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318" r:id="rId2"/>
    <p:sldId id="257" r:id="rId3"/>
    <p:sldId id="324" r:id="rId4"/>
    <p:sldId id="351" r:id="rId5"/>
    <p:sldId id="356" r:id="rId6"/>
    <p:sldId id="354" r:id="rId7"/>
    <p:sldId id="355" r:id="rId8"/>
    <p:sldId id="365" r:id="rId9"/>
    <p:sldId id="366" r:id="rId10"/>
    <p:sldId id="357" r:id="rId11"/>
    <p:sldId id="358" r:id="rId12"/>
    <p:sldId id="362" r:id="rId13"/>
    <p:sldId id="363" r:id="rId14"/>
    <p:sldId id="364" r:id="rId15"/>
    <p:sldId id="367" r:id="rId16"/>
    <p:sldId id="368" r:id="rId17"/>
    <p:sldId id="369" r:id="rId18"/>
    <p:sldId id="359" r:id="rId19"/>
    <p:sldId id="360" r:id="rId20"/>
    <p:sldId id="361" r:id="rId2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8A95"/>
    <a:srgbClr val="1A6870"/>
    <a:srgbClr val="29A4B1"/>
    <a:srgbClr val="1A8024"/>
    <a:srgbClr val="993300"/>
    <a:srgbClr val="CC3300"/>
    <a:srgbClr val="B000B0"/>
    <a:srgbClr val="740074"/>
    <a:srgbClr val="F600F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91" autoAdjust="0"/>
    <p:restoredTop sz="94660"/>
  </p:normalViewPr>
  <p:slideViewPr>
    <p:cSldViewPr>
      <p:cViewPr varScale="1">
        <p:scale>
          <a:sx n="67" d="100"/>
          <a:sy n="67" d="100"/>
        </p:scale>
        <p:origin x="97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GB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GB" dirty="0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GB" dirty="0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C23DCB3C-1CE0-4B6C-A191-99DBD233FF69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933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FE59B-B831-4734-BD6C-41A1C71169A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BF6D5-BF76-4526-981F-8A0874465DB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D90E3-1A1A-45B6-AC8E-031C6AD806F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46571-6981-470E-9D98-AE257EA89E2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4BACE-BEE4-40C0-8251-37D4A408D7F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E07A2-ED5A-4770-B01A-BA9846F1088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5AAA0-141A-447D-9D8D-44786BF22B6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D9B23-D875-4B46-9278-4DD1A3D44BD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0CB2E-EBD2-4D93-8D6C-202015BD6D5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6E857-C4CC-4ACC-BCEF-3E1481BA0D1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CDCA0-4BCB-4B33-9FEC-C458353BE9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34325D-916D-4D43-B4A0-378722B2F637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05372"/>
            <a:ext cx="9144000" cy="1701156"/>
          </a:xfrm>
          <a:prstGeom prst="rect">
            <a:avLst/>
          </a:prstGeom>
          <a:solidFill>
            <a:srgbClr val="238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420938"/>
            <a:ext cx="9144000" cy="1470025"/>
          </a:xfrm>
        </p:spPr>
        <p:txBody>
          <a:bodyPr/>
          <a:lstStyle/>
          <a:p>
            <a:r>
              <a:rPr lang="en-GB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FINAL YEAR ON-CAMPUS INTRO</a:t>
            </a:r>
            <a:endParaRPr lang="en-US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556125"/>
            <a:ext cx="9144000" cy="1752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Halloran</a:t>
            </a:r>
          </a:p>
          <a:p>
            <a:pPr>
              <a:spcBef>
                <a:spcPct val="0"/>
              </a:spcBef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John.Halloran@coventry.ac.uk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836613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EECU032/EECU034</a:t>
            </a:r>
            <a:endParaRPr lang="en-GB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BSc/MSci Computer Science 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77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49" y="0"/>
            <a:ext cx="9137351" cy="6858000"/>
          </a:xfrm>
          <a:prstGeom prst="rect">
            <a:avLst/>
          </a:prstGeom>
          <a:solidFill>
            <a:srgbClr val="238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0524" y="285750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Course Community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81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49" y="0"/>
            <a:ext cx="9137351" cy="1417638"/>
          </a:xfrm>
          <a:prstGeom prst="rect">
            <a:avLst/>
          </a:prstGeom>
          <a:solidFill>
            <a:srgbClr val="238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319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Course Community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are </a:t>
            </a: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 of a Computer </a:t>
            </a: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Science Community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</a:t>
            </a: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now has </a:t>
            </a: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Aula Page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 includes: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Course Community </a:t>
            </a: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Hour run by Course Director</a:t>
            </a:r>
          </a:p>
          <a:p>
            <a:pPr lvl="2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Look out for communication on this; it’ll start soon</a:t>
            </a:r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 </a:t>
            </a: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Tutor</a:t>
            </a:r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 system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Consultation and student fora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Events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endParaRPr lang="en-GB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1A8024"/>
              </a:buClr>
              <a:buFont typeface="Arial" panose="020B0604020202020204" pitchFamily="34" charset="0"/>
              <a:buChar char="•"/>
            </a:pP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48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49" y="0"/>
            <a:ext cx="9137351" cy="1417638"/>
          </a:xfrm>
          <a:prstGeom prst="rect">
            <a:avLst/>
          </a:prstGeom>
          <a:solidFill>
            <a:srgbClr val="238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319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Course Community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is lots of info to be aware of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 first stop for questions should always be the Student </a:t>
            </a: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Handbook</a:t>
            </a:r>
            <a:endParaRPr lang="en-GB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endParaRPr lang="en-GB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1A8024"/>
              </a:buClr>
              <a:buFont typeface="Arial" panose="020B0604020202020204" pitchFamily="34" charset="0"/>
              <a:buChar char="•"/>
            </a:pP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93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49" y="0"/>
            <a:ext cx="9137351" cy="6858000"/>
          </a:xfrm>
          <a:prstGeom prst="rect">
            <a:avLst/>
          </a:prstGeom>
          <a:solidFill>
            <a:srgbClr val="238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0524" y="285750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Induction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35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49" y="0"/>
            <a:ext cx="9137351" cy="1417638"/>
          </a:xfrm>
          <a:prstGeom prst="rect">
            <a:avLst/>
          </a:prstGeom>
          <a:solidFill>
            <a:srgbClr val="238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319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Induction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 the next 6 weeks or so, we’ll be taking you through </a:t>
            </a: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final year induction program</a:t>
            </a:r>
            <a:endParaRPr lang="en-GB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Look out for sessions around: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Socialisation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Course Culture and Map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Self-care and Personal Development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Academic Literacies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Skills and Professional Development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Assessment Methods and Principles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Communication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None/>
            </a:pPr>
            <a:endParaRPr lang="en-GB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endParaRPr lang="en-GB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1A8024"/>
              </a:buClr>
              <a:buFont typeface="Arial" panose="020B0604020202020204" pitchFamily="34" charset="0"/>
              <a:buChar char="•"/>
            </a:pP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58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4233" y="0"/>
            <a:ext cx="9137351" cy="6858000"/>
          </a:xfrm>
          <a:prstGeom prst="rect">
            <a:avLst/>
          </a:prstGeom>
          <a:solidFill>
            <a:srgbClr val="238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0524" y="285750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On-campus hours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53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49" y="0"/>
            <a:ext cx="9137351" cy="1417638"/>
          </a:xfrm>
          <a:prstGeom prst="rect">
            <a:avLst/>
          </a:prstGeom>
          <a:solidFill>
            <a:srgbClr val="238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319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On-campus hours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On-campus hours are connected to modules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offer extra time for that module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for some induction activities</a:t>
            </a:r>
            <a:endParaRPr lang="en-GB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will also cover ‘soft skills’: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Including e.g., written and verbal communication, time and resource management, working with users / clients, problem-solving, research, creativity.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Building on previous years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Also employable skills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program of activities will appear. </a:t>
            </a:r>
            <a:endParaRPr lang="en-GB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None/>
            </a:pPr>
            <a:endParaRPr lang="en-GB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endParaRPr lang="en-GB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1A8024"/>
              </a:buClr>
              <a:buFont typeface="Arial" panose="020B0604020202020204" pitchFamily="34" charset="0"/>
              <a:buChar char="•"/>
            </a:pP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4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49" y="0"/>
            <a:ext cx="9137351" cy="1417638"/>
          </a:xfrm>
          <a:prstGeom prst="rect">
            <a:avLst/>
          </a:prstGeom>
          <a:solidFill>
            <a:srgbClr val="238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319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On-campus hours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 are optional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will be core online teaching</a:t>
            </a:r>
            <a:endParaRPr lang="en-GB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None/>
            </a:pPr>
            <a:endParaRPr lang="en-GB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endParaRPr lang="en-GB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1A8024"/>
              </a:buClr>
              <a:buFont typeface="Arial" panose="020B0604020202020204" pitchFamily="34" charset="0"/>
              <a:buChar char="•"/>
            </a:pP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52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49" y="0"/>
            <a:ext cx="9137351" cy="6858000"/>
          </a:xfrm>
          <a:prstGeom prst="rect">
            <a:avLst/>
          </a:prstGeom>
          <a:solidFill>
            <a:srgbClr val="238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0524" y="285750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Logistics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02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49" y="0"/>
            <a:ext cx="9137351" cy="1417638"/>
          </a:xfrm>
          <a:prstGeom prst="rect">
            <a:avLst/>
          </a:prstGeom>
          <a:solidFill>
            <a:srgbClr val="238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319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Logistics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session timetabling is still pending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Course Community Hours (CCHs)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 Tutoring Sessions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 checking into Aula!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Pages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Course Community Page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 checking your Uni email!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Issues? Problems? 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Contact </a:t>
            </a: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 (MLs, CD)</a:t>
            </a:r>
            <a:endParaRPr lang="en-GB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Email, MS Teams, Aula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endParaRPr lang="en-GB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1A8024"/>
              </a:buClr>
              <a:buFont typeface="Arial" panose="020B0604020202020204" pitchFamily="34" charset="0"/>
              <a:buChar char="•"/>
            </a:pP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5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49" y="0"/>
            <a:ext cx="9137351" cy="1417638"/>
          </a:xfrm>
          <a:prstGeom prst="rect">
            <a:avLst/>
          </a:prstGeom>
          <a:solidFill>
            <a:srgbClr val="238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319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</a:t>
            </a:r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presentation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8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Welcome Back to your final year!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talk will 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cover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course director team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Third year structure</a:t>
            </a:r>
            <a:endParaRPr 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Course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Induction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Logistics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49" y="0"/>
            <a:ext cx="9137351" cy="6858000"/>
          </a:xfrm>
          <a:prstGeom prst="rect">
            <a:avLst/>
          </a:prstGeom>
          <a:solidFill>
            <a:srgbClr val="238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0524" y="2857500"/>
            <a:ext cx="8229600" cy="1143000"/>
          </a:xfrm>
        </p:spPr>
        <p:txBody>
          <a:bodyPr/>
          <a:lstStyle/>
          <a:p>
            <a:pPr>
              <a:spcBef>
                <a:spcPts val="2000"/>
              </a:spcBef>
              <a:spcAft>
                <a:spcPts val="2000"/>
              </a:spcAft>
            </a:pPr>
            <a:r>
              <a:rPr 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Welcome!</a:t>
            </a:r>
            <a:br>
              <a:rPr 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just started </a:t>
            </a:r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final year of your </a:t>
            </a:r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degree.</a:t>
            </a:r>
            <a:b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a journey. We are here to help and support you all the way. </a:t>
            </a:r>
            <a:b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 a </a:t>
            </a:r>
            <a:r>
              <a:rPr 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 week, semester, </a:t>
            </a:r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year!</a:t>
            </a:r>
            <a:br>
              <a:rPr 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6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49" y="0"/>
            <a:ext cx="9137351" cy="1417638"/>
          </a:xfrm>
          <a:prstGeom prst="rect">
            <a:avLst/>
          </a:prstGeom>
          <a:solidFill>
            <a:srgbClr val="238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319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Course Director Team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Diana Hintea and Matthew England have stepped down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team is now:</a:t>
            </a:r>
            <a:endParaRPr lang="en-GB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 </a:t>
            </a: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Halloran</a:t>
            </a:r>
          </a:p>
          <a:p>
            <a:pPr lvl="2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Course Director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 Simon Billings</a:t>
            </a:r>
          </a:p>
          <a:p>
            <a:pPr lvl="2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Deputy Course Director and First Year lead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 Mark Elshaw</a:t>
            </a:r>
          </a:p>
          <a:p>
            <a:pPr lvl="2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Deputy Course Director and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MSci lead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1A8024"/>
              </a:buClr>
              <a:buFont typeface="Arial" panose="020B0604020202020204" pitchFamily="34" charset="0"/>
              <a:buChar char="•"/>
            </a:pPr>
            <a:endParaRPr lang="en-GB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46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49" y="0"/>
            <a:ext cx="9137351" cy="1417638"/>
          </a:xfrm>
          <a:prstGeom prst="rect">
            <a:avLst/>
          </a:prstGeom>
          <a:solidFill>
            <a:srgbClr val="238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319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 Team Responsibilities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Course Director team is responsible </a:t>
            </a: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for:</a:t>
            </a:r>
            <a:endParaRPr lang="en-GB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Curriculum design and assessment strategy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Continuous review and updating of the degree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Quality assurance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Including you (students) in all key decisions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Responding to your feedback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Ensuring systems are in place to ensure your academic and personal development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Making sure you have a great experience!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1A8024"/>
              </a:buClr>
              <a:buFont typeface="Arial" panose="020B0604020202020204" pitchFamily="34" charset="0"/>
              <a:buChar char="•"/>
            </a:pP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67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49" y="0"/>
            <a:ext cx="9137351" cy="6858000"/>
          </a:xfrm>
          <a:prstGeom prst="rect">
            <a:avLst/>
          </a:prstGeom>
          <a:solidFill>
            <a:srgbClr val="238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0524" y="285750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Third Year </a:t>
            </a:r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Structure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88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49" y="0"/>
            <a:ext cx="9137351" cy="1417638"/>
          </a:xfrm>
          <a:prstGeom prst="rect">
            <a:avLst/>
          </a:prstGeom>
          <a:solidFill>
            <a:srgbClr val="238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319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Course Map: Third Year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400"/>
              </a:spcAft>
              <a:buClr>
                <a:srgbClr val="1A8024"/>
              </a:buClr>
              <a:buNone/>
            </a:pPr>
            <a:endParaRPr lang="en-GB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1A8024"/>
              </a:buClr>
            </a:pPr>
            <a:endParaRPr lang="en-GB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rgbClr val="1A8024"/>
              </a:buClr>
              <a:buNone/>
            </a:pPr>
            <a:endParaRPr lang="en-GB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18537"/>
              </p:ext>
            </p:extLst>
          </p:nvPr>
        </p:nvGraphicFramePr>
        <p:xfrm>
          <a:off x="611560" y="1700808"/>
          <a:ext cx="7920880" cy="4942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579">
                  <a:extLst>
                    <a:ext uri="{9D8B030D-6E8A-4147-A177-3AD203B41FA5}">
                      <a16:colId xmlns:a16="http://schemas.microsoft.com/office/drawing/2014/main" val="3145632131"/>
                    </a:ext>
                  </a:extLst>
                </a:gridCol>
                <a:gridCol w="516579">
                  <a:extLst>
                    <a:ext uri="{9D8B030D-6E8A-4147-A177-3AD203B41FA5}">
                      <a16:colId xmlns:a16="http://schemas.microsoft.com/office/drawing/2014/main" val="1663230417"/>
                    </a:ext>
                  </a:extLst>
                </a:gridCol>
                <a:gridCol w="1487122">
                  <a:extLst>
                    <a:ext uri="{9D8B030D-6E8A-4147-A177-3AD203B41FA5}">
                      <a16:colId xmlns:a16="http://schemas.microsoft.com/office/drawing/2014/main" val="1868796802"/>
                    </a:ext>
                  </a:extLst>
                </a:gridCol>
                <a:gridCol w="4464497">
                  <a:extLst>
                    <a:ext uri="{9D8B030D-6E8A-4147-A177-3AD203B41FA5}">
                      <a16:colId xmlns:a16="http://schemas.microsoft.com/office/drawing/2014/main" val="549011039"/>
                    </a:ext>
                  </a:extLst>
                </a:gridCol>
                <a:gridCol w="936103">
                  <a:extLst>
                    <a:ext uri="{9D8B030D-6E8A-4147-A177-3AD203B41FA5}">
                      <a16:colId xmlns:a16="http://schemas.microsoft.com/office/drawing/2014/main" val="2536946746"/>
                    </a:ext>
                  </a:extLst>
                </a:gridCol>
              </a:tblGrid>
              <a:tr h="494211">
                <a:tc gridSpan="2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Module Code</a:t>
                      </a:r>
                      <a:endParaRPr lang="en-GB" sz="14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Module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Name</a:t>
                      </a:r>
                      <a:endParaRPr lang="en-GB" sz="14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Credits</a:t>
                      </a:r>
                      <a:endParaRPr lang="en-GB" sz="14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063890"/>
                  </a:ext>
                </a:extLst>
              </a:tr>
              <a:tr h="494211">
                <a:tc rowSpan="4" gridSpan="2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Semester 1</a:t>
                      </a:r>
                      <a:endParaRPr lang="en-GB" sz="14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6000CEM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Individual Project Preparation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747275"/>
                  </a:ext>
                </a:extLst>
              </a:tr>
              <a:tr h="494211">
                <a:tc gridSpan="2" v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6005CEM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Security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598601"/>
                  </a:ext>
                </a:extLst>
              </a:tr>
              <a:tr h="494211">
                <a:tc gridSpan="2" v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6006CEM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Machine Learning and Related Applications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364020"/>
                  </a:ext>
                </a:extLst>
              </a:tr>
              <a:tr h="494211">
                <a:tc gridSpan="2" v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Add+Vantage</a:t>
                      </a:r>
                      <a:endParaRPr lang="en-GB" sz="14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GB" sz="14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270244"/>
                  </a:ext>
                </a:extLst>
              </a:tr>
              <a:tr h="494211">
                <a:tc rowSpan="5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Semester 2</a:t>
                      </a:r>
                      <a:endParaRPr lang="en-GB" sz="14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6001CEM</a:t>
                      </a:r>
                      <a:r>
                        <a:rPr lang="en-GB" sz="14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Individual</a:t>
                      </a:r>
                      <a:r>
                        <a:rPr lang="en-GB" sz="14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Project</a:t>
                      </a:r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436058"/>
                  </a:ext>
                </a:extLst>
              </a:tr>
              <a:tr h="494211"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choose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two of</a:t>
                      </a:r>
                      <a:endParaRPr lang="en-GB" sz="14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8A9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6002CEM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8A9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Mobile Application Development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8A9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8A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518014"/>
                  </a:ext>
                </a:extLst>
              </a:tr>
              <a:tr h="494212">
                <a:tc v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6003CEM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8A9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Web API Development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8A9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8A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550391"/>
                  </a:ext>
                </a:extLst>
              </a:tr>
              <a:tr h="494211">
                <a:tc v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6004CEM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8A9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Parallel Distributed Programming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8A9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8A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198548"/>
                  </a:ext>
                </a:extLst>
              </a:tr>
              <a:tr h="494211">
                <a:tc v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8A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6008CEM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8A9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Advanced Programming Paradigms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8A9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8A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677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48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49" y="0"/>
            <a:ext cx="9137351" cy="1417638"/>
          </a:xfrm>
          <a:prstGeom prst="rect">
            <a:avLst/>
          </a:prstGeom>
          <a:solidFill>
            <a:srgbClr val="238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319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360 Credits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get an honours degree, you need to pass 120 credits each </a:t>
            </a: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year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22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49" y="0"/>
            <a:ext cx="9137351" cy="1417638"/>
          </a:xfrm>
          <a:prstGeom prst="rect">
            <a:avLst/>
          </a:prstGeom>
          <a:solidFill>
            <a:srgbClr val="238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319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Calculating Your Degree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 result is the best average of three calculations*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Best 100 credits of Final Year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Best 220 credits of Final and Second Years, to include a maximum of 120 credits at Level 5 (Second Year)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Best 340 credits of Final, Second (Level 5) and First (Level 4) Years, with a maximum of 120 credits at Level 4 and Level 5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three are run. The best result is the degree you are awarded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None/>
            </a:pPr>
            <a:r>
              <a:rPr lang="en-GB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Regulations can and do change. If so you will be notified</a:t>
            </a:r>
            <a:endParaRPr lang="en-GB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endParaRPr lang="en-GB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70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49" y="0"/>
            <a:ext cx="9137351" cy="1417638"/>
          </a:xfrm>
          <a:prstGeom prst="rect">
            <a:avLst/>
          </a:prstGeom>
          <a:solidFill>
            <a:srgbClr val="238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319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Calculating Your Degree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&gt;= 70%: First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&gt;= 60% &amp; &lt; 70%: 2.1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&gt;= 50% &amp; &lt; 60%: 2.2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&gt;= 40% &amp; &lt; 50%: 3</a:t>
            </a:r>
            <a:r>
              <a:rPr lang="en-GB" sz="28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rd</a:t>
            </a:r>
            <a:endParaRPr lang="en-GB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 40%: Fail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None/>
            </a:pPr>
            <a:endParaRPr lang="en-GB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can start working things out now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Bear in mind the final year project and all mandatory non optional modules must be included in the final year calculation*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None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Regulations can and do change. If so you will be notified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rgbClr val="238A95"/>
              </a:buClr>
              <a:buNone/>
            </a:pPr>
            <a:endParaRPr lang="en-GB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60070" y="4293096"/>
            <a:ext cx="8126730" cy="0"/>
          </a:xfrm>
          <a:prstGeom prst="line">
            <a:avLst/>
          </a:prstGeom>
          <a:ln w="28575">
            <a:solidFill>
              <a:srgbClr val="238A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30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2590</TotalTime>
  <Words>678</Words>
  <Application>Microsoft Office PowerPoint</Application>
  <PresentationFormat>On-screen Show (4:3)</PresentationFormat>
  <Paragraphs>139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Verdana</vt:lpstr>
      <vt:lpstr>Default Design</vt:lpstr>
      <vt:lpstr>FINAL YEAR ON-CAMPUS INTRO</vt:lpstr>
      <vt:lpstr>This presentation</vt:lpstr>
      <vt:lpstr>The New Course Director Team</vt:lpstr>
      <vt:lpstr>CD Team Responsibilities</vt:lpstr>
      <vt:lpstr>Third Year Structure</vt:lpstr>
      <vt:lpstr>Course Map: Third Year</vt:lpstr>
      <vt:lpstr>360 Credits</vt:lpstr>
      <vt:lpstr>Calculating Your Degree</vt:lpstr>
      <vt:lpstr>Calculating Your Degree</vt:lpstr>
      <vt:lpstr>Course Community</vt:lpstr>
      <vt:lpstr>Course Community</vt:lpstr>
      <vt:lpstr>Course Community</vt:lpstr>
      <vt:lpstr>Induction</vt:lpstr>
      <vt:lpstr>Induction</vt:lpstr>
      <vt:lpstr>On-campus hours</vt:lpstr>
      <vt:lpstr>On-campus hours</vt:lpstr>
      <vt:lpstr>On-campus hours</vt:lpstr>
      <vt:lpstr>Logistics</vt:lpstr>
      <vt:lpstr>Logistics</vt:lpstr>
      <vt:lpstr>Welcome!  You just started the final year of your degree.  It’s a journey. We are here to help and support you all the way.   Have a great week, semester, and year!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XD Artboards</dc:title>
  <dc:creator>John Halloran</dc:creator>
  <cp:lastModifiedBy>John Halloran</cp:lastModifiedBy>
  <cp:revision>47</cp:revision>
  <dcterms:created xsi:type="dcterms:W3CDTF">2004-10-19T09:59:53Z</dcterms:created>
  <dcterms:modified xsi:type="dcterms:W3CDTF">2020-09-13T10:53:13Z</dcterms:modified>
</cp:coreProperties>
</file>