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7" r:id="rId2"/>
    <p:sldId id="257" r:id="rId3"/>
    <p:sldId id="259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82" r:id="rId15"/>
    <p:sldId id="268" r:id="rId16"/>
    <p:sldId id="267" r:id="rId17"/>
    <p:sldId id="277" r:id="rId18"/>
    <p:sldId id="278" r:id="rId19"/>
    <p:sldId id="279" r:id="rId20"/>
    <p:sldId id="286" r:id="rId21"/>
    <p:sldId id="269" r:id="rId22"/>
    <p:sldId id="270" r:id="rId23"/>
    <p:sldId id="290" r:id="rId24"/>
    <p:sldId id="271" r:id="rId25"/>
    <p:sldId id="272" r:id="rId26"/>
    <p:sldId id="273" r:id="rId27"/>
    <p:sldId id="274" r:id="rId28"/>
    <p:sldId id="285" r:id="rId29"/>
    <p:sldId id="280" r:id="rId30"/>
    <p:sldId id="281" r:id="rId31"/>
    <p:sldId id="289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81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BB69D-172D-4731-9AB1-04D4507A7759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8CB33F-FE6F-49E4-B314-6A3586DE10C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To equip the UK with the key skills needed to compete in a global digital economy</a:t>
          </a:r>
          <a:endParaRPr lang="en-US" sz="1800" dirty="0">
            <a:solidFill>
              <a:schemeClr val="bg1"/>
            </a:solidFill>
          </a:endParaRPr>
        </a:p>
      </dgm:t>
    </dgm:pt>
    <dgm:pt modelId="{9FA82B30-A84C-496C-BB67-68C75778902D}" type="parTrans" cxnId="{E8249172-2699-4FA6-B3A0-311883246ADD}">
      <dgm:prSet/>
      <dgm:spPr/>
      <dgm:t>
        <a:bodyPr/>
        <a:lstStyle/>
        <a:p>
          <a:endParaRPr lang="en-US"/>
        </a:p>
      </dgm:t>
    </dgm:pt>
    <dgm:pt modelId="{A4FCA51E-DF07-42F8-A06E-1F1E8FB7946B}" type="sibTrans" cxnId="{E8249172-2699-4FA6-B3A0-311883246ADD}">
      <dgm:prSet/>
      <dgm:spPr/>
      <dgm:t>
        <a:bodyPr/>
        <a:lstStyle/>
        <a:p>
          <a:endParaRPr lang="en-US"/>
        </a:p>
      </dgm:t>
    </dgm:pt>
    <dgm:pt modelId="{20E5ED03-CA6F-4E35-B9B1-9045F5F9EE9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To make a lasting and measurable impact on digital skills provision at a national level</a:t>
          </a:r>
          <a:endParaRPr lang="en-US" sz="1800" dirty="0">
            <a:solidFill>
              <a:schemeClr val="bg1"/>
            </a:solidFill>
          </a:endParaRPr>
        </a:p>
      </dgm:t>
    </dgm:pt>
    <dgm:pt modelId="{0F76E592-E6A9-477D-95B8-3B755DAB8FB9}" type="parTrans" cxnId="{992D27D2-4058-48A1-B07F-BA962D35D80A}">
      <dgm:prSet/>
      <dgm:spPr/>
      <dgm:t>
        <a:bodyPr/>
        <a:lstStyle/>
        <a:p>
          <a:endParaRPr lang="en-US"/>
        </a:p>
      </dgm:t>
    </dgm:pt>
    <dgm:pt modelId="{D985209A-14CF-426D-8B0F-0C1743305F49}" type="sibTrans" cxnId="{992D27D2-4058-48A1-B07F-BA962D35D80A}">
      <dgm:prSet/>
      <dgm:spPr/>
      <dgm:t>
        <a:bodyPr/>
        <a:lstStyle/>
        <a:p>
          <a:endParaRPr lang="en-US"/>
        </a:p>
      </dgm:t>
    </dgm:pt>
    <dgm:pt modelId="{8BBE900B-F4F5-44F6-8215-BC59658774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12.6 million adults in the UK do not have basic digital skills</a:t>
          </a:r>
          <a:r>
            <a:rPr lang="en-GB" baseline="30000" dirty="0"/>
            <a:t>1</a:t>
          </a:r>
          <a:endParaRPr lang="en-GB" dirty="0"/>
        </a:p>
        <a:p>
          <a:pPr>
            <a:lnSpc>
              <a:spcPct val="100000"/>
            </a:lnSpc>
          </a:pPr>
          <a:r>
            <a:rPr lang="en-GB" dirty="0"/>
            <a:t>85% of “hard-to-fill” positions are those requiring digital skills</a:t>
          </a:r>
          <a:r>
            <a:rPr lang="en-GB" baseline="30000" dirty="0"/>
            <a:t>1</a:t>
          </a:r>
          <a:endParaRPr lang="en-GB" dirty="0"/>
        </a:p>
      </dgm:t>
    </dgm:pt>
    <dgm:pt modelId="{584B3EB0-0767-45B2-97D2-6008AAB31F37}" type="parTrans" cxnId="{5E668BF2-1A70-4042-AADB-E22E112ABD0B}">
      <dgm:prSet/>
      <dgm:spPr/>
      <dgm:t>
        <a:bodyPr/>
        <a:lstStyle/>
        <a:p>
          <a:endParaRPr lang="en-US"/>
        </a:p>
      </dgm:t>
    </dgm:pt>
    <dgm:pt modelId="{D89C429D-AF0A-4590-9035-5321118FA470}" type="sibTrans" cxnId="{5E668BF2-1A70-4042-AADB-E22E112ABD0B}">
      <dgm:prSet/>
      <dgm:spPr/>
      <dgm:t>
        <a:bodyPr/>
        <a:lstStyle/>
        <a:p>
          <a:endParaRPr lang="en-US"/>
        </a:p>
      </dgm:t>
    </dgm:pt>
    <dgm:pt modelId="{4D79D80C-48C6-4B4C-8F7D-F312C5BCC65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To develop tailored programmes through co-creation with industry</a:t>
          </a:r>
          <a:endParaRPr lang="en-US" sz="1800" dirty="0">
            <a:solidFill>
              <a:schemeClr val="bg1"/>
            </a:solidFill>
          </a:endParaRPr>
        </a:p>
      </dgm:t>
    </dgm:pt>
    <dgm:pt modelId="{F1916B28-BDAB-4B7D-8C83-E487D065887A}" type="parTrans" cxnId="{922B2E9D-4D97-4306-B412-A039B88FA7E1}">
      <dgm:prSet/>
      <dgm:spPr/>
      <dgm:t>
        <a:bodyPr/>
        <a:lstStyle/>
        <a:p>
          <a:endParaRPr lang="en-US"/>
        </a:p>
      </dgm:t>
    </dgm:pt>
    <dgm:pt modelId="{52383268-03A7-4EE8-B177-632AFC807CB1}" type="sibTrans" cxnId="{922B2E9D-4D97-4306-B412-A039B88FA7E1}">
      <dgm:prSet/>
      <dgm:spPr/>
      <dgm:t>
        <a:bodyPr/>
        <a:lstStyle/>
        <a:p>
          <a:endParaRPr lang="en-US"/>
        </a:p>
      </dgm:t>
    </dgm:pt>
    <dgm:pt modelId="{15E8C188-DA66-4757-AEA1-6125AF367D8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“many graduates leave university without up-to-date technical skills, or the softer skills required to be effective in the workplace”</a:t>
          </a:r>
          <a:r>
            <a:rPr lang="en-GB" baseline="30000" dirty="0"/>
            <a:t>3</a:t>
          </a:r>
          <a:endParaRPr lang="en-US" baseline="30000" dirty="0"/>
        </a:p>
      </dgm:t>
    </dgm:pt>
    <dgm:pt modelId="{CD694CE2-FF86-4542-9E4A-73E63BE37FE9}" type="parTrans" cxnId="{B322ED19-CBA7-4582-9C9D-42C161BB8F1F}">
      <dgm:prSet/>
      <dgm:spPr/>
      <dgm:t>
        <a:bodyPr/>
        <a:lstStyle/>
        <a:p>
          <a:endParaRPr lang="en-US"/>
        </a:p>
      </dgm:t>
    </dgm:pt>
    <dgm:pt modelId="{ECA1E85A-0651-4C2B-855E-8BFB2D25AA7C}" type="sibTrans" cxnId="{B322ED19-CBA7-4582-9C9D-42C161BB8F1F}">
      <dgm:prSet/>
      <dgm:spPr/>
      <dgm:t>
        <a:bodyPr/>
        <a:lstStyle/>
        <a:p>
          <a:endParaRPr lang="en-US"/>
        </a:p>
      </dgm:t>
    </dgm:pt>
    <dgm:pt modelId="{71304F69-3ACB-4D28-B2CD-86753B2FA8D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To explore innovative teaching methods to meet the needs of the evolving industry landscape</a:t>
          </a:r>
          <a:endParaRPr lang="en-US" sz="1800" dirty="0">
            <a:solidFill>
              <a:schemeClr val="bg1"/>
            </a:solidFill>
          </a:endParaRPr>
        </a:p>
      </dgm:t>
    </dgm:pt>
    <dgm:pt modelId="{00296505-CB48-4784-BD94-8199A507D321}" type="parTrans" cxnId="{C3AB0CA4-2C82-47DC-AC72-B9B09C3AACBA}">
      <dgm:prSet/>
      <dgm:spPr/>
      <dgm:t>
        <a:bodyPr/>
        <a:lstStyle/>
        <a:p>
          <a:endParaRPr lang="en-US"/>
        </a:p>
      </dgm:t>
    </dgm:pt>
    <dgm:pt modelId="{52AFB05B-FBD8-42C7-B90D-BB1219D2EECA}" type="sibTrans" cxnId="{C3AB0CA4-2C82-47DC-AC72-B9B09C3AACBA}">
      <dgm:prSet/>
      <dgm:spPr/>
      <dgm:t>
        <a:bodyPr/>
        <a:lstStyle/>
        <a:p>
          <a:endParaRPr lang="en-US"/>
        </a:p>
      </dgm:t>
    </dgm:pt>
    <dgm:pt modelId="{F0D7D859-2B43-40C6-BFCC-C913FBCCF7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90% of all jobs will require "digital skills“</a:t>
          </a:r>
          <a:r>
            <a:rPr lang="en-GB" baseline="30000" dirty="0"/>
            <a:t>1</a:t>
          </a:r>
        </a:p>
        <a:p>
          <a:pPr>
            <a:lnSpc>
              <a:spcPct val="100000"/>
            </a:lnSpc>
          </a:pPr>
          <a:r>
            <a:rPr lang="en-GB" dirty="0"/>
            <a:t>35% of jobs in the UK are likely to be obsolete due to automation within decades</a:t>
          </a:r>
          <a:r>
            <a:rPr lang="en-GB" baseline="30000" dirty="0"/>
            <a:t>2</a:t>
          </a:r>
          <a:endParaRPr lang="en-US" baseline="30000" dirty="0"/>
        </a:p>
      </dgm:t>
    </dgm:pt>
    <dgm:pt modelId="{1765BA96-8C78-4D5C-BD0A-97FE643F394B}" type="parTrans" cxnId="{FCA758F8-1255-499C-ACA7-A2DC7AD246E9}">
      <dgm:prSet/>
      <dgm:spPr/>
      <dgm:t>
        <a:bodyPr/>
        <a:lstStyle/>
        <a:p>
          <a:endParaRPr lang="en-GB"/>
        </a:p>
      </dgm:t>
    </dgm:pt>
    <dgm:pt modelId="{28747196-3663-49AB-8EE1-94EE38F263AD}" type="sibTrans" cxnId="{FCA758F8-1255-499C-ACA7-A2DC7AD246E9}">
      <dgm:prSet/>
      <dgm:spPr/>
      <dgm:t>
        <a:bodyPr/>
        <a:lstStyle/>
        <a:p>
          <a:endParaRPr lang="en-GB"/>
        </a:p>
      </dgm:t>
    </dgm:pt>
    <dgm:pt modelId="{21711092-5BDF-4802-AA65-B1677A3423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Increased demand for data science, AI, cybersecurity threats or Industry 4.0 in multiple domains</a:t>
          </a:r>
          <a:endParaRPr lang="en-US" sz="1800" dirty="0"/>
        </a:p>
      </dgm:t>
    </dgm:pt>
    <dgm:pt modelId="{BD9B2EDD-CF4D-4026-A3C0-9FC8D441D61E}" type="parTrans" cxnId="{A3FDF056-D156-4A09-AA3B-32B3D616B448}">
      <dgm:prSet/>
      <dgm:spPr/>
      <dgm:t>
        <a:bodyPr/>
        <a:lstStyle/>
        <a:p>
          <a:endParaRPr lang="en-GB"/>
        </a:p>
      </dgm:t>
    </dgm:pt>
    <dgm:pt modelId="{9760B2FB-1000-479D-B91E-DB3804767496}" type="sibTrans" cxnId="{A3FDF056-D156-4A09-AA3B-32B3D616B448}">
      <dgm:prSet/>
      <dgm:spPr/>
      <dgm:t>
        <a:bodyPr/>
        <a:lstStyle/>
        <a:p>
          <a:endParaRPr lang="en-GB"/>
        </a:p>
      </dgm:t>
    </dgm:pt>
    <dgm:pt modelId="{7A5D39FA-FD7E-4E97-8451-89EF4AA8258B}" type="pres">
      <dgm:prSet presAssocID="{EBDBB69D-172D-4731-9AB1-04D4507A775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E16A68-3B60-406D-B62C-6E36696909A5}" type="pres">
      <dgm:prSet presAssocID="{3C8CB33F-FE6F-49E4-B314-6A3586DE10C5}" presName="compNode" presStyleCnt="0"/>
      <dgm:spPr/>
    </dgm:pt>
    <dgm:pt modelId="{DEC2E0C8-C944-4E4D-B941-8E33E724AEFB}" type="pres">
      <dgm:prSet presAssocID="{3C8CB33F-FE6F-49E4-B314-6A3586DE10C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96AFFDC3-FDD6-4873-8DC8-443203842053}" type="pres">
      <dgm:prSet presAssocID="{3C8CB33F-FE6F-49E4-B314-6A3586DE10C5}" presName="iconSpace" presStyleCnt="0"/>
      <dgm:spPr/>
    </dgm:pt>
    <dgm:pt modelId="{850AABA2-F704-42EC-A34F-5F3DC46CB439}" type="pres">
      <dgm:prSet presAssocID="{3C8CB33F-FE6F-49E4-B314-6A3586DE10C5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8186000-DA91-40A0-92DC-A509E9A5A2AC}" type="pres">
      <dgm:prSet presAssocID="{3C8CB33F-FE6F-49E4-B314-6A3586DE10C5}" presName="txSpace" presStyleCnt="0"/>
      <dgm:spPr/>
    </dgm:pt>
    <dgm:pt modelId="{5BFEA9DF-CDF1-41FA-A9DB-51EE67B3253E}" type="pres">
      <dgm:prSet presAssocID="{3C8CB33F-FE6F-49E4-B314-6A3586DE10C5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29C047EB-1F60-42DA-9FEC-22093B606B3D}" type="pres">
      <dgm:prSet presAssocID="{A4FCA51E-DF07-42F8-A06E-1F1E8FB7946B}" presName="sibTrans" presStyleCnt="0"/>
      <dgm:spPr/>
    </dgm:pt>
    <dgm:pt modelId="{2413666E-3221-488A-8D81-3DD788957B4A}" type="pres">
      <dgm:prSet presAssocID="{20E5ED03-CA6F-4E35-B9B1-9045F5F9EE95}" presName="compNode" presStyleCnt="0"/>
      <dgm:spPr/>
    </dgm:pt>
    <dgm:pt modelId="{F9015B98-AAD5-40D1-8B33-7AFF25DCEDBB}" type="pres">
      <dgm:prSet presAssocID="{20E5ED03-CA6F-4E35-B9B1-9045F5F9EE95}" presName="icon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8BC615-B080-4751-AE8D-05B00208836B}" type="pres">
      <dgm:prSet presAssocID="{20E5ED03-CA6F-4E35-B9B1-9045F5F9EE95}" presName="iconSpace" presStyleCnt="0"/>
      <dgm:spPr/>
    </dgm:pt>
    <dgm:pt modelId="{E3CC2362-DAC2-43DE-BDA1-0F4C8FDF4776}" type="pres">
      <dgm:prSet presAssocID="{20E5ED03-CA6F-4E35-B9B1-9045F5F9EE95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B9E9F68-A78E-4813-9206-368E79AEB667}" type="pres">
      <dgm:prSet presAssocID="{20E5ED03-CA6F-4E35-B9B1-9045F5F9EE95}" presName="txSpace" presStyleCnt="0"/>
      <dgm:spPr/>
    </dgm:pt>
    <dgm:pt modelId="{57AE9DB0-5A88-4B53-84AB-67D0C48BB1CC}" type="pres">
      <dgm:prSet presAssocID="{20E5ED03-CA6F-4E35-B9B1-9045F5F9EE95}" presName="desTx" presStyleLbl="revTx" presStyleIdx="3" presStyleCnt="8">
        <dgm:presLayoutVars/>
      </dgm:prSet>
      <dgm:spPr/>
      <dgm:t>
        <a:bodyPr/>
        <a:lstStyle/>
        <a:p>
          <a:endParaRPr lang="en-US"/>
        </a:p>
      </dgm:t>
    </dgm:pt>
    <dgm:pt modelId="{144D7DF2-D4D2-457F-B7EE-85C86917DB6E}" type="pres">
      <dgm:prSet presAssocID="{D985209A-14CF-426D-8B0F-0C1743305F49}" presName="sibTrans" presStyleCnt="0"/>
      <dgm:spPr/>
    </dgm:pt>
    <dgm:pt modelId="{D4BD7795-3BE1-467F-B9E3-C26AA4ED3244}" type="pres">
      <dgm:prSet presAssocID="{4D79D80C-48C6-4B4C-8F7D-F312C5BCC655}" presName="compNode" presStyleCnt="0"/>
      <dgm:spPr/>
    </dgm:pt>
    <dgm:pt modelId="{C907FE8A-F012-4421-90EC-B0C7EEC57FAE}" type="pres">
      <dgm:prSet presAssocID="{4D79D80C-48C6-4B4C-8F7D-F312C5BCC655}" presName="iconRect" presStyleLbl="nod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655A46F-86A7-413F-B833-194722AE14D5}" type="pres">
      <dgm:prSet presAssocID="{4D79D80C-48C6-4B4C-8F7D-F312C5BCC655}" presName="iconSpace" presStyleCnt="0"/>
      <dgm:spPr/>
    </dgm:pt>
    <dgm:pt modelId="{62613305-7D22-4209-8940-C483A62CE0D1}" type="pres">
      <dgm:prSet presAssocID="{4D79D80C-48C6-4B4C-8F7D-F312C5BCC655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B7392E-A3B4-4C6C-A8EF-DD9685213CD1}" type="pres">
      <dgm:prSet presAssocID="{4D79D80C-48C6-4B4C-8F7D-F312C5BCC655}" presName="txSpace" presStyleCnt="0"/>
      <dgm:spPr/>
    </dgm:pt>
    <dgm:pt modelId="{F51C60FB-9F1E-457F-8F29-B2A66484D989}" type="pres">
      <dgm:prSet presAssocID="{4D79D80C-48C6-4B4C-8F7D-F312C5BCC655}" presName="desTx" presStyleLbl="revTx" presStyleIdx="5" presStyleCnt="8">
        <dgm:presLayoutVars/>
      </dgm:prSet>
      <dgm:spPr/>
      <dgm:t>
        <a:bodyPr/>
        <a:lstStyle/>
        <a:p>
          <a:endParaRPr lang="en-US"/>
        </a:p>
      </dgm:t>
    </dgm:pt>
    <dgm:pt modelId="{6CC71443-95C2-4846-81F1-B2C24A900D39}" type="pres">
      <dgm:prSet presAssocID="{52383268-03A7-4EE8-B177-632AFC807CB1}" presName="sibTrans" presStyleCnt="0"/>
      <dgm:spPr/>
    </dgm:pt>
    <dgm:pt modelId="{3FBB3782-3596-4E8C-A43F-77092536025B}" type="pres">
      <dgm:prSet presAssocID="{71304F69-3ACB-4D28-B2CD-86753B2FA8DB}" presName="compNode" presStyleCnt="0"/>
      <dgm:spPr/>
    </dgm:pt>
    <dgm:pt modelId="{05EA0416-3E5C-4323-B0D1-65B51BF33051}" type="pres">
      <dgm:prSet presAssocID="{71304F69-3ACB-4D28-B2CD-86753B2FA8DB}" presName="icon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2C9FAD-8017-4DBF-8699-DCF04BC3F5CC}" type="pres">
      <dgm:prSet presAssocID="{71304F69-3ACB-4D28-B2CD-86753B2FA8DB}" presName="iconSpace" presStyleCnt="0"/>
      <dgm:spPr/>
    </dgm:pt>
    <dgm:pt modelId="{6632D729-0586-4B3A-8DBB-5FF92F673BDB}" type="pres">
      <dgm:prSet presAssocID="{71304F69-3ACB-4D28-B2CD-86753B2FA8DB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5E942F-01D1-4D4F-8BCA-408770DA7375}" type="pres">
      <dgm:prSet presAssocID="{71304F69-3ACB-4D28-B2CD-86753B2FA8DB}" presName="txSpace" presStyleCnt="0"/>
      <dgm:spPr/>
    </dgm:pt>
    <dgm:pt modelId="{70F655A8-59A2-4EE7-AA5D-8E27C4DD6ED1}" type="pres">
      <dgm:prSet presAssocID="{71304F69-3ACB-4D28-B2CD-86753B2FA8DB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60034628-AC11-4BAA-A7C8-630E4349FF74}" type="presOf" srcId="{71304F69-3ACB-4D28-B2CD-86753B2FA8DB}" destId="{6632D729-0586-4B3A-8DBB-5FF92F673BDB}" srcOrd="0" destOrd="0" presId="urn:microsoft.com/office/officeart/2018/2/layout/IconLabelDescriptionList"/>
    <dgm:cxn modelId="{49A62CCE-3522-4BDB-A56B-62C1174B5DCB}" type="presOf" srcId="{21711092-5BDF-4802-AA65-B1677A3423DE}" destId="{70F655A8-59A2-4EE7-AA5D-8E27C4DD6ED1}" srcOrd="0" destOrd="0" presId="urn:microsoft.com/office/officeart/2018/2/layout/IconLabelDescriptionList"/>
    <dgm:cxn modelId="{B322ED19-CBA7-4582-9C9D-42C161BB8F1F}" srcId="{4D79D80C-48C6-4B4C-8F7D-F312C5BCC655}" destId="{15E8C188-DA66-4757-AEA1-6125AF367D8E}" srcOrd="0" destOrd="0" parTransId="{CD694CE2-FF86-4542-9E4A-73E63BE37FE9}" sibTransId="{ECA1E85A-0651-4C2B-855E-8BFB2D25AA7C}"/>
    <dgm:cxn modelId="{4E8B1FFF-A0D9-420B-B14E-9212BA45E9C5}" type="presOf" srcId="{4D79D80C-48C6-4B4C-8F7D-F312C5BCC655}" destId="{62613305-7D22-4209-8940-C483A62CE0D1}" srcOrd="0" destOrd="0" presId="urn:microsoft.com/office/officeart/2018/2/layout/IconLabelDescriptionList"/>
    <dgm:cxn modelId="{D0DF98DE-AB9A-432B-A4DF-D55AAAACF070}" type="presOf" srcId="{20E5ED03-CA6F-4E35-B9B1-9045F5F9EE95}" destId="{E3CC2362-DAC2-43DE-BDA1-0F4C8FDF4776}" srcOrd="0" destOrd="0" presId="urn:microsoft.com/office/officeart/2018/2/layout/IconLabelDescriptionList"/>
    <dgm:cxn modelId="{C3AB0CA4-2C82-47DC-AC72-B9B09C3AACBA}" srcId="{EBDBB69D-172D-4731-9AB1-04D4507A7759}" destId="{71304F69-3ACB-4D28-B2CD-86753B2FA8DB}" srcOrd="3" destOrd="0" parTransId="{00296505-CB48-4784-BD94-8199A507D321}" sibTransId="{52AFB05B-FBD8-42C7-B90D-BB1219D2EECA}"/>
    <dgm:cxn modelId="{AF7728E4-81C8-4F67-85D8-EA338A077FEC}" type="presOf" srcId="{15E8C188-DA66-4757-AEA1-6125AF367D8E}" destId="{F51C60FB-9F1E-457F-8F29-B2A66484D989}" srcOrd="0" destOrd="0" presId="urn:microsoft.com/office/officeart/2018/2/layout/IconLabelDescriptionList"/>
    <dgm:cxn modelId="{E8249172-2699-4FA6-B3A0-311883246ADD}" srcId="{EBDBB69D-172D-4731-9AB1-04D4507A7759}" destId="{3C8CB33F-FE6F-49E4-B314-6A3586DE10C5}" srcOrd="0" destOrd="0" parTransId="{9FA82B30-A84C-496C-BB67-68C75778902D}" sibTransId="{A4FCA51E-DF07-42F8-A06E-1F1E8FB7946B}"/>
    <dgm:cxn modelId="{A3FDF056-D156-4A09-AA3B-32B3D616B448}" srcId="{71304F69-3ACB-4D28-B2CD-86753B2FA8DB}" destId="{21711092-5BDF-4802-AA65-B1677A3423DE}" srcOrd="0" destOrd="0" parTransId="{BD9B2EDD-CF4D-4026-A3C0-9FC8D441D61E}" sibTransId="{9760B2FB-1000-479D-B91E-DB3804767496}"/>
    <dgm:cxn modelId="{434CB312-3FA4-4A54-A643-62AAFA669B10}" type="presOf" srcId="{EBDBB69D-172D-4731-9AB1-04D4507A7759}" destId="{7A5D39FA-FD7E-4E97-8451-89EF4AA8258B}" srcOrd="0" destOrd="0" presId="urn:microsoft.com/office/officeart/2018/2/layout/IconLabelDescriptionList"/>
    <dgm:cxn modelId="{7584E286-6831-471E-B61B-71C70C999EAC}" type="presOf" srcId="{8BBE900B-F4F5-44F6-8215-BC596587742F}" destId="{57AE9DB0-5A88-4B53-84AB-67D0C48BB1CC}" srcOrd="0" destOrd="0" presId="urn:microsoft.com/office/officeart/2018/2/layout/IconLabelDescriptionList"/>
    <dgm:cxn modelId="{992D27D2-4058-48A1-B07F-BA962D35D80A}" srcId="{EBDBB69D-172D-4731-9AB1-04D4507A7759}" destId="{20E5ED03-CA6F-4E35-B9B1-9045F5F9EE95}" srcOrd="1" destOrd="0" parTransId="{0F76E592-E6A9-477D-95B8-3B755DAB8FB9}" sibTransId="{D985209A-14CF-426D-8B0F-0C1743305F49}"/>
    <dgm:cxn modelId="{246167A3-02F5-477D-8E3F-70F1770CC6E0}" type="presOf" srcId="{3C8CB33F-FE6F-49E4-B314-6A3586DE10C5}" destId="{850AABA2-F704-42EC-A34F-5F3DC46CB439}" srcOrd="0" destOrd="0" presId="urn:microsoft.com/office/officeart/2018/2/layout/IconLabelDescriptionList"/>
    <dgm:cxn modelId="{922B2E9D-4D97-4306-B412-A039B88FA7E1}" srcId="{EBDBB69D-172D-4731-9AB1-04D4507A7759}" destId="{4D79D80C-48C6-4B4C-8F7D-F312C5BCC655}" srcOrd="2" destOrd="0" parTransId="{F1916B28-BDAB-4B7D-8C83-E487D065887A}" sibTransId="{52383268-03A7-4EE8-B177-632AFC807CB1}"/>
    <dgm:cxn modelId="{FCA758F8-1255-499C-ACA7-A2DC7AD246E9}" srcId="{3C8CB33F-FE6F-49E4-B314-6A3586DE10C5}" destId="{F0D7D859-2B43-40C6-BFCC-C913FBCCF700}" srcOrd="0" destOrd="0" parTransId="{1765BA96-8C78-4D5C-BD0A-97FE643F394B}" sibTransId="{28747196-3663-49AB-8EE1-94EE38F263AD}"/>
    <dgm:cxn modelId="{70332E0F-06B8-4616-9513-33259504A841}" type="presOf" srcId="{F0D7D859-2B43-40C6-BFCC-C913FBCCF700}" destId="{5BFEA9DF-CDF1-41FA-A9DB-51EE67B3253E}" srcOrd="0" destOrd="0" presId="urn:microsoft.com/office/officeart/2018/2/layout/IconLabelDescriptionList"/>
    <dgm:cxn modelId="{5E668BF2-1A70-4042-AADB-E22E112ABD0B}" srcId="{20E5ED03-CA6F-4E35-B9B1-9045F5F9EE95}" destId="{8BBE900B-F4F5-44F6-8215-BC596587742F}" srcOrd="0" destOrd="0" parTransId="{584B3EB0-0767-45B2-97D2-6008AAB31F37}" sibTransId="{D89C429D-AF0A-4590-9035-5321118FA470}"/>
    <dgm:cxn modelId="{B4975687-9BAC-4180-AF8A-2F5FFB1430F7}" type="presParOf" srcId="{7A5D39FA-FD7E-4E97-8451-89EF4AA8258B}" destId="{85E16A68-3B60-406D-B62C-6E36696909A5}" srcOrd="0" destOrd="0" presId="urn:microsoft.com/office/officeart/2018/2/layout/IconLabelDescriptionList"/>
    <dgm:cxn modelId="{7782C878-5FF8-4269-8D43-BD4AEB427F94}" type="presParOf" srcId="{85E16A68-3B60-406D-B62C-6E36696909A5}" destId="{DEC2E0C8-C944-4E4D-B941-8E33E724AEFB}" srcOrd="0" destOrd="0" presId="urn:microsoft.com/office/officeart/2018/2/layout/IconLabelDescriptionList"/>
    <dgm:cxn modelId="{4F6246A0-9672-4D3A-A158-324066BAF35E}" type="presParOf" srcId="{85E16A68-3B60-406D-B62C-6E36696909A5}" destId="{96AFFDC3-FDD6-4873-8DC8-443203842053}" srcOrd="1" destOrd="0" presId="urn:microsoft.com/office/officeart/2018/2/layout/IconLabelDescriptionList"/>
    <dgm:cxn modelId="{7FD3F95F-0AE2-4228-A244-C34DFF6AA7A9}" type="presParOf" srcId="{85E16A68-3B60-406D-B62C-6E36696909A5}" destId="{850AABA2-F704-42EC-A34F-5F3DC46CB439}" srcOrd="2" destOrd="0" presId="urn:microsoft.com/office/officeart/2018/2/layout/IconLabelDescriptionList"/>
    <dgm:cxn modelId="{AD1E5B97-7193-44F0-B20B-8E57D6F49E7C}" type="presParOf" srcId="{85E16A68-3B60-406D-B62C-6E36696909A5}" destId="{58186000-DA91-40A0-92DC-A509E9A5A2AC}" srcOrd="3" destOrd="0" presId="urn:microsoft.com/office/officeart/2018/2/layout/IconLabelDescriptionList"/>
    <dgm:cxn modelId="{945599A2-760A-4654-A352-1DA067282D88}" type="presParOf" srcId="{85E16A68-3B60-406D-B62C-6E36696909A5}" destId="{5BFEA9DF-CDF1-41FA-A9DB-51EE67B3253E}" srcOrd="4" destOrd="0" presId="urn:microsoft.com/office/officeart/2018/2/layout/IconLabelDescriptionList"/>
    <dgm:cxn modelId="{C47567EA-EE73-47D9-B02F-4B2185108444}" type="presParOf" srcId="{7A5D39FA-FD7E-4E97-8451-89EF4AA8258B}" destId="{29C047EB-1F60-42DA-9FEC-22093B606B3D}" srcOrd="1" destOrd="0" presId="urn:microsoft.com/office/officeart/2018/2/layout/IconLabelDescriptionList"/>
    <dgm:cxn modelId="{F8891C08-C5A5-42E1-8CE9-C0535F7C6DEC}" type="presParOf" srcId="{7A5D39FA-FD7E-4E97-8451-89EF4AA8258B}" destId="{2413666E-3221-488A-8D81-3DD788957B4A}" srcOrd="2" destOrd="0" presId="urn:microsoft.com/office/officeart/2018/2/layout/IconLabelDescriptionList"/>
    <dgm:cxn modelId="{61410975-8CA0-46D3-A397-9CA6F199558C}" type="presParOf" srcId="{2413666E-3221-488A-8D81-3DD788957B4A}" destId="{F9015B98-AAD5-40D1-8B33-7AFF25DCEDBB}" srcOrd="0" destOrd="0" presId="urn:microsoft.com/office/officeart/2018/2/layout/IconLabelDescriptionList"/>
    <dgm:cxn modelId="{17D8BC47-4896-43F4-840A-0729094CA1DC}" type="presParOf" srcId="{2413666E-3221-488A-8D81-3DD788957B4A}" destId="{288BC615-B080-4751-AE8D-05B00208836B}" srcOrd="1" destOrd="0" presId="urn:microsoft.com/office/officeart/2018/2/layout/IconLabelDescriptionList"/>
    <dgm:cxn modelId="{67AAAC7D-CA44-4C94-8169-211A9F1CEC34}" type="presParOf" srcId="{2413666E-3221-488A-8D81-3DD788957B4A}" destId="{E3CC2362-DAC2-43DE-BDA1-0F4C8FDF4776}" srcOrd="2" destOrd="0" presId="urn:microsoft.com/office/officeart/2018/2/layout/IconLabelDescriptionList"/>
    <dgm:cxn modelId="{2AF08153-4BE4-4261-AF1B-DC1A702FE640}" type="presParOf" srcId="{2413666E-3221-488A-8D81-3DD788957B4A}" destId="{1B9E9F68-A78E-4813-9206-368E79AEB667}" srcOrd="3" destOrd="0" presId="urn:microsoft.com/office/officeart/2018/2/layout/IconLabelDescriptionList"/>
    <dgm:cxn modelId="{947C027D-96B9-41BA-BADD-C2D1A7CA5969}" type="presParOf" srcId="{2413666E-3221-488A-8D81-3DD788957B4A}" destId="{57AE9DB0-5A88-4B53-84AB-67D0C48BB1CC}" srcOrd="4" destOrd="0" presId="urn:microsoft.com/office/officeart/2018/2/layout/IconLabelDescriptionList"/>
    <dgm:cxn modelId="{5C3932E6-34F0-4BCF-9D36-B85B8BDA8FA4}" type="presParOf" srcId="{7A5D39FA-FD7E-4E97-8451-89EF4AA8258B}" destId="{144D7DF2-D4D2-457F-B7EE-85C86917DB6E}" srcOrd="3" destOrd="0" presId="urn:microsoft.com/office/officeart/2018/2/layout/IconLabelDescriptionList"/>
    <dgm:cxn modelId="{6BC0D49D-FFC1-45A6-BCF3-B586957FA1BB}" type="presParOf" srcId="{7A5D39FA-FD7E-4E97-8451-89EF4AA8258B}" destId="{D4BD7795-3BE1-467F-B9E3-C26AA4ED3244}" srcOrd="4" destOrd="0" presId="urn:microsoft.com/office/officeart/2018/2/layout/IconLabelDescriptionList"/>
    <dgm:cxn modelId="{2B5A18F1-99FF-4B87-B9BA-B9FB186A8E0D}" type="presParOf" srcId="{D4BD7795-3BE1-467F-B9E3-C26AA4ED3244}" destId="{C907FE8A-F012-4421-90EC-B0C7EEC57FAE}" srcOrd="0" destOrd="0" presId="urn:microsoft.com/office/officeart/2018/2/layout/IconLabelDescriptionList"/>
    <dgm:cxn modelId="{A8D51F8B-969F-4B53-AA77-84710416B284}" type="presParOf" srcId="{D4BD7795-3BE1-467F-B9E3-C26AA4ED3244}" destId="{C655A46F-86A7-413F-B833-194722AE14D5}" srcOrd="1" destOrd="0" presId="urn:microsoft.com/office/officeart/2018/2/layout/IconLabelDescriptionList"/>
    <dgm:cxn modelId="{A57B03D8-6F31-4FCA-A89B-7C58CF369D91}" type="presParOf" srcId="{D4BD7795-3BE1-467F-B9E3-C26AA4ED3244}" destId="{62613305-7D22-4209-8940-C483A62CE0D1}" srcOrd="2" destOrd="0" presId="urn:microsoft.com/office/officeart/2018/2/layout/IconLabelDescriptionList"/>
    <dgm:cxn modelId="{3B9B6F8B-E1E1-4A77-991A-90B00D8718C9}" type="presParOf" srcId="{D4BD7795-3BE1-467F-B9E3-C26AA4ED3244}" destId="{07B7392E-A3B4-4C6C-A8EF-DD9685213CD1}" srcOrd="3" destOrd="0" presId="urn:microsoft.com/office/officeart/2018/2/layout/IconLabelDescriptionList"/>
    <dgm:cxn modelId="{2CFE540C-4BB2-445B-A85A-DC501D734233}" type="presParOf" srcId="{D4BD7795-3BE1-467F-B9E3-C26AA4ED3244}" destId="{F51C60FB-9F1E-457F-8F29-B2A66484D989}" srcOrd="4" destOrd="0" presId="urn:microsoft.com/office/officeart/2018/2/layout/IconLabelDescriptionList"/>
    <dgm:cxn modelId="{9991A17D-8EDD-4E55-8438-BDA0EA2B9C66}" type="presParOf" srcId="{7A5D39FA-FD7E-4E97-8451-89EF4AA8258B}" destId="{6CC71443-95C2-4846-81F1-B2C24A900D39}" srcOrd="5" destOrd="0" presId="urn:microsoft.com/office/officeart/2018/2/layout/IconLabelDescriptionList"/>
    <dgm:cxn modelId="{99934F4F-537E-46BD-A372-67084E32F7D0}" type="presParOf" srcId="{7A5D39FA-FD7E-4E97-8451-89EF4AA8258B}" destId="{3FBB3782-3596-4E8C-A43F-77092536025B}" srcOrd="6" destOrd="0" presId="urn:microsoft.com/office/officeart/2018/2/layout/IconLabelDescriptionList"/>
    <dgm:cxn modelId="{87E5BB54-4326-4A3A-8C71-BD5A6C296AC3}" type="presParOf" srcId="{3FBB3782-3596-4E8C-A43F-77092536025B}" destId="{05EA0416-3E5C-4323-B0D1-65B51BF33051}" srcOrd="0" destOrd="0" presId="urn:microsoft.com/office/officeart/2018/2/layout/IconLabelDescriptionList"/>
    <dgm:cxn modelId="{159ACBC3-F211-4082-8417-668DE9704051}" type="presParOf" srcId="{3FBB3782-3596-4E8C-A43F-77092536025B}" destId="{7E2C9FAD-8017-4DBF-8699-DCF04BC3F5CC}" srcOrd="1" destOrd="0" presId="urn:microsoft.com/office/officeart/2018/2/layout/IconLabelDescriptionList"/>
    <dgm:cxn modelId="{1C41B8CE-132B-4573-B12C-6CB85F1D1501}" type="presParOf" srcId="{3FBB3782-3596-4E8C-A43F-77092536025B}" destId="{6632D729-0586-4B3A-8DBB-5FF92F673BDB}" srcOrd="2" destOrd="0" presId="urn:microsoft.com/office/officeart/2018/2/layout/IconLabelDescriptionList"/>
    <dgm:cxn modelId="{28CF2868-7719-4806-BF9E-3A560CE5DADC}" type="presParOf" srcId="{3FBB3782-3596-4E8C-A43F-77092536025B}" destId="{285E942F-01D1-4D4F-8BCA-408770DA7375}" srcOrd="3" destOrd="0" presId="urn:microsoft.com/office/officeart/2018/2/layout/IconLabelDescriptionList"/>
    <dgm:cxn modelId="{3A12C91D-E0C5-4C72-8285-9D09E44E272F}" type="presParOf" srcId="{3FBB3782-3596-4E8C-A43F-77092536025B}" destId="{70F655A8-59A2-4EE7-AA5D-8E27C4DD6ED1}" srcOrd="4" destOrd="0" presId="urn:microsoft.com/office/officeart/2018/2/layout/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2E0C8-C944-4E4D-B941-8E33E724AEFB}">
      <dsp:nvSpPr>
        <dsp:cNvPr id="0" name=""/>
        <dsp:cNvSpPr/>
      </dsp:nvSpPr>
      <dsp:spPr>
        <a:xfrm>
          <a:off x="7563" y="324335"/>
          <a:ext cx="894796" cy="8947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AABA2-F704-42EC-A34F-5F3DC46CB439}">
      <dsp:nvSpPr>
        <dsp:cNvPr id="0" name=""/>
        <dsp:cNvSpPr/>
      </dsp:nvSpPr>
      <dsp:spPr>
        <a:xfrm>
          <a:off x="7563" y="1388989"/>
          <a:ext cx="2556562" cy="112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1800" kern="1200" dirty="0">
              <a:solidFill>
                <a:schemeClr val="bg1"/>
              </a:solidFill>
            </a:rPr>
            <a:t>To equip the UK with the key skills needed to compete in a global digital economy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563" y="1388989"/>
        <a:ext cx="2556562" cy="1126485"/>
      </dsp:txXfrm>
    </dsp:sp>
    <dsp:sp modelId="{5BFEA9DF-CDF1-41FA-A9DB-51EE67B3253E}">
      <dsp:nvSpPr>
        <dsp:cNvPr id="0" name=""/>
        <dsp:cNvSpPr/>
      </dsp:nvSpPr>
      <dsp:spPr>
        <a:xfrm>
          <a:off x="7563" y="2594477"/>
          <a:ext cx="2556562" cy="168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90% of all jobs will require "digital skills“</a:t>
          </a:r>
          <a:r>
            <a:rPr lang="en-GB" sz="1700" kern="1200" baseline="30000" dirty="0"/>
            <a:t>1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35% of jobs in the UK are likely to be obsolete due to automation within decades</a:t>
          </a:r>
          <a:r>
            <a:rPr lang="en-GB" sz="1700" kern="1200" baseline="30000" dirty="0"/>
            <a:t>2</a:t>
          </a:r>
          <a:endParaRPr lang="en-US" sz="1700" kern="1200" baseline="30000" dirty="0"/>
        </a:p>
      </dsp:txBody>
      <dsp:txXfrm>
        <a:off x="7563" y="2594477"/>
        <a:ext cx="2556562" cy="1680016"/>
      </dsp:txXfrm>
    </dsp:sp>
    <dsp:sp modelId="{F9015B98-AAD5-40D1-8B33-7AFF25DCEDBB}">
      <dsp:nvSpPr>
        <dsp:cNvPr id="0" name=""/>
        <dsp:cNvSpPr/>
      </dsp:nvSpPr>
      <dsp:spPr>
        <a:xfrm>
          <a:off x="3011524" y="324335"/>
          <a:ext cx="894796" cy="89479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CC2362-DAC2-43DE-BDA1-0F4C8FDF4776}">
      <dsp:nvSpPr>
        <dsp:cNvPr id="0" name=""/>
        <dsp:cNvSpPr/>
      </dsp:nvSpPr>
      <dsp:spPr>
        <a:xfrm>
          <a:off x="3011524" y="1388989"/>
          <a:ext cx="2556562" cy="112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1800" kern="1200" dirty="0">
              <a:solidFill>
                <a:schemeClr val="bg1"/>
              </a:solidFill>
            </a:rPr>
            <a:t>To make a lasting and measurable impact on digital skills provision at a national level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11524" y="1388989"/>
        <a:ext cx="2556562" cy="1126485"/>
      </dsp:txXfrm>
    </dsp:sp>
    <dsp:sp modelId="{57AE9DB0-5A88-4B53-84AB-67D0C48BB1CC}">
      <dsp:nvSpPr>
        <dsp:cNvPr id="0" name=""/>
        <dsp:cNvSpPr/>
      </dsp:nvSpPr>
      <dsp:spPr>
        <a:xfrm>
          <a:off x="3011524" y="2594477"/>
          <a:ext cx="2556562" cy="168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12.6 million adults in the UK do not have basic digital skills</a:t>
          </a:r>
          <a:r>
            <a:rPr lang="en-GB" sz="1700" kern="1200" baseline="30000" dirty="0"/>
            <a:t>1</a:t>
          </a:r>
          <a:endParaRPr lang="en-GB" sz="1700" kern="1200" dirty="0"/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85% of “hard-to-fill” positions are those requiring digital skills</a:t>
          </a:r>
          <a:r>
            <a:rPr lang="en-GB" sz="1700" kern="1200" baseline="30000" dirty="0"/>
            <a:t>1</a:t>
          </a:r>
          <a:endParaRPr lang="en-GB" sz="1700" kern="1200" dirty="0"/>
        </a:p>
      </dsp:txBody>
      <dsp:txXfrm>
        <a:off x="3011524" y="2594477"/>
        <a:ext cx="2556562" cy="1680016"/>
      </dsp:txXfrm>
    </dsp:sp>
    <dsp:sp modelId="{C907FE8A-F012-4421-90EC-B0C7EEC57FAE}">
      <dsp:nvSpPr>
        <dsp:cNvPr id="0" name=""/>
        <dsp:cNvSpPr/>
      </dsp:nvSpPr>
      <dsp:spPr>
        <a:xfrm>
          <a:off x="6015485" y="324335"/>
          <a:ext cx="894796" cy="89479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13305-7D22-4209-8940-C483A62CE0D1}">
      <dsp:nvSpPr>
        <dsp:cNvPr id="0" name=""/>
        <dsp:cNvSpPr/>
      </dsp:nvSpPr>
      <dsp:spPr>
        <a:xfrm>
          <a:off x="6015485" y="1388989"/>
          <a:ext cx="2556562" cy="112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1800" kern="1200" dirty="0">
              <a:solidFill>
                <a:schemeClr val="bg1"/>
              </a:solidFill>
            </a:rPr>
            <a:t>To develop tailored programmes through co-creation with industry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015485" y="1388989"/>
        <a:ext cx="2556562" cy="1126485"/>
      </dsp:txXfrm>
    </dsp:sp>
    <dsp:sp modelId="{F51C60FB-9F1E-457F-8F29-B2A66484D989}">
      <dsp:nvSpPr>
        <dsp:cNvPr id="0" name=""/>
        <dsp:cNvSpPr/>
      </dsp:nvSpPr>
      <dsp:spPr>
        <a:xfrm>
          <a:off x="6015485" y="2594477"/>
          <a:ext cx="2556562" cy="168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“many graduates leave university without up-to-date technical skills, or the softer skills required to be effective in the workplace”</a:t>
          </a:r>
          <a:r>
            <a:rPr lang="en-GB" sz="1700" kern="1200" baseline="30000" dirty="0"/>
            <a:t>3</a:t>
          </a:r>
          <a:endParaRPr lang="en-US" sz="1700" kern="1200" baseline="30000" dirty="0"/>
        </a:p>
      </dsp:txBody>
      <dsp:txXfrm>
        <a:off x="6015485" y="2594477"/>
        <a:ext cx="2556562" cy="1680016"/>
      </dsp:txXfrm>
    </dsp:sp>
    <dsp:sp modelId="{05EA0416-3E5C-4323-B0D1-65B51BF33051}">
      <dsp:nvSpPr>
        <dsp:cNvPr id="0" name=""/>
        <dsp:cNvSpPr/>
      </dsp:nvSpPr>
      <dsp:spPr>
        <a:xfrm>
          <a:off x="9019446" y="324335"/>
          <a:ext cx="894796" cy="89479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2D729-0586-4B3A-8DBB-5FF92F673BDB}">
      <dsp:nvSpPr>
        <dsp:cNvPr id="0" name=""/>
        <dsp:cNvSpPr/>
      </dsp:nvSpPr>
      <dsp:spPr>
        <a:xfrm>
          <a:off x="9019446" y="1388989"/>
          <a:ext cx="2556562" cy="112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1800" kern="1200" dirty="0">
              <a:solidFill>
                <a:schemeClr val="bg1"/>
              </a:solidFill>
            </a:rPr>
            <a:t>To explore innovative teaching methods to meet the needs of the evolving industry landscape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019446" y="1388989"/>
        <a:ext cx="2556562" cy="1126485"/>
      </dsp:txXfrm>
    </dsp:sp>
    <dsp:sp modelId="{70F655A8-59A2-4EE7-AA5D-8E27C4DD6ED1}">
      <dsp:nvSpPr>
        <dsp:cNvPr id="0" name=""/>
        <dsp:cNvSpPr/>
      </dsp:nvSpPr>
      <dsp:spPr>
        <a:xfrm>
          <a:off x="9019446" y="2594477"/>
          <a:ext cx="2556562" cy="168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Increased demand for data science, AI, cybersecurity threats or Industry 4.0 in multiple domains</a:t>
          </a:r>
          <a:endParaRPr lang="en-US" sz="1800" kern="1200" dirty="0"/>
        </a:p>
      </dsp:txBody>
      <dsp:txXfrm>
        <a:off x="9019446" y="2594477"/>
        <a:ext cx="2556562" cy="168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31FE5-3DEC-4AF3-AC7D-28ED915E72B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2BA81-D2E8-4810-B287-7D6F1C65C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4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8ED1-38E9-9641-A782-83D4A47781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1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2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0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4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0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DF89-2610-492D-BE19-8CA7FBB9197C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F57C-7EEE-431B-AC00-DF65BBA83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IoC-Webinar-Apri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IoC-Webinar-Apri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nstituteofcoding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76955A-B8B3-AF4C-BA96-D307E9B9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374"/>
            <a:ext cx="12192000" cy="1868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A152D7-8B97-A744-9458-64CB6E9B22B4}"/>
              </a:ext>
            </a:extLst>
          </p:cNvPr>
          <p:cNvSpPr txBox="1"/>
          <p:nvPr/>
        </p:nvSpPr>
        <p:spPr>
          <a:xfrm>
            <a:off x="760095" y="5543043"/>
            <a:ext cx="6126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Richard Lane</a:t>
            </a:r>
          </a:p>
          <a:p>
            <a:r>
              <a:rPr lang="en-US" sz="2800" dirty="0"/>
              <a:t>Assistant Professor, Institute of Coding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649C9D-BF12-D347-AAAE-72C22BD561C1}"/>
              </a:ext>
            </a:extLst>
          </p:cNvPr>
          <p:cNvSpPr txBox="1"/>
          <p:nvPr/>
        </p:nvSpPr>
        <p:spPr>
          <a:xfrm>
            <a:off x="760095" y="1478860"/>
            <a:ext cx="10423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5400" b="1" dirty="0"/>
              <a:t>Emerging from lockdown: How tech can help you?</a:t>
            </a:r>
            <a:endParaRPr lang="en-US" sz="5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EF30A-89E3-5F49-A04A-F50AD5CCF3AF}"/>
              </a:ext>
            </a:extLst>
          </p:cNvPr>
          <p:cNvGrpSpPr/>
          <p:nvPr/>
        </p:nvGrpSpPr>
        <p:grpSpPr>
          <a:xfrm>
            <a:off x="346167" y="-17270"/>
            <a:ext cx="11169053" cy="1547590"/>
            <a:chOff x="384183" y="-17270"/>
            <a:chExt cx="11169053" cy="15475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74EE76-F427-FF4A-845F-33D62AF6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001" b="30093"/>
            <a:stretch/>
          </p:blipFill>
          <p:spPr>
            <a:xfrm>
              <a:off x="384183" y="-17270"/>
              <a:ext cx="4565046" cy="15475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79AC904-6F9E-E540-9522-355757330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3370" y="436449"/>
              <a:ext cx="3329866" cy="93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Skills Gap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941347" cy="109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6616" y="2410803"/>
            <a:ext cx="11371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Tandysoft" panose="02000500000000000000" pitchFamily="2" charset="0"/>
              </a:rPr>
              <a:t>Awareness</a:t>
            </a:r>
            <a:endParaRPr lang="en-GB" sz="1300" dirty="0">
              <a:latin typeface="Tandysoft" panose="02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0218" y="2782695"/>
            <a:ext cx="1062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Tandysoft" panose="02000500000000000000" pitchFamily="2" charset="0"/>
              </a:rPr>
              <a:t>Comprehend</a:t>
            </a:r>
            <a:endParaRPr lang="en-GB" sz="1050" dirty="0">
              <a:latin typeface="Tandysoft" panose="02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2370" y="2628807"/>
            <a:ext cx="85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andysoft" panose="02000500000000000000" pitchFamily="2" charset="0"/>
              </a:rPr>
              <a:t>Engage</a:t>
            </a:r>
            <a:endParaRPr lang="en-GB" sz="1200" dirty="0">
              <a:latin typeface="Tandysoft" panose="02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895" y="2670514"/>
            <a:ext cx="164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andysoft" panose="02000500000000000000" pitchFamily="2" charset="0"/>
              </a:rPr>
              <a:t>Apply</a:t>
            </a:r>
            <a:r>
              <a:rPr lang="en-GB" sz="1050" dirty="0" smtClean="0">
                <a:latin typeface="Tandysoft" panose="02000500000000000000" pitchFamily="2" charset="0"/>
              </a:rPr>
              <a:t> </a:t>
            </a:r>
            <a:endParaRPr lang="en-GB" sz="1050" dirty="0">
              <a:latin typeface="Tandysoft" panose="02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2550" y="2593570"/>
            <a:ext cx="1483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Tandysoft" panose="02000500000000000000" pitchFamily="2" charset="0"/>
              </a:rPr>
              <a:t>Experience</a:t>
            </a:r>
            <a:endParaRPr lang="en-GB" sz="800" dirty="0">
              <a:latin typeface="Tandysoft" panose="02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914" y="2360440"/>
            <a:ext cx="1377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andysoft" panose="02000500000000000000" pitchFamily="2" charset="0"/>
              </a:rPr>
              <a:t>Mastery</a:t>
            </a:r>
            <a:endParaRPr lang="en-GB" sz="1200" dirty="0">
              <a:latin typeface="Tandysof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03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Digital Literacy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99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5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12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Leadership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43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Paths to Digital Skills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52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92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one size fits all solution</a:t>
            </a:r>
          </a:p>
          <a:p>
            <a:endParaRPr lang="en-GB" dirty="0" smtClean="0"/>
          </a:p>
          <a:p>
            <a:r>
              <a:rPr lang="en-GB" dirty="0" smtClean="0"/>
              <a:t> Dependent on what the end goal is as a business</a:t>
            </a:r>
          </a:p>
          <a:p>
            <a:endParaRPr lang="en-GB" dirty="0" smtClean="0"/>
          </a:p>
          <a:p>
            <a:r>
              <a:rPr lang="en-GB" dirty="0" smtClean="0"/>
              <a:t>Risks involved</a:t>
            </a:r>
          </a:p>
          <a:p>
            <a:endParaRPr lang="en-GB" dirty="0"/>
          </a:p>
          <a:p>
            <a:r>
              <a:rPr lang="en-GB" dirty="0" smtClean="0"/>
              <a:t>Who is equipped to lead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1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77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the </a:t>
            </a:r>
            <a:r>
              <a:rPr lang="en-GB" dirty="0" err="1" smtClean="0"/>
              <a:t>IoC</a:t>
            </a:r>
            <a:endParaRPr lang="en-GB" dirty="0" smtClean="0"/>
          </a:p>
          <a:p>
            <a:r>
              <a:rPr lang="en-GB" dirty="0" smtClean="0"/>
              <a:t>Bridging the Digital Skills Gap</a:t>
            </a:r>
          </a:p>
          <a:p>
            <a:r>
              <a:rPr lang="en-GB" dirty="0" smtClean="0"/>
              <a:t>Digital Literacy</a:t>
            </a:r>
          </a:p>
          <a:p>
            <a:r>
              <a:rPr lang="en-GB" dirty="0" smtClean="0"/>
              <a:t>Digital Transformation</a:t>
            </a:r>
          </a:p>
          <a:p>
            <a:r>
              <a:rPr lang="en-GB" dirty="0" smtClean="0"/>
              <a:t>What technology should I engage with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Conclusion</a:t>
            </a:r>
            <a:endParaRPr lang="en-GB" dirty="0" smtClean="0"/>
          </a:p>
          <a:p>
            <a:r>
              <a:rPr lang="en-GB" dirty="0" smtClean="0"/>
              <a:t>Questions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2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76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Digital Disruption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/>
              <a:t>New technologies create space for innovation to the point of disruption in established industries.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32185"/>
            <a:ext cx="5181600" cy="3644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PayPal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Tesla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Airbnb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Uber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32185"/>
            <a:ext cx="5181600" cy="3644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Amazon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Google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Monzo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Netflix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5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of Things (</a:t>
            </a:r>
            <a:r>
              <a:rPr lang="en-GB" dirty="0" err="1" smtClean="0"/>
              <a:t>IoT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090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How do I know it </a:t>
            </a:r>
            <a:r>
              <a:rPr lang="en-GB" dirty="0"/>
              <a:t>-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Smart Homes, Fitness bracelets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Why is it useful </a:t>
            </a:r>
            <a:r>
              <a:rPr lang="en-GB" dirty="0" smtClean="0"/>
              <a:t>-</a:t>
            </a:r>
          </a:p>
          <a:p>
            <a:pPr marL="0" indent="0">
              <a:buNone/>
            </a:pPr>
            <a:r>
              <a:rPr lang="en-GB" dirty="0" smtClean="0"/>
              <a:t>Understanding customers, Overview of operations, new revenue models, Productivity gains, Smart Cities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Business use </a:t>
            </a:r>
            <a:r>
              <a:rPr lang="en-GB" dirty="0" smtClean="0"/>
              <a:t>- </a:t>
            </a:r>
          </a:p>
          <a:p>
            <a:pPr marL="0" indent="0">
              <a:buNone/>
            </a:pPr>
            <a:r>
              <a:rPr lang="en-GB" dirty="0" smtClean="0"/>
              <a:t>Used in logistics to accurately track products in transit in real time.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i.insider.com/5cdd6084021b4c013d4dc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8" y="1605756"/>
            <a:ext cx="6096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Artificial Intelligence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813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Siri, Google Assistant, Alexa, Netflix recommendations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Why is it useful </a:t>
            </a:r>
            <a:r>
              <a:rPr lang="en-GB" dirty="0"/>
              <a:t>-</a:t>
            </a:r>
          </a:p>
          <a:p>
            <a:pPr marL="0" indent="0">
              <a:buNone/>
            </a:pPr>
            <a:r>
              <a:rPr lang="en-GB" dirty="0" smtClean="0"/>
              <a:t>Customer service, Smart predictions, Market Adjustments, Cyber Security, Tailored Marketing, Autonomous Vehicles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Business 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Smart predictions of scheduling, repairs and upkeep of machinery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35081" y="5209921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Fortunebusinessinsights,2018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341" t="36228" r="61469" b="16403"/>
          <a:stretch/>
        </p:blipFill>
        <p:spPr>
          <a:xfrm>
            <a:off x="6195834" y="2129052"/>
            <a:ext cx="5614029" cy="30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Immersive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650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Virtual Reality headsets, Gaming, Pokémon Go, Snapchat Filters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Why is it useful </a:t>
            </a:r>
            <a:r>
              <a:rPr lang="en-GB" dirty="0"/>
              <a:t>-</a:t>
            </a:r>
          </a:p>
          <a:p>
            <a:pPr marL="0" indent="0">
              <a:buNone/>
            </a:pPr>
            <a:r>
              <a:rPr lang="en-GB" dirty="0" smtClean="0"/>
              <a:t>Design, Simulation, Visualisation, Augmented Intelligence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Business 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The IKEA app allows you to see digital furniture at correct scale in the place you would put 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06" t="20871" r="71283" b="34445"/>
          <a:stretch/>
        </p:blipFill>
        <p:spPr>
          <a:xfrm>
            <a:off x="6096000" y="1825625"/>
            <a:ext cx="5900516" cy="4049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6258" y="6176963"/>
            <a:ext cx="258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Statista,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1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iCloud, Google Docs, One Drive, Amazon AWS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Why is it useful </a:t>
            </a:r>
            <a:r>
              <a:rPr lang="en-GB" dirty="0"/>
              <a:t>-</a:t>
            </a:r>
          </a:p>
          <a:p>
            <a:pPr marL="0" indent="0">
              <a:buNone/>
            </a:pPr>
            <a:r>
              <a:rPr lang="en-GB" dirty="0" smtClean="0"/>
              <a:t>Decentralised storage, Remote Working, Software as a service, Process tasks offsite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Business 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Use real time data from multiple sources concurrently </a:t>
            </a:r>
            <a:endParaRPr lang="en-GB" dirty="0"/>
          </a:p>
        </p:txBody>
      </p:sp>
      <p:pic>
        <p:nvPicPr>
          <p:cNvPr id="5124" name="Picture 4" descr="Transparent Cloud Of Smoke Clipart - Cloud Of Smoke Png,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2105"/>
            <a:ext cx="5483294" cy="42208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105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 smtClean="0"/>
              <a:t>– </a:t>
            </a:r>
          </a:p>
          <a:p>
            <a:pPr marL="0" indent="0">
              <a:buNone/>
            </a:pPr>
            <a:r>
              <a:rPr lang="en-GB" dirty="0" smtClean="0"/>
              <a:t>Robots building cars, Marketing that follows you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Why </a:t>
            </a:r>
            <a:r>
              <a:rPr lang="en-GB" b="1" dirty="0"/>
              <a:t>is it useful </a:t>
            </a:r>
            <a:r>
              <a:rPr lang="en-GB" dirty="0" smtClean="0"/>
              <a:t>–</a:t>
            </a:r>
          </a:p>
          <a:p>
            <a:pPr marL="0" indent="0">
              <a:buNone/>
            </a:pPr>
            <a:r>
              <a:rPr lang="en-GB" dirty="0" smtClean="0"/>
              <a:t>RPA, BPA and BPM can drastically improve efficiency, Higher resilience to outside influence, Error reduction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Business </a:t>
            </a:r>
            <a:r>
              <a:rPr lang="en-GB" b="1" dirty="0"/>
              <a:t>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In sales operations, software is able to update and generate documentation such as invoices, CRM inputs and accounting records.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Georgetown Public Policy Review / Reevaluating the Conversation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49" y="1825624"/>
            <a:ext cx="5611715" cy="37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Blockchain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23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/>
              <a:t>– </a:t>
            </a:r>
          </a:p>
          <a:p>
            <a:pPr marL="0" indent="0">
              <a:buNone/>
            </a:pPr>
            <a:r>
              <a:rPr lang="en-GB" dirty="0" smtClean="0"/>
              <a:t>Bitcoin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Why is it useful </a:t>
            </a:r>
            <a:r>
              <a:rPr lang="en-GB" dirty="0" smtClean="0"/>
              <a:t>–</a:t>
            </a:r>
          </a:p>
          <a:p>
            <a:pPr marL="0" indent="0">
              <a:buNone/>
            </a:pPr>
            <a:r>
              <a:rPr lang="en-GB" dirty="0" smtClean="0"/>
              <a:t>Secure, de-centralised, Fully traceable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Business </a:t>
            </a:r>
            <a:r>
              <a:rPr lang="en-GB" b="1" dirty="0"/>
              <a:t>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smtClean="0"/>
              <a:t>Smart-Ledger technology for smart contracts. Providing higher visibility of product and financial history.</a:t>
            </a:r>
            <a:endParaRPr lang="en-GB" dirty="0"/>
          </a:p>
        </p:txBody>
      </p:sp>
      <p:pic>
        <p:nvPicPr>
          <p:cNvPr id="3074" name="Picture 2" descr="How Bitcoin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06" y="1150957"/>
            <a:ext cx="4832002" cy="48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Innovation </a:t>
            </a:r>
            <a:r>
              <a:rPr lang="en-GB" dirty="0" smtClean="0"/>
              <a:t>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5158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How do I know it </a:t>
            </a:r>
            <a:r>
              <a:rPr lang="en-GB" dirty="0"/>
              <a:t>– </a:t>
            </a:r>
          </a:p>
          <a:p>
            <a:pPr marL="0" indent="0">
              <a:buNone/>
            </a:pPr>
            <a:r>
              <a:rPr lang="en-GB" dirty="0" smtClean="0"/>
              <a:t>A form of cross disciplinary focus group looking at an industry challenge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Why is it useful </a:t>
            </a:r>
            <a:r>
              <a:rPr lang="en-GB" dirty="0"/>
              <a:t>–</a:t>
            </a:r>
          </a:p>
          <a:p>
            <a:pPr marL="0" indent="0">
              <a:buNone/>
            </a:pPr>
            <a:r>
              <a:rPr lang="en-GB" dirty="0" smtClean="0"/>
              <a:t>Prototyping, Crowd source solutions, Prioritise innovation</a:t>
            </a:r>
          </a:p>
          <a:p>
            <a:pPr marL="0" indent="0">
              <a:buNone/>
            </a:pPr>
            <a:r>
              <a:rPr lang="en-GB" b="1" dirty="0" smtClean="0"/>
              <a:t>Business </a:t>
            </a:r>
            <a:r>
              <a:rPr lang="en-GB" b="1" dirty="0"/>
              <a:t>use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 err="1" smtClean="0"/>
              <a:t>Litecar</a:t>
            </a:r>
            <a:r>
              <a:rPr lang="en-GB" dirty="0" smtClean="0"/>
              <a:t> challenge, open source vehicle design</a:t>
            </a:r>
            <a:endParaRPr lang="en-GB" dirty="0"/>
          </a:p>
        </p:txBody>
      </p:sp>
      <p:pic>
        <p:nvPicPr>
          <p:cNvPr id="4098" name="Picture 2" descr="Light Bulb Idea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51" y="205938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Digital 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Leadership</a:t>
            </a:r>
          </a:p>
          <a:p>
            <a:r>
              <a:rPr lang="en-GB" dirty="0" smtClean="0"/>
              <a:t>Technology maturity</a:t>
            </a:r>
          </a:p>
          <a:p>
            <a:r>
              <a:rPr lang="en-GB" dirty="0" smtClean="0"/>
              <a:t>Develop a digital culture in staff at all levels and positions</a:t>
            </a:r>
          </a:p>
          <a:p>
            <a:r>
              <a:rPr lang="en-GB" dirty="0"/>
              <a:t>Adopting new technologies is critical given today’s challenging business climate, but the key to getting real value is by using them in combination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Contextual understanding of technology in your sector</a:t>
            </a:r>
          </a:p>
          <a:p>
            <a:r>
              <a:rPr lang="en-GB" dirty="0" smtClean="0"/>
              <a:t>Mechanisms to innovate from within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15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Lockdown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impact the current state of emergency has had varies drastically dependent on a number of factors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t has shone a indiscriminate light on digital skills and technical adoption</a:t>
            </a:r>
          </a:p>
          <a:p>
            <a:endParaRPr lang="en-GB" dirty="0" smtClean="0"/>
          </a:p>
          <a:p>
            <a:r>
              <a:rPr lang="en-GB" dirty="0" smtClean="0"/>
              <a:t>How digitally ready are you and your business?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297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72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08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Any 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69831"/>
            <a:ext cx="10515600" cy="907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hlinkClick r:id="rId2"/>
              </a:rPr>
              <a:t>https</a:t>
            </a:r>
            <a:r>
              <a:rPr lang="en-GB" sz="3600" b="1" u="sng" dirty="0">
                <a:hlinkClick r:id="rId2"/>
              </a:rPr>
              <a:t>://tinyurl.com/IoC-Webinar-April</a:t>
            </a:r>
            <a:r>
              <a:rPr lang="en-GB" sz="3600" dirty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7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76955A-B8B3-AF4C-BA96-D307E9B9D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2" y="5032944"/>
            <a:ext cx="12192000" cy="1776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5E848D-3628-2846-8DFC-DAF0E38941C8}"/>
              </a:ext>
            </a:extLst>
          </p:cNvPr>
          <p:cNvSpPr txBox="1"/>
          <p:nvPr/>
        </p:nvSpPr>
        <p:spPr>
          <a:xfrm>
            <a:off x="2377440" y="244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9D836-2CAD-C340-93C1-A1342D391E53}"/>
              </a:ext>
            </a:extLst>
          </p:cNvPr>
          <p:cNvSpPr txBox="1"/>
          <p:nvPr/>
        </p:nvSpPr>
        <p:spPr>
          <a:xfrm>
            <a:off x="727525" y="2579485"/>
            <a:ext cx="107581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/>
              <a:t>Please get in touch directly if you would like to comment, learn more about our courses or get involved with the Institute of Coding at Coventry University.</a:t>
            </a:r>
          </a:p>
          <a:p>
            <a:pPr fontAlgn="base"/>
            <a:endParaRPr lang="en-GB" sz="2400" b="1" dirty="0">
              <a:solidFill>
                <a:schemeClr val="bg1"/>
              </a:solidFill>
            </a:endParaRPr>
          </a:p>
          <a:p>
            <a:pPr fontAlgn="base"/>
            <a:r>
              <a:rPr lang="en-GB" sz="2400" b="1" dirty="0">
                <a:solidFill>
                  <a:srgbClr val="23AED7"/>
                </a:solidFill>
              </a:rPr>
              <a:t>Deepak </a:t>
            </a:r>
            <a:r>
              <a:rPr lang="en-GB" sz="2400" b="1" dirty="0" err="1">
                <a:solidFill>
                  <a:srgbClr val="23AED7"/>
                </a:solidFill>
              </a:rPr>
              <a:t>Farmah</a:t>
            </a:r>
            <a:r>
              <a:rPr lang="en-GB" sz="2400" b="1" dirty="0">
                <a:solidFill>
                  <a:srgbClr val="23AED7"/>
                </a:solidFill>
              </a:rPr>
              <a:t>: </a:t>
            </a:r>
            <a:r>
              <a:rPr lang="en-GB" sz="2400" b="1" dirty="0">
                <a:solidFill>
                  <a:srgbClr val="FFC000"/>
                </a:solidFill>
              </a:rPr>
              <a:t>E. </a:t>
            </a:r>
            <a:r>
              <a:rPr lang="en-GB" sz="2400" dirty="0" err="1"/>
              <a:t>Dfarmah@cueltd.co.uk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>
                <a:solidFill>
                  <a:srgbClr val="23AED7"/>
                </a:solidFill>
              </a:rPr>
              <a:t>| </a:t>
            </a:r>
            <a:r>
              <a:rPr lang="en-GB" sz="2400" b="1" dirty="0">
                <a:solidFill>
                  <a:srgbClr val="FFC000"/>
                </a:solidFill>
              </a:rPr>
              <a:t>T. </a:t>
            </a:r>
            <a:r>
              <a:rPr lang="en-GB" sz="2400" dirty="0"/>
              <a:t>07392 096215</a:t>
            </a:r>
            <a:endParaRPr lang="en-US" sz="2400" dirty="0"/>
          </a:p>
          <a:p>
            <a:pPr fontAlgn="base"/>
            <a:endParaRPr lang="en-GB" sz="2400" b="1" dirty="0">
              <a:solidFill>
                <a:schemeClr val="bg1"/>
              </a:solidFill>
            </a:endParaRPr>
          </a:p>
          <a:p>
            <a:pPr fontAlgn="base"/>
            <a:r>
              <a:rPr lang="en-GB" sz="2400" b="1" dirty="0">
                <a:solidFill>
                  <a:srgbClr val="23AED7"/>
                </a:solidFill>
              </a:rPr>
              <a:t>Louise Phipps: </a:t>
            </a:r>
            <a:r>
              <a:rPr lang="en-GB" sz="2400" b="1" dirty="0">
                <a:solidFill>
                  <a:srgbClr val="FFC000"/>
                </a:solidFill>
              </a:rPr>
              <a:t>E. </a:t>
            </a:r>
            <a:r>
              <a:rPr lang="en-GB" sz="2400" dirty="0" err="1"/>
              <a:t>LPhipps@cueltd.co.uk</a:t>
            </a:r>
            <a:r>
              <a:rPr lang="en-GB" sz="2400" dirty="0"/>
              <a:t> </a:t>
            </a:r>
            <a:r>
              <a:rPr lang="en-GB" sz="2400" dirty="0">
                <a:solidFill>
                  <a:srgbClr val="23AED7"/>
                </a:solidFill>
              </a:rPr>
              <a:t> | </a:t>
            </a:r>
            <a:r>
              <a:rPr lang="en-GB" sz="2400" b="1" dirty="0">
                <a:solidFill>
                  <a:srgbClr val="FFC000"/>
                </a:solidFill>
              </a:rPr>
              <a:t>T. </a:t>
            </a:r>
            <a:r>
              <a:rPr lang="en-GB" sz="2400" dirty="0"/>
              <a:t>07392 096318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F9758-6638-4142-ABDA-69F4E1AF211A}"/>
              </a:ext>
            </a:extLst>
          </p:cNvPr>
          <p:cNvSpPr txBox="1"/>
          <p:nvPr/>
        </p:nvSpPr>
        <p:spPr>
          <a:xfrm>
            <a:off x="4241113" y="1513212"/>
            <a:ext cx="3731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Thank You!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852E85-1D07-6048-AE14-AB276354A87B}"/>
              </a:ext>
            </a:extLst>
          </p:cNvPr>
          <p:cNvGrpSpPr/>
          <p:nvPr/>
        </p:nvGrpSpPr>
        <p:grpSpPr>
          <a:xfrm>
            <a:off x="888535" y="5349882"/>
            <a:ext cx="2797924" cy="861774"/>
            <a:chOff x="777299" y="5270894"/>
            <a:chExt cx="2797924" cy="7467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F8D081-470D-8049-93B5-43875EA056FA}"/>
                </a:ext>
              </a:extLst>
            </p:cNvPr>
            <p:cNvSpPr txBox="1"/>
            <p:nvPr/>
          </p:nvSpPr>
          <p:spPr>
            <a:xfrm>
              <a:off x="1414760" y="5270894"/>
              <a:ext cx="2160463" cy="74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@</a:t>
              </a:r>
              <a:r>
                <a:rPr lang="en-GB" sz="1600" dirty="0" err="1"/>
                <a:t>IoC_CovUni</a:t>
              </a:r>
              <a:endParaRPr lang="en-GB" sz="1600" dirty="0"/>
            </a:p>
            <a:p>
              <a:r>
                <a:rPr lang="en-GB" sz="1600" dirty="0"/>
                <a:t>#</a:t>
              </a:r>
              <a:r>
                <a:rPr lang="en-GB" sz="1600" dirty="0" err="1"/>
                <a:t>digitalskillsmatter</a:t>
              </a:r>
              <a:endParaRPr lang="en-US" sz="1600" dirty="0"/>
            </a:p>
            <a:p>
              <a:endParaRPr lang="en-US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E519764-06E2-DC4D-9AC7-AFA83401E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99" y="5270894"/>
              <a:ext cx="497419" cy="40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A82C9C-BDDB-C048-8CDF-733DCE38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2" y="5986183"/>
            <a:ext cx="568853" cy="5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3A4B65-FA81-2244-8CAF-ECCC4E866C41}"/>
              </a:ext>
            </a:extLst>
          </p:cNvPr>
          <p:cNvSpPr txBox="1"/>
          <p:nvPr/>
        </p:nvSpPr>
        <p:spPr>
          <a:xfrm>
            <a:off x="1532501" y="6080875"/>
            <a:ext cx="3527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Institute of Coding (Coventry University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E788D5-52C9-3348-A29A-9A4D05C1917B}"/>
              </a:ext>
            </a:extLst>
          </p:cNvPr>
          <p:cNvGrpSpPr/>
          <p:nvPr/>
        </p:nvGrpSpPr>
        <p:grpSpPr>
          <a:xfrm>
            <a:off x="316671" y="-34378"/>
            <a:ext cx="11169053" cy="1547590"/>
            <a:chOff x="384183" y="-17270"/>
            <a:chExt cx="11169053" cy="15475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2F3AC8-F731-3846-BA4B-05FC28F4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001" b="30093"/>
            <a:stretch/>
          </p:blipFill>
          <p:spPr>
            <a:xfrm>
              <a:off x="384183" y="-17270"/>
              <a:ext cx="4565046" cy="154759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5817EA-41AD-C148-A859-02BEB7D13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3370" y="436449"/>
              <a:ext cx="3329866" cy="93236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4396" y="5999167"/>
            <a:ext cx="7420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https://tinyurl.com/IoC-Webinar-April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59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the </a:t>
            </a:r>
            <a:r>
              <a:rPr lang="en-GB" dirty="0" smtClean="0"/>
              <a:t>IoC - </a:t>
            </a:r>
            <a:r>
              <a:rPr lang="en-GB" dirty="0">
                <a:hlinkClick r:id="rId2"/>
              </a:rPr>
              <a:t>https://instituteofcoding.org/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5895" cy="4351338"/>
          </a:xfrm>
        </p:spPr>
        <p:txBody>
          <a:bodyPr/>
          <a:lstStyle/>
          <a:p>
            <a:r>
              <a:rPr lang="en-GB" dirty="0" smtClean="0"/>
              <a:t>Conglomerate of 33 Universities and 100 employers</a:t>
            </a:r>
          </a:p>
          <a:p>
            <a:endParaRPr lang="en-GB" dirty="0" smtClean="0"/>
          </a:p>
          <a:p>
            <a:r>
              <a:rPr lang="en-GB" dirty="0" smtClean="0"/>
              <a:t>Funded by the Department of Education through the Office for Students</a:t>
            </a:r>
          </a:p>
          <a:p>
            <a:endParaRPr lang="en-GB" dirty="0" smtClean="0"/>
          </a:p>
          <a:p>
            <a:r>
              <a:rPr lang="en-GB" dirty="0" smtClean="0"/>
              <a:t>Uniquely placed between education and industry</a:t>
            </a:r>
          </a:p>
          <a:p>
            <a:endParaRPr lang="en-GB" dirty="0"/>
          </a:p>
        </p:txBody>
      </p:sp>
      <p:pic>
        <p:nvPicPr>
          <p:cNvPr id="6146" name="Picture 2" descr="Keep learning from home - Institute of CodingInstitute of C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7" y="1642895"/>
            <a:ext cx="4751638" cy="4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F4B3F7-AF54-4BDD-87D8-C7C144D1A32D}"/>
              </a:ext>
            </a:extLst>
          </p:cNvPr>
          <p:cNvSpPr/>
          <p:nvPr/>
        </p:nvSpPr>
        <p:spPr>
          <a:xfrm>
            <a:off x="182880" y="2433711"/>
            <a:ext cx="11901268" cy="1223889"/>
          </a:xfrm>
          <a:prstGeom prst="rect">
            <a:avLst/>
          </a:prstGeom>
          <a:solidFill>
            <a:srgbClr val="77B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CDD8C-15E4-42F7-BD90-CBD1C22F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" y="10390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F6CAD"/>
                </a:solidFill>
              </a:rPr>
              <a:t>Objectives</a:t>
            </a:r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43AD1BAA-FBF1-44DE-BDF6-65F615FE2CA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3966" y="1129585"/>
          <a:ext cx="11583572" cy="459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DA5C37-7F47-426B-96F4-205159F75F6F}"/>
              </a:ext>
            </a:extLst>
          </p:cNvPr>
          <p:cNvSpPr txBox="1"/>
          <p:nvPr/>
        </p:nvSpPr>
        <p:spPr>
          <a:xfrm>
            <a:off x="373966" y="6091311"/>
            <a:ext cx="1141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1: Digital Skills for the UK Economy, Department for Business Innovation &amp; Skills, Department for Culture Media &amp; Sport, 2016</a:t>
            </a:r>
            <a:endParaRPr lang="en-US" sz="1200" dirty="0"/>
          </a:p>
          <a:p>
            <a:r>
              <a:rPr lang="en-GB" sz="1200" dirty="0"/>
              <a:t>2: </a:t>
            </a:r>
            <a:r>
              <a:rPr lang="en-GB" sz="1200" dirty="0" err="1"/>
              <a:t>Agiletown</a:t>
            </a:r>
            <a:r>
              <a:rPr lang="en-GB" sz="1200" dirty="0"/>
              <a:t>: the relentless march of technology and London’s response. Deloitte 2014</a:t>
            </a:r>
          </a:p>
          <a:p>
            <a:r>
              <a:rPr lang="en-GB" sz="1200" dirty="0"/>
              <a:t>3: Sector insights: skills and performance challenges in the digital and creative sector. UK Commission for Employment and Skills,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4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763" y="-1828589"/>
            <a:ext cx="13446035" cy="756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663" y="2047461"/>
            <a:ext cx="9044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75% </a:t>
            </a:r>
            <a:r>
              <a:rPr lang="en-GB" sz="3600" dirty="0" smtClean="0"/>
              <a:t>of executives are experiencing challenges in digital recruitment</a:t>
            </a:r>
            <a:endParaRPr lang="en-GB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7800535" y="6267157"/>
            <a:ext cx="730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Ignite digital,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06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1043" y="-987287"/>
            <a:ext cx="14605668" cy="8215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4748" y="1994452"/>
            <a:ext cx="819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Lack of skilled workers is </a:t>
            </a:r>
          </a:p>
          <a:p>
            <a:r>
              <a:rPr lang="en-GB" sz="3600" dirty="0"/>
              <a:t>c</a:t>
            </a:r>
            <a:r>
              <a:rPr lang="en-GB" sz="3600" dirty="0" smtClean="0"/>
              <a:t>osting UK companies </a:t>
            </a:r>
            <a:r>
              <a:rPr lang="en-GB" sz="7200" dirty="0" smtClean="0"/>
              <a:t>£2.2Bn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800535" y="6267157"/>
            <a:ext cx="730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Open University,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010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919" y="804232"/>
            <a:ext cx="10363423" cy="5829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7513" y="2206486"/>
            <a:ext cx="802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26% </a:t>
            </a:r>
            <a:r>
              <a:rPr lang="en-GB" sz="3600" dirty="0" smtClean="0"/>
              <a:t>of small businesses lack confidence in their digital skills</a:t>
            </a:r>
            <a:endParaRPr lang="en-GB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7800535" y="6267157"/>
            <a:ext cx="730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FSB,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61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9250" y="0"/>
            <a:ext cx="11913326" cy="6701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6626" y="2034209"/>
            <a:ext cx="744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90%</a:t>
            </a:r>
            <a:r>
              <a:rPr lang="en-GB" sz="3600" dirty="0" smtClean="0"/>
              <a:t> of jobs in 20 years time will require digital skills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7378137" y="6260123"/>
            <a:ext cx="730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Department for Digital, Culture, Media and Sport,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50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B1CC67BCFB2449202615980B035CC" ma:contentTypeVersion="12" ma:contentTypeDescription="Create a new document." ma:contentTypeScope="" ma:versionID="e384c089e3110f476d674582c0978663">
  <xsd:schema xmlns:xsd="http://www.w3.org/2001/XMLSchema" xmlns:xs="http://www.w3.org/2001/XMLSchema" xmlns:p="http://schemas.microsoft.com/office/2006/metadata/properties" xmlns:ns2="8bf5dd2e-d2b0-47d7-908d-1e2ac4497665" xmlns:ns3="3b6559f8-0ba1-4a53-b3b5-33804451e659" targetNamespace="http://schemas.microsoft.com/office/2006/metadata/properties" ma:root="true" ma:fieldsID="f50ec17cf724c1324cff98905e6eec1f" ns2:_="" ns3:_="">
    <xsd:import namespace="8bf5dd2e-d2b0-47d7-908d-1e2ac4497665"/>
    <xsd:import namespace="3b6559f8-0ba1-4a53-b3b5-33804451e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5dd2e-d2b0-47d7-908d-1e2ac4497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59f8-0ba1-4a53-b3b5-33804451e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63927-7B8C-4EAF-B3B9-C38E5B8E4A05}"/>
</file>

<file path=customXml/itemProps2.xml><?xml version="1.0" encoding="utf-8"?>
<ds:datastoreItem xmlns:ds="http://schemas.openxmlformats.org/officeDocument/2006/customXml" ds:itemID="{F45CF617-A5DB-49AC-99DE-344CD936DCEE}"/>
</file>

<file path=customXml/itemProps3.xml><?xml version="1.0" encoding="utf-8"?>
<ds:datastoreItem xmlns:ds="http://schemas.openxmlformats.org/officeDocument/2006/customXml" ds:itemID="{91413F31-F425-46B3-BA9C-58B9D4473E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5068</TotalTime>
  <Words>950</Words>
  <Application>Microsoft Office PowerPoint</Application>
  <PresentationFormat>Widescreen</PresentationFormat>
  <Paragraphs>154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Tandysoft</vt:lpstr>
      <vt:lpstr>Times New Roman</vt:lpstr>
      <vt:lpstr>Verdana</vt:lpstr>
      <vt:lpstr>Office Theme</vt:lpstr>
      <vt:lpstr>PowerPoint Presentation</vt:lpstr>
      <vt:lpstr>Todays session</vt:lpstr>
      <vt:lpstr>Lockdown</vt:lpstr>
      <vt:lpstr>Introduction to the IoC - https://instituteofcoding.org/</vt:lpstr>
      <vt:lpstr>Objectives</vt:lpstr>
      <vt:lpstr>PowerPoint Presentation</vt:lpstr>
      <vt:lpstr>PowerPoint Presentation</vt:lpstr>
      <vt:lpstr>PowerPoint Presentation</vt:lpstr>
      <vt:lpstr>PowerPoint Presentation</vt:lpstr>
      <vt:lpstr>Digital Skills Gap</vt:lpstr>
      <vt:lpstr>PowerPoint Presentation</vt:lpstr>
      <vt:lpstr>Digital Literacy</vt:lpstr>
      <vt:lpstr>PowerPoint Presentation</vt:lpstr>
      <vt:lpstr>PowerPoint Presentation</vt:lpstr>
      <vt:lpstr>Digital Leadership</vt:lpstr>
      <vt:lpstr>Paths to Digital Skills</vt:lpstr>
      <vt:lpstr>PowerPoint Presentation</vt:lpstr>
      <vt:lpstr>Digital Transformation</vt:lpstr>
      <vt:lpstr>PowerPoint Presentation</vt:lpstr>
      <vt:lpstr>Digital Disruption  New technologies create space for innovation to the point of disruption in established industries. </vt:lpstr>
      <vt:lpstr>Internet of Things (IoT)</vt:lpstr>
      <vt:lpstr>Artificial Intelligence </vt:lpstr>
      <vt:lpstr>Immersive Technologies</vt:lpstr>
      <vt:lpstr>Cloud Computing</vt:lpstr>
      <vt:lpstr>Automation</vt:lpstr>
      <vt:lpstr>Blockchain</vt:lpstr>
      <vt:lpstr>Open Innovation Platforms</vt:lpstr>
      <vt:lpstr>Embedded Digital Culture</vt:lpstr>
      <vt:lpstr>PowerPoint Presentation</vt:lpstr>
      <vt:lpstr>PowerPoint Presentation</vt:lpstr>
      <vt:lpstr>Any Questions?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Lane</dc:creator>
  <cp:lastModifiedBy>Richard Lane</cp:lastModifiedBy>
  <cp:revision>50</cp:revision>
  <dcterms:created xsi:type="dcterms:W3CDTF">2020-04-14T09:34:16Z</dcterms:created>
  <dcterms:modified xsi:type="dcterms:W3CDTF">2020-04-18T10:56:13Z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0x010100101B1CC67BCFB2449202615980B035CC</vt:lpwstr>
  </property>
</Properties>
</file>