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71" r:id="rId11"/>
    <p:sldId id="269" r:id="rId12"/>
    <p:sldId id="270" r:id="rId13"/>
    <p:sldId id="268" r:id="rId14"/>
    <p:sldId id="267" r:id="rId15"/>
    <p:sldId id="272"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909" autoAdjust="0"/>
  </p:normalViewPr>
  <p:slideViewPr>
    <p:cSldViewPr snapToGrid="0">
      <p:cViewPr varScale="1">
        <p:scale>
          <a:sx n="60" d="100"/>
          <a:sy n="60" d="100"/>
        </p:scale>
        <p:origin x="78" y="10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98CF679F-88F3-401E-AF74-54D9109F2CBE}"/>
    <pc:docChg chg="custSel modSld">
      <pc:chgData name="Chris Bass" userId="76639ff7-4519-4960-996a-f3d044468889" providerId="ADAL" clId="{98CF679F-88F3-401E-AF74-54D9109F2CBE}" dt="2018-09-07T13:02:02.134" v="17" actId="1076"/>
      <pc:docMkLst>
        <pc:docMk/>
      </pc:docMkLst>
      <pc:sldChg chg="addSp modSp">
        <pc:chgData name="Chris Bass" userId="76639ff7-4519-4960-996a-f3d044468889" providerId="ADAL" clId="{98CF679F-88F3-401E-AF74-54D9109F2CBE}" dt="2018-09-07T13:02:02.134" v="17" actId="1076"/>
        <pc:sldMkLst>
          <pc:docMk/>
          <pc:sldMk cId="3900072834" sldId="268"/>
        </pc:sldMkLst>
        <pc:spChg chg="mod">
          <ac:chgData name="Chris Bass" userId="76639ff7-4519-4960-996a-f3d044468889" providerId="ADAL" clId="{98CF679F-88F3-401E-AF74-54D9109F2CBE}" dt="2018-09-07T13:01:17.982" v="10" actId="27636"/>
          <ac:spMkLst>
            <pc:docMk/>
            <pc:sldMk cId="3900072834" sldId="268"/>
            <ac:spMk id="3" creationId="{F2565EB9-0455-4E85-B9DA-3A75EA58A1C3}"/>
          </ac:spMkLst>
        </pc:spChg>
        <pc:picChg chg="add mod modCrop">
          <ac:chgData name="Chris Bass" userId="76639ff7-4519-4960-996a-f3d044468889" providerId="ADAL" clId="{98CF679F-88F3-401E-AF74-54D9109F2CBE}" dt="2018-09-07T13:02:02.134" v="17" actId="1076"/>
          <ac:picMkLst>
            <pc:docMk/>
            <pc:sldMk cId="3900072834" sldId="268"/>
            <ac:picMk id="1026" creationId="{5D25812E-97A0-4FE8-87F2-A4B7EFCA6186}"/>
          </ac:picMkLst>
        </pc:picChg>
      </pc:sldChg>
      <pc:sldChg chg="addSp modSp">
        <pc:chgData name="Chris Bass" userId="76639ff7-4519-4960-996a-f3d044468889" providerId="ADAL" clId="{98CF679F-88F3-401E-AF74-54D9109F2CBE}" dt="2018-09-07T13:01:47.584" v="16" actId="1076"/>
        <pc:sldMkLst>
          <pc:docMk/>
          <pc:sldMk cId="2875997779" sldId="272"/>
        </pc:sldMkLst>
        <pc:picChg chg="add mod">
          <ac:chgData name="Chris Bass" userId="76639ff7-4519-4960-996a-f3d044468889" providerId="ADAL" clId="{98CF679F-88F3-401E-AF74-54D9109F2CBE}" dt="2018-09-07T13:01:47.584" v="16" actId="1076"/>
          <ac:picMkLst>
            <pc:docMk/>
            <pc:sldMk cId="2875997779" sldId="272"/>
            <ac:picMk id="4" creationId="{84F215E0-BF05-4291-980A-648C02EEF3D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0352F-68E3-4A40-AAD3-FB9C944CF709}" type="datetimeFigureOut">
              <a:rPr lang="en-GB" smtClean="0"/>
              <a:t>19/10/2020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10F49-3B1F-4D74-ACBD-6CE6185812AA}" type="slidenum">
              <a:rPr lang="en-GB" smtClean="0"/>
              <a:t>‹#›</a:t>
            </a:fld>
            <a:endParaRPr lang="en-GB"/>
          </a:p>
        </p:txBody>
      </p:sp>
    </p:spTree>
    <p:extLst>
      <p:ext uri="{BB962C8B-B14F-4D97-AF65-F5344CB8AC3E}">
        <p14:creationId xmlns:p14="http://schemas.microsoft.com/office/powerpoint/2010/main" val="216729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Timer, timing and pulse-width modulation are important topics for programming microcontrollers.  Because timers combined with counters might be used for generating interrupts, or waking up a controller from a sleep mode, these modulations are an essential element of low-power-programming.</a:t>
            </a:r>
          </a:p>
          <a:p>
            <a:r>
              <a:rPr lang="en-GB" sz="1200" b="0" i="0" kern="1200" dirty="0">
                <a:solidFill>
                  <a:schemeClr val="tx1"/>
                </a:solidFill>
                <a:effectLst/>
                <a:latin typeface="+mn-lt"/>
                <a:ea typeface="+mn-ea"/>
                <a:cs typeface="+mn-cs"/>
              </a:rPr>
              <a:t>We will explain different types of timer operation modes and practise them with software implementations, using the mbed SDK.</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2</a:t>
            </a:fld>
            <a:endParaRPr lang="en-GB"/>
          </a:p>
        </p:txBody>
      </p:sp>
    </p:spTree>
    <p:extLst>
      <p:ext uri="{BB962C8B-B14F-4D97-AF65-F5344CB8AC3E}">
        <p14:creationId xmlns:p14="http://schemas.microsoft.com/office/powerpoint/2010/main" val="3446532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basis for a hardware timer is the system clock source. This provides signals at a relatively high and fixed frequency, but because a wide range of frequencies is required, it is inflexible for direct use in normal applications. Therefore, timers are used instead.</a:t>
            </a:r>
            <a:br>
              <a:rPr lang="en-GB" dirty="0"/>
            </a:br>
            <a:br>
              <a:rPr lang="en-GB" dirty="0"/>
            </a:br>
            <a:r>
              <a:rPr lang="en-GB" sz="1200" b="0" i="0" kern="1200" dirty="0">
                <a:solidFill>
                  <a:schemeClr val="tx1"/>
                </a:solidFill>
                <a:effectLst/>
                <a:latin typeface="+mn-lt"/>
                <a:ea typeface="+mn-ea"/>
                <a:cs typeface="+mn-cs"/>
              </a:rPr>
              <a:t>Timers are counters which, depending on the mode of operation, either increment or decrement by the system clock source. If they have reached a predefined value or zero, they reset automatically and generate a reset. This reset can be used to, for example, wake up the controller.</a:t>
            </a:r>
            <a:br>
              <a:rPr lang="en-GB" dirty="0"/>
            </a:br>
            <a:br>
              <a:rPr lang="en-GB" dirty="0"/>
            </a:br>
            <a:r>
              <a:rPr lang="en-GB" sz="1200" b="0" i="0" kern="1200" dirty="0">
                <a:solidFill>
                  <a:schemeClr val="tx1"/>
                </a:solidFill>
                <a:effectLst/>
                <a:latin typeface="+mn-lt"/>
                <a:ea typeface="+mn-ea"/>
                <a:cs typeface="+mn-cs"/>
              </a:rPr>
              <a:t>Timers can be designed to be either software- or hardware-based. Software-based timers are broadly similar to hardware timers. The advantage of software timers is that they can be used multiple times by instances. The disadvantage is that they are less precise than hardware timers.</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3</a:t>
            </a:fld>
            <a:endParaRPr lang="en-GB"/>
          </a:p>
        </p:txBody>
      </p:sp>
    </p:spTree>
    <p:extLst>
      <p:ext uri="{BB962C8B-B14F-4D97-AF65-F5344CB8AC3E}">
        <p14:creationId xmlns:p14="http://schemas.microsoft.com/office/powerpoint/2010/main" val="4088856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timer consists of four standard components:</a:t>
            </a:r>
          </a:p>
          <a:p>
            <a:r>
              <a:rPr lang="en-GB" sz="1200" b="0" i="0" kern="1200" dirty="0">
                <a:solidFill>
                  <a:schemeClr val="tx1"/>
                </a:solidFill>
                <a:effectLst/>
                <a:latin typeface="+mn-lt"/>
                <a:ea typeface="+mn-ea"/>
                <a:cs typeface="+mn-cs"/>
              </a:rPr>
              <a:t>The prescaler, which scales the clock frequency down into a setting required for the timer task</a:t>
            </a:r>
          </a:p>
          <a:p>
            <a:r>
              <a:rPr lang="en-GB" sz="1200" b="0" i="0" kern="1200" dirty="0">
                <a:solidFill>
                  <a:schemeClr val="tx1"/>
                </a:solidFill>
                <a:effectLst/>
                <a:latin typeface="+mn-lt"/>
                <a:ea typeface="+mn-ea"/>
                <a:cs typeface="+mn-cs"/>
              </a:rPr>
              <a:t>The timer register, which counts the ticks of the prescaler</a:t>
            </a:r>
          </a:p>
          <a:p>
            <a:r>
              <a:rPr lang="en-GB" sz="1200" b="0" i="0" kern="1200" dirty="0">
                <a:solidFill>
                  <a:schemeClr val="tx1"/>
                </a:solidFill>
                <a:effectLst/>
                <a:latin typeface="+mn-lt"/>
                <a:ea typeface="+mn-ea"/>
                <a:cs typeface="+mn-cs"/>
              </a:rPr>
              <a:t>The capture register, which loads values from the timer register on a events. It can also generate an event if a certain condition is met.</a:t>
            </a:r>
          </a:p>
          <a:p>
            <a:r>
              <a:rPr lang="en-GB" sz="1200" b="0" i="0" kern="1200" dirty="0">
                <a:solidFill>
                  <a:schemeClr val="tx1"/>
                </a:solidFill>
                <a:effectLst/>
                <a:latin typeface="+mn-lt"/>
                <a:ea typeface="+mn-ea"/>
                <a:cs typeface="+mn-cs"/>
              </a:rPr>
              <a:t>The compare register, which is similar to the capture register in that it reads the timer on events.  It also regularly and permanently compares the timer with a given value and if the timer hits that value, an interrupt is created.</a:t>
            </a:r>
          </a:p>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4</a:t>
            </a:fld>
            <a:endParaRPr lang="en-GB"/>
          </a:p>
        </p:txBody>
      </p:sp>
    </p:spTree>
    <p:extLst>
      <p:ext uri="{BB962C8B-B14F-4D97-AF65-F5344CB8AC3E}">
        <p14:creationId xmlns:p14="http://schemas.microsoft.com/office/powerpoint/2010/main" val="1408711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main application of the compare-mode is to create a customized clock.</a:t>
            </a:r>
            <a:br>
              <a:rPr lang="en-GB" dirty="0"/>
            </a:br>
            <a:br>
              <a:rPr lang="en-GB" dirty="0"/>
            </a:br>
            <a:r>
              <a:rPr lang="en-GB" sz="1200" b="0" i="0" kern="1200" dirty="0">
                <a:solidFill>
                  <a:schemeClr val="tx1"/>
                </a:solidFill>
                <a:effectLst/>
                <a:latin typeface="+mn-lt"/>
                <a:ea typeface="+mn-ea"/>
                <a:cs typeface="+mn-cs"/>
              </a:rPr>
              <a:t>A downscaled (</a:t>
            </a:r>
            <a:r>
              <a:rPr lang="en-GB" sz="1200" b="0" i="0" kern="1200" dirty="0" err="1">
                <a:solidFill>
                  <a:schemeClr val="tx1"/>
                </a:solidFill>
                <a:effectLst/>
                <a:latin typeface="+mn-lt"/>
                <a:ea typeface="+mn-ea"/>
                <a:cs typeface="+mn-cs"/>
              </a:rPr>
              <a:t>prescaled</a:t>
            </a:r>
            <a:r>
              <a:rPr lang="en-GB" sz="1200" b="0" i="0" kern="1200" dirty="0">
                <a:solidFill>
                  <a:schemeClr val="tx1"/>
                </a:solidFill>
                <a:effectLst/>
                <a:latin typeface="+mn-lt"/>
                <a:ea typeface="+mn-ea"/>
                <a:cs typeface="+mn-cs"/>
              </a:rPr>
              <a:t>) system clock increments the timer register. If the </a:t>
            </a:r>
            <a:r>
              <a:rPr lang="en-GB" sz="1200" b="0" i="0" kern="1200" dirty="0" err="1">
                <a:solidFill>
                  <a:schemeClr val="tx1"/>
                </a:solidFill>
                <a:effectLst/>
                <a:latin typeface="+mn-lt"/>
                <a:ea typeface="+mn-ea"/>
                <a:cs typeface="+mn-cs"/>
              </a:rPr>
              <a:t>preset</a:t>
            </a:r>
            <a:r>
              <a:rPr lang="en-GB" sz="1200" b="0" i="0" kern="1200" dirty="0">
                <a:solidFill>
                  <a:schemeClr val="tx1"/>
                </a:solidFill>
                <a:effectLst/>
                <a:latin typeface="+mn-lt"/>
                <a:ea typeface="+mn-ea"/>
                <a:cs typeface="+mn-cs"/>
              </a:rPr>
              <a:t> value in the compare register is reached, a comparator creates an interrupt and the timer may be reset.</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5</a:t>
            </a:fld>
            <a:endParaRPr lang="en-GB"/>
          </a:p>
        </p:txBody>
      </p:sp>
    </p:spTree>
    <p:extLst>
      <p:ext uri="{BB962C8B-B14F-4D97-AF65-F5344CB8AC3E}">
        <p14:creationId xmlns:p14="http://schemas.microsoft.com/office/powerpoint/2010/main" val="3626013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major application for capture mode timers is the measurement of time intervals.</a:t>
            </a:r>
            <a:br>
              <a:rPr lang="en-GB" dirty="0"/>
            </a:br>
            <a:br>
              <a:rPr lang="en-GB" dirty="0"/>
            </a:br>
            <a:r>
              <a:rPr lang="en-GB" sz="1200" b="0" i="0" kern="1200" dirty="0">
                <a:solidFill>
                  <a:schemeClr val="tx1"/>
                </a:solidFill>
                <a:effectLst/>
                <a:latin typeface="+mn-lt"/>
                <a:ea typeface="+mn-ea"/>
                <a:cs typeface="+mn-cs"/>
              </a:rPr>
              <a:t>As in compare mode, the timer register is regularly incremented or decremented by the system clock. However, the capture register may be triggered by an external event source, and perhaps also downscaled with a prescaler. After triggering, the capture register reads the current timer value and submits an event. This requires the processor to perform an action, such as reading the timer value from the capture register. The next event from the prescaler may result in a new reading. Its difference can be calculated into the time span between the two events.</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6</a:t>
            </a:fld>
            <a:endParaRPr lang="en-GB"/>
          </a:p>
        </p:txBody>
      </p:sp>
    </p:spTree>
    <p:extLst>
      <p:ext uri="{BB962C8B-B14F-4D97-AF65-F5344CB8AC3E}">
        <p14:creationId xmlns:p14="http://schemas.microsoft.com/office/powerpoint/2010/main" val="3982908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 pulse with modulation is used if a device cannot be controlled by amplitude, for example in the case of LEDs.  Instead, the energy supplied to the device is regulated by on-off-intervals (= duty cycle) at the full amplitude.  The cycle energy is </a:t>
            </a:r>
            <a:r>
              <a:rPr lang="en-GB" sz="1200" b="0" i="0" kern="1200" dirty="0" err="1">
                <a:solidFill>
                  <a:schemeClr val="tx1"/>
                </a:solidFill>
                <a:effectLst/>
                <a:latin typeface="+mn-lt"/>
                <a:ea typeface="+mn-ea"/>
                <a:cs typeface="+mn-cs"/>
              </a:rPr>
              <a:t>wcycle</a:t>
            </a:r>
            <a:r>
              <a:rPr lang="en-GB" sz="1200" b="0" i="0" kern="1200" dirty="0">
                <a:solidFill>
                  <a:schemeClr val="tx1"/>
                </a:solidFill>
                <a:effectLst/>
                <a:latin typeface="+mn-lt"/>
                <a:ea typeface="+mn-ea"/>
                <a:cs typeface="+mn-cs"/>
              </a:rPr>
              <a:t>= ton/</a:t>
            </a:r>
            <a:r>
              <a:rPr lang="en-GB" sz="1200" b="0" i="0" kern="1200" dirty="0" err="1">
                <a:solidFill>
                  <a:schemeClr val="tx1"/>
                </a:solidFill>
                <a:effectLst/>
                <a:latin typeface="+mn-lt"/>
                <a:ea typeface="+mn-ea"/>
                <a:cs typeface="+mn-cs"/>
              </a:rPr>
              <a:t>tcycle</a:t>
            </a:r>
            <a:r>
              <a:rPr lang="en-GB" sz="1200" b="0" i="0" kern="1200" dirty="0">
                <a:solidFill>
                  <a:schemeClr val="tx1"/>
                </a:solidFill>
                <a:effectLst/>
                <a:latin typeface="+mn-lt"/>
                <a:ea typeface="+mn-ea"/>
                <a:cs typeface="+mn-cs"/>
              </a:rPr>
              <a:t> in % of the maximum energy.</a:t>
            </a:r>
          </a:p>
          <a:p>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red line represents the average power supplied.  Notice that an increased duty cycle increases the average power supplied.</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Analog output is more accurate than using PWM, but requires an additional DAC hardware which adds complexity and cost.  PWM can realised with built-in timer resources with no need for extra hardware.  Another advantage of PWM is it can be easily adapted to be used with a MOSFET diode or a relay to handle high power signals e.g. DC motor control.  For this reason it is common to find much more PWM outputs than </a:t>
            </a:r>
            <a:r>
              <a:rPr lang="en-GB" sz="1200" b="0" i="0" kern="1200" dirty="0" err="1">
                <a:solidFill>
                  <a:schemeClr val="tx1"/>
                </a:solidFill>
                <a:effectLst/>
                <a:latin typeface="+mn-lt"/>
                <a:ea typeface="+mn-ea"/>
                <a:cs typeface="+mn-cs"/>
              </a:rPr>
              <a:t>analog</a:t>
            </a:r>
            <a:r>
              <a:rPr lang="en-GB" sz="1200" b="0" i="0" kern="1200" dirty="0">
                <a:solidFill>
                  <a:schemeClr val="tx1"/>
                </a:solidFill>
                <a:effectLst/>
                <a:latin typeface="+mn-lt"/>
                <a:ea typeface="+mn-ea"/>
                <a:cs typeface="+mn-cs"/>
              </a:rPr>
              <a:t> outputs on embedded microcontrollers.</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7</a:t>
            </a:fld>
            <a:endParaRPr lang="en-GB"/>
          </a:p>
        </p:txBody>
      </p:sp>
    </p:spTree>
    <p:extLst>
      <p:ext uri="{BB962C8B-B14F-4D97-AF65-F5344CB8AC3E}">
        <p14:creationId xmlns:p14="http://schemas.microsoft.com/office/powerpoint/2010/main" val="1109554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PWM-mode is similar to the compare mode except that, in this instance, the timer is not automatically reset after reaching the compare value, but instead counts to the end or maximum value of the timer before it resets.</a:t>
            </a:r>
            <a:br>
              <a:rPr lang="en-GB" dirty="0"/>
            </a:br>
            <a:br>
              <a:rPr lang="en-GB" dirty="0"/>
            </a:br>
            <a:r>
              <a:rPr lang="en-GB" sz="1200" b="0" i="0" kern="1200" dirty="0">
                <a:solidFill>
                  <a:schemeClr val="tx1"/>
                </a:solidFill>
                <a:effectLst/>
                <a:latin typeface="+mn-lt"/>
                <a:ea typeface="+mn-ea"/>
                <a:cs typeface="+mn-cs"/>
              </a:rPr>
              <a:t>This means that two interrupts are generated: one compare interrupt and one timer-overflow-interrupt. These two interrupts can be used to switch the PWM and its duty cycle on and off. </a:t>
            </a:r>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8</a:t>
            </a:fld>
            <a:endParaRPr lang="en-GB"/>
          </a:p>
        </p:txBody>
      </p:sp>
    </p:spTree>
    <p:extLst>
      <p:ext uri="{BB962C8B-B14F-4D97-AF65-F5344CB8AC3E}">
        <p14:creationId xmlns:p14="http://schemas.microsoft.com/office/powerpoint/2010/main" val="1017158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14</a:t>
            </a:fld>
            <a:endParaRPr lang="en-GB"/>
          </a:p>
        </p:txBody>
      </p:sp>
    </p:spTree>
    <p:extLst>
      <p:ext uri="{BB962C8B-B14F-4D97-AF65-F5344CB8AC3E}">
        <p14:creationId xmlns:p14="http://schemas.microsoft.com/office/powerpoint/2010/main" val="4169165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978A-5E35-4413-A9F3-9B25F479A7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F29F9B8-4B31-4D90-8DBC-E904511535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FE4C95B-CBC3-4A21-A66D-010D1A114E17}"/>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BD110083-3D7C-481E-90EE-CCE006D719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BDC3EB-0C10-4689-ADE6-4CBE6129B0BC}"/>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4216465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59B1-E8E9-40A5-8973-E5319A64FCF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C12BFD-69A8-408F-8423-81591DEFD37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0289B3-9C80-408F-B951-293DCFDC6429}"/>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8102E1DB-B3CC-44A8-AA8E-144A87AB13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0E809B-85C6-4AA8-8799-EC845C8180C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358767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096BD-2C3F-4C81-9DE6-7CC9CB8F16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AB389B7-D9B9-4A9A-BEC5-BFB919CE22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59EC96-3B82-4AEA-9419-B448D394D44C}"/>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0DA934B2-208E-44C3-95C3-AB23DE02D7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5E5C63-3B67-4117-BA8A-906CEC4B1ED3}"/>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425600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7313-9305-46EE-B474-CA3C03C336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0BFFE4-F397-4111-B39A-38FCDEF5103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FFA3DC1-0AFF-466C-BAFA-382A726EEC2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000FB81-5227-4D85-AA46-2E601AAD31FC}"/>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6" name="Footer Placeholder 5">
            <a:extLst>
              <a:ext uri="{FF2B5EF4-FFF2-40B4-BE49-F238E27FC236}">
                <a16:creationId xmlns:a16="http://schemas.microsoft.com/office/drawing/2014/main" id="{A710BCA5-A665-4CF7-9ABF-820B5AFA55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F98988B-A899-4662-BD26-D91A690B2831}"/>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556921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4214-DAD4-46F5-900F-20749A52F49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1691A7-71E8-438E-862D-81E67D78E7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7B6664E-7378-4450-9568-E8F4A133447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3A7B21-5BCD-4492-B8B1-1256383FD8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DD60C69-5EFE-4C5C-A1C6-5D194F2C2B5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B495A6C-3F8C-49DA-B70A-067FF175B0A9}"/>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8" name="Footer Placeholder 7">
            <a:extLst>
              <a:ext uri="{FF2B5EF4-FFF2-40B4-BE49-F238E27FC236}">
                <a16:creationId xmlns:a16="http://schemas.microsoft.com/office/drawing/2014/main" id="{B0D8889B-C612-4C99-8EB5-551F03DC09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CA8D5F-95F6-47E1-9365-1783F35C8A04}"/>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81112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48811-69BC-4A2D-AE94-27A10F501F8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6129FF8-F69F-444E-AD8B-B8B1ADB61E4B}"/>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4" name="Footer Placeholder 3">
            <a:extLst>
              <a:ext uri="{FF2B5EF4-FFF2-40B4-BE49-F238E27FC236}">
                <a16:creationId xmlns:a16="http://schemas.microsoft.com/office/drawing/2014/main" id="{52C0F191-8B9A-4D4F-8167-94CA6F58EE5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6A4B722-F9D4-49A8-BE10-D8F5A4A3477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8360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5DE69C-A502-481D-9CE2-FE9D536FDE58}"/>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3" name="Footer Placeholder 2">
            <a:extLst>
              <a:ext uri="{FF2B5EF4-FFF2-40B4-BE49-F238E27FC236}">
                <a16:creationId xmlns:a16="http://schemas.microsoft.com/office/drawing/2014/main" id="{CBD065B2-098F-405E-B4C9-01657920F2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6DDCDA-1916-472A-992E-862D74C501AF}"/>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13197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7A389-8C60-431C-910D-5154C1D7C9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43FDEB-AEFA-42C7-914E-ABB4F8C805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9725974-C67C-4A2C-B42B-F154C93E74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6795D4-8558-4BAE-956B-C73EFF98A53C}"/>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6" name="Footer Placeholder 5">
            <a:extLst>
              <a:ext uri="{FF2B5EF4-FFF2-40B4-BE49-F238E27FC236}">
                <a16:creationId xmlns:a16="http://schemas.microsoft.com/office/drawing/2014/main" id="{15F4C404-A97A-4AFA-93E4-D42927BE34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EAE274-F09A-4879-9CBD-5E52F97AC92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53496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3A22-1C33-435D-9F87-7B6A39F241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CC8417-44C9-4220-B855-E440C62C5B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6437DD1-E0E1-4ED4-8CBD-3D39292A5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627F03-715C-4967-88C0-2567F83C014D}"/>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6" name="Footer Placeholder 5">
            <a:extLst>
              <a:ext uri="{FF2B5EF4-FFF2-40B4-BE49-F238E27FC236}">
                <a16:creationId xmlns:a16="http://schemas.microsoft.com/office/drawing/2014/main" id="{802C782A-48FA-4AB1-97B4-6B7498C74B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53D344-FD23-4283-A93D-AE5A5FA6D9AB}"/>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283801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4D167-9C36-426A-BE9F-40DA1DF00FA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0A683E-FD1C-4F8A-AD9B-CEB11D56F75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CA7572-812A-4916-8B30-C79DEC620F79}"/>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C838F4E1-D7C3-41E4-93F7-446AA92AD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3683D-E64B-4916-A47B-A69368EC5FB9}"/>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294707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A0B658-919E-4D74-A071-F8F70DA038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5558B9-0AEF-4D38-826D-5DF2635223E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DA865D-16F8-4065-9CF6-28DA0C7BC873}"/>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4EACBFDF-A5FF-4E86-A02E-8D2E8C2C96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8957B9-2155-4DF7-8988-9CD3BF285D03}"/>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1015936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E84322-07F4-4A43-962C-AA5BEEB24B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E782852-A600-4FC4-A920-D48F7BD23D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B2DFF2-774E-4208-8B5D-74408D6BF2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04D69513-8EA4-49C8-B237-1E58B2F222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63B20BD-D721-452A-92DA-ED56A23563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4785A-F083-45A6-83B3-0776FEED18B8}" type="slidenum">
              <a:rPr lang="en-GB" smtClean="0"/>
              <a:t>‹#›</a:t>
            </a:fld>
            <a:endParaRPr lang="en-GB"/>
          </a:p>
        </p:txBody>
      </p:sp>
    </p:spTree>
    <p:extLst>
      <p:ext uri="{BB962C8B-B14F-4D97-AF65-F5344CB8AC3E}">
        <p14:creationId xmlns:p14="http://schemas.microsoft.com/office/powerpoint/2010/main" val="2279482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ocs.mbed.com/docs/mbed-os-api-reference/en/latest/APIs/tasks/Ticker/" TargetMode="External"/><Relationship Id="rId2" Type="http://schemas.openxmlformats.org/officeDocument/2006/relationships/hyperlink" Target="https://docs.mbed.com/docs/mbed-os-api-reference/en/latest/APIs/tasks/Timer/" TargetMode="External"/><Relationship Id="rId1" Type="http://schemas.openxmlformats.org/officeDocument/2006/relationships/slideLayout" Target="../slideLayouts/slideLayout2.xml"/><Relationship Id="rId4" Type="http://schemas.openxmlformats.org/officeDocument/2006/relationships/hyperlink" Target="https://docs.mbed.com/docs/mbed-os-api-reference/en/latest/APIs/io/PwmOu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os.mbed.com/users/mbed_official/code/mbed-dev/file/9c2029bfadbe/targets/TARGET_STM/TARGET_STM32F0/TARGET_NUCLEO_F072RB/PinNames.h/" TargetMode="External"/><Relationship Id="rId2" Type="http://schemas.openxmlformats.org/officeDocument/2006/relationships/hyperlink" Target="https://os.mbed.com/users/mbed_official/code/mbed-dev/file/9c2029bfadbe/targets/TARGET_STM/TARGET_STM32F0/TARGET_NUCLEO_F072RB/PeripheralPins.c/"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1EFBD-F410-4DC5-810A-9F54B20F9FCC}"/>
              </a:ext>
            </a:extLst>
          </p:cNvPr>
          <p:cNvSpPr>
            <a:spLocks noGrp="1"/>
          </p:cNvSpPr>
          <p:nvPr>
            <p:ph type="ctrTitle"/>
          </p:nvPr>
        </p:nvSpPr>
        <p:spPr/>
        <p:txBody>
          <a:bodyPr/>
          <a:lstStyle/>
          <a:p>
            <a:r>
              <a:rPr lang="en-GB" dirty="0"/>
              <a:t>7058CEM – Embedded Systems Programming</a:t>
            </a:r>
          </a:p>
        </p:txBody>
      </p:sp>
      <p:sp>
        <p:nvSpPr>
          <p:cNvPr id="3" name="Subtitle 2">
            <a:extLst>
              <a:ext uri="{FF2B5EF4-FFF2-40B4-BE49-F238E27FC236}">
                <a16:creationId xmlns:a16="http://schemas.microsoft.com/office/drawing/2014/main" id="{519A3B1B-366B-42E0-83AB-0C615B6D50B1}"/>
              </a:ext>
            </a:extLst>
          </p:cNvPr>
          <p:cNvSpPr>
            <a:spLocks noGrp="1"/>
          </p:cNvSpPr>
          <p:nvPr>
            <p:ph type="subTitle" idx="1"/>
          </p:nvPr>
        </p:nvSpPr>
        <p:spPr/>
        <p:txBody>
          <a:bodyPr>
            <a:normAutofit/>
          </a:bodyPr>
          <a:lstStyle/>
          <a:p>
            <a:pPr lvl="0"/>
            <a:r>
              <a:rPr lang="en-GB" dirty="0"/>
              <a:t>Timers and Pulse-Width Modulation with the ST Nucleo F072RB board</a:t>
            </a:r>
          </a:p>
          <a:p>
            <a:pPr lvl="0"/>
            <a:endParaRPr lang="en-GB" dirty="0"/>
          </a:p>
          <a:p>
            <a:pPr lvl="0"/>
            <a:r>
              <a:rPr lang="en-GB" dirty="0"/>
              <a:t>Chris Bass</a:t>
            </a:r>
          </a:p>
          <a:p>
            <a:endParaRPr lang="en-GB" dirty="0"/>
          </a:p>
        </p:txBody>
      </p:sp>
    </p:spTree>
    <p:extLst>
      <p:ext uri="{BB962C8B-B14F-4D97-AF65-F5344CB8AC3E}">
        <p14:creationId xmlns:p14="http://schemas.microsoft.com/office/powerpoint/2010/main" val="116104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B9A7-0576-4066-B409-D3088AC83903}"/>
              </a:ext>
            </a:extLst>
          </p:cNvPr>
          <p:cNvSpPr>
            <a:spLocks noGrp="1"/>
          </p:cNvSpPr>
          <p:nvPr>
            <p:ph type="title"/>
          </p:nvPr>
        </p:nvSpPr>
        <p:spPr/>
        <p:txBody>
          <a:bodyPr/>
          <a:lstStyle/>
          <a:p>
            <a:r>
              <a:rPr lang="en-GB" dirty="0"/>
              <a:t>Today</a:t>
            </a:r>
          </a:p>
        </p:txBody>
      </p:sp>
      <p:sp>
        <p:nvSpPr>
          <p:cNvPr id="3" name="Content Placeholder 2">
            <a:extLst>
              <a:ext uri="{FF2B5EF4-FFF2-40B4-BE49-F238E27FC236}">
                <a16:creationId xmlns:a16="http://schemas.microsoft.com/office/drawing/2014/main" id="{1E4DBAD9-CDD4-4AEF-BF99-8BB56ECC8AB6}"/>
              </a:ext>
            </a:extLst>
          </p:cNvPr>
          <p:cNvSpPr>
            <a:spLocks noGrp="1"/>
          </p:cNvSpPr>
          <p:nvPr>
            <p:ph idx="1"/>
          </p:nvPr>
        </p:nvSpPr>
        <p:spPr/>
        <p:txBody>
          <a:bodyPr>
            <a:normAutofit/>
          </a:bodyPr>
          <a:lstStyle/>
          <a:p>
            <a:r>
              <a:rPr lang="en-GB" dirty="0"/>
              <a:t>Timers and Pulse-Width Modulation (PWM)</a:t>
            </a:r>
          </a:p>
          <a:p>
            <a:pPr lvl="1"/>
            <a:r>
              <a:rPr lang="en-GB" dirty="0"/>
              <a:t>Components of a Standard Timer</a:t>
            </a:r>
          </a:p>
          <a:p>
            <a:pPr lvl="1"/>
            <a:r>
              <a:rPr lang="en-GB" dirty="0"/>
              <a:t>Compare mode</a:t>
            </a:r>
          </a:p>
          <a:p>
            <a:pPr lvl="1"/>
            <a:r>
              <a:rPr lang="en-GB" dirty="0"/>
              <a:t>Capture mode</a:t>
            </a:r>
          </a:p>
          <a:p>
            <a:pPr lvl="1"/>
            <a:r>
              <a:rPr lang="en-GB" dirty="0"/>
              <a:t>Pulse-Width Modulation (PWM) mode</a:t>
            </a:r>
          </a:p>
          <a:p>
            <a:r>
              <a:rPr lang="en-GB" dirty="0"/>
              <a:t>mbed Timer and PWM</a:t>
            </a:r>
          </a:p>
          <a:p>
            <a:pPr lvl="1"/>
            <a:r>
              <a:rPr lang="en-GB" dirty="0"/>
              <a:t>mbed Timer</a:t>
            </a:r>
          </a:p>
          <a:p>
            <a:pPr lvl="1"/>
            <a:r>
              <a:rPr lang="en-GB" dirty="0"/>
              <a:t>mbed Time Ticker</a:t>
            </a:r>
          </a:p>
          <a:p>
            <a:pPr lvl="1"/>
            <a:r>
              <a:rPr lang="en-GB" dirty="0"/>
              <a:t>mbed PWM</a:t>
            </a:r>
          </a:p>
          <a:p>
            <a:endParaRPr lang="en-GB" dirty="0"/>
          </a:p>
          <a:p>
            <a:endParaRPr lang="en-GB" dirty="0"/>
          </a:p>
        </p:txBody>
      </p:sp>
    </p:spTree>
    <p:extLst>
      <p:ext uri="{BB962C8B-B14F-4D97-AF65-F5344CB8AC3E}">
        <p14:creationId xmlns:p14="http://schemas.microsoft.com/office/powerpoint/2010/main" val="889220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0048C-A4E6-4082-BEA3-5DDBE11101BF}"/>
              </a:ext>
            </a:extLst>
          </p:cNvPr>
          <p:cNvSpPr>
            <a:spLocks noGrp="1"/>
          </p:cNvSpPr>
          <p:nvPr>
            <p:ph type="title"/>
          </p:nvPr>
        </p:nvSpPr>
        <p:spPr/>
        <p:txBody>
          <a:bodyPr/>
          <a:lstStyle/>
          <a:p>
            <a:r>
              <a:rPr lang="en-GB" dirty="0"/>
              <a:t>Timer Overview</a:t>
            </a:r>
          </a:p>
        </p:txBody>
      </p:sp>
      <p:sp>
        <p:nvSpPr>
          <p:cNvPr id="3" name="Content Placeholder 2">
            <a:extLst>
              <a:ext uri="{FF2B5EF4-FFF2-40B4-BE49-F238E27FC236}">
                <a16:creationId xmlns:a16="http://schemas.microsoft.com/office/drawing/2014/main" id="{CDF648DB-4927-4D2C-B376-DA2FB8C4756A}"/>
              </a:ext>
            </a:extLst>
          </p:cNvPr>
          <p:cNvSpPr>
            <a:spLocks noGrp="1"/>
          </p:cNvSpPr>
          <p:nvPr>
            <p:ph idx="1"/>
          </p:nvPr>
        </p:nvSpPr>
        <p:spPr>
          <a:xfrm>
            <a:off x="838200" y="1825624"/>
            <a:ext cx="6141268" cy="2510706"/>
          </a:xfrm>
        </p:spPr>
        <p:txBody>
          <a:bodyPr>
            <a:normAutofit fontScale="92500" lnSpcReduction="10000"/>
          </a:bodyPr>
          <a:lstStyle/>
          <a:p>
            <a:r>
              <a:rPr lang="en-GB" dirty="0"/>
              <a:t>A hardware timer is a digital counter that:</a:t>
            </a:r>
          </a:p>
          <a:p>
            <a:pPr lvl="1"/>
            <a:r>
              <a:rPr lang="en-GB" sz="2300" dirty="0"/>
              <a:t>Counts regular events, normally using a clock source with a relatively high and fixed frequency.</a:t>
            </a:r>
          </a:p>
          <a:p>
            <a:pPr lvl="1"/>
            <a:r>
              <a:rPr lang="en-GB" sz="2300" dirty="0"/>
              <a:t>Increments or decrements at a fixed frequency.</a:t>
            </a:r>
          </a:p>
          <a:p>
            <a:pPr lvl="1"/>
            <a:r>
              <a:rPr lang="en-GB" sz="2300" dirty="0"/>
              <a:t>Resets itself when reaching zero, or a predefined value.</a:t>
            </a:r>
          </a:p>
          <a:p>
            <a:pPr lvl="1"/>
            <a:r>
              <a:rPr lang="en-GB" sz="2300" dirty="0"/>
              <a:t>Generates an interrupt when reset.</a:t>
            </a:r>
          </a:p>
        </p:txBody>
      </p:sp>
      <p:pic>
        <p:nvPicPr>
          <p:cNvPr id="4" name="Picture 3">
            <a:extLst>
              <a:ext uri="{FF2B5EF4-FFF2-40B4-BE49-F238E27FC236}">
                <a16:creationId xmlns:a16="http://schemas.microsoft.com/office/drawing/2014/main" id="{FB3D5E40-8055-402B-B3FD-ADB929978911}"/>
              </a:ext>
            </a:extLst>
          </p:cNvPr>
          <p:cNvPicPr>
            <a:picLocks noChangeAspect="1"/>
          </p:cNvPicPr>
          <p:nvPr/>
        </p:nvPicPr>
        <p:blipFill>
          <a:blip r:embed="rId3"/>
          <a:stretch>
            <a:fillRect/>
          </a:stretch>
        </p:blipFill>
        <p:spPr>
          <a:xfrm>
            <a:off x="6979468" y="807964"/>
            <a:ext cx="5212532" cy="3528366"/>
          </a:xfrm>
          <a:prstGeom prst="rect">
            <a:avLst/>
          </a:prstGeom>
        </p:spPr>
      </p:pic>
      <p:sp>
        <p:nvSpPr>
          <p:cNvPr id="5" name="TextBox 4">
            <a:extLst>
              <a:ext uri="{FF2B5EF4-FFF2-40B4-BE49-F238E27FC236}">
                <a16:creationId xmlns:a16="http://schemas.microsoft.com/office/drawing/2014/main" id="{E10A84B0-2843-4485-9649-449E195C4BC7}"/>
              </a:ext>
            </a:extLst>
          </p:cNvPr>
          <p:cNvSpPr txBox="1"/>
          <p:nvPr/>
        </p:nvSpPr>
        <p:spPr>
          <a:xfrm>
            <a:off x="838200" y="4336330"/>
            <a:ext cx="10695039" cy="2185214"/>
          </a:xfrm>
          <a:prstGeom prst="rect">
            <a:avLst/>
          </a:prstGeom>
          <a:noFill/>
        </p:spPr>
        <p:txBody>
          <a:bodyPr wrap="square" rtlCol="0">
            <a:spAutoFit/>
          </a:bodyPr>
          <a:lstStyle/>
          <a:p>
            <a:pPr marL="342900" indent="-342900">
              <a:buFont typeface="Arial" panose="020B0604020202020204" pitchFamily="34" charset="0"/>
              <a:buChar char="•"/>
            </a:pPr>
            <a:r>
              <a:rPr lang="en-GB" sz="2600" dirty="0"/>
              <a:t>In contrast, a software timer is a similar function block but implemented in software.  A software timer usually:</a:t>
            </a:r>
          </a:p>
          <a:p>
            <a:pPr marL="800100" lvl="1" indent="-342900">
              <a:buFont typeface="Arial" panose="020B0604020202020204" pitchFamily="34" charset="0"/>
              <a:buChar char="•"/>
            </a:pPr>
            <a:r>
              <a:rPr lang="en-GB" sz="2100" dirty="0"/>
              <a:t>Is based on a hardware timer.</a:t>
            </a:r>
          </a:p>
          <a:p>
            <a:pPr marL="800100" lvl="1" indent="-342900">
              <a:buFont typeface="Arial" panose="020B0604020202020204" pitchFamily="34" charset="0"/>
              <a:buChar char="•"/>
            </a:pPr>
            <a:r>
              <a:rPr lang="en-GB" sz="2100" dirty="0"/>
              <a:t>Increments and decrements when interrupted hardware timers.</a:t>
            </a:r>
          </a:p>
          <a:p>
            <a:pPr marL="800100" lvl="1" indent="-342900">
              <a:buFont typeface="Arial" panose="020B0604020202020204" pitchFamily="34" charset="0"/>
              <a:buChar char="•"/>
            </a:pPr>
            <a:r>
              <a:rPr lang="en-GB" sz="2100" dirty="0"/>
              <a:t>Provides lower time precision compared with hardware timers.</a:t>
            </a:r>
          </a:p>
          <a:p>
            <a:pPr marL="800100" lvl="1" indent="-342900">
              <a:buFont typeface="Arial" panose="020B0604020202020204" pitchFamily="34" charset="0"/>
              <a:buChar char="•"/>
            </a:pPr>
            <a:r>
              <a:rPr lang="en-GB" sz="2100" dirty="0"/>
              <a:t>Can have multiple instances, notably more than hardware timers.</a:t>
            </a:r>
          </a:p>
        </p:txBody>
      </p:sp>
    </p:spTree>
    <p:extLst>
      <p:ext uri="{BB962C8B-B14F-4D97-AF65-F5344CB8AC3E}">
        <p14:creationId xmlns:p14="http://schemas.microsoft.com/office/powerpoint/2010/main" val="1053222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F39E-7ABE-4BB4-9339-659434273093}"/>
              </a:ext>
            </a:extLst>
          </p:cNvPr>
          <p:cNvSpPr>
            <a:spLocks noGrp="1"/>
          </p:cNvSpPr>
          <p:nvPr>
            <p:ph type="title"/>
          </p:nvPr>
        </p:nvSpPr>
        <p:spPr/>
        <p:txBody>
          <a:bodyPr/>
          <a:lstStyle/>
          <a:p>
            <a:r>
              <a:rPr lang="en-GB" dirty="0"/>
              <a:t>Components of a Standard Timer</a:t>
            </a:r>
          </a:p>
        </p:txBody>
      </p:sp>
      <p:sp>
        <p:nvSpPr>
          <p:cNvPr id="3" name="Content Placeholder 2">
            <a:extLst>
              <a:ext uri="{FF2B5EF4-FFF2-40B4-BE49-F238E27FC236}">
                <a16:creationId xmlns:a16="http://schemas.microsoft.com/office/drawing/2014/main" id="{F3C6EC4E-11B6-4C86-AE0D-2FA487C54BB0}"/>
              </a:ext>
            </a:extLst>
          </p:cNvPr>
          <p:cNvSpPr>
            <a:spLocks noGrp="1"/>
          </p:cNvSpPr>
          <p:nvPr>
            <p:ph idx="1"/>
          </p:nvPr>
        </p:nvSpPr>
        <p:spPr>
          <a:xfrm>
            <a:off x="838200" y="1825625"/>
            <a:ext cx="5257799" cy="4351338"/>
          </a:xfrm>
        </p:spPr>
        <p:txBody>
          <a:bodyPr>
            <a:normAutofit lnSpcReduction="10000"/>
          </a:bodyPr>
          <a:lstStyle/>
          <a:p>
            <a:r>
              <a:rPr lang="en-GB" dirty="0"/>
              <a:t>A prescaler</a:t>
            </a:r>
          </a:p>
          <a:p>
            <a:pPr lvl="1"/>
            <a:r>
              <a:rPr lang="en-GB" dirty="0"/>
              <a:t>Takes the clock source as its input.</a:t>
            </a:r>
          </a:p>
          <a:p>
            <a:pPr lvl="1"/>
            <a:r>
              <a:rPr lang="en-GB" dirty="0"/>
              <a:t>Divides the input frequency by a predefined value e.g. 4, 8, 16.</a:t>
            </a:r>
          </a:p>
          <a:p>
            <a:pPr lvl="1"/>
            <a:r>
              <a:rPr lang="en-GB" dirty="0"/>
              <a:t>Outputs the divided frequency to other components.</a:t>
            </a:r>
          </a:p>
          <a:p>
            <a:r>
              <a:rPr lang="en-GB" dirty="0"/>
              <a:t>A timer register</a:t>
            </a:r>
          </a:p>
          <a:p>
            <a:pPr lvl="1"/>
            <a:r>
              <a:rPr lang="en-GB" dirty="0"/>
              <a:t>Is incremented or decremented at a fixed frequency.</a:t>
            </a:r>
          </a:p>
          <a:p>
            <a:pPr lvl="1"/>
            <a:r>
              <a:rPr lang="en-GB" dirty="0"/>
              <a:t>Is driven by the output from the prescaler, often referred to as ‘ticks’.</a:t>
            </a:r>
          </a:p>
        </p:txBody>
      </p:sp>
      <p:sp>
        <p:nvSpPr>
          <p:cNvPr id="10" name="Content Placeholder 2">
            <a:extLst>
              <a:ext uri="{FF2B5EF4-FFF2-40B4-BE49-F238E27FC236}">
                <a16:creationId xmlns:a16="http://schemas.microsoft.com/office/drawing/2014/main" id="{903B0566-F2EE-4E0B-8D6C-ED4E540BCBBA}"/>
              </a:ext>
            </a:extLst>
          </p:cNvPr>
          <p:cNvSpPr txBox="1">
            <a:spLocks/>
          </p:cNvSpPr>
          <p:nvPr/>
        </p:nvSpPr>
        <p:spPr>
          <a:xfrm>
            <a:off x="6095999" y="1825625"/>
            <a:ext cx="5257799"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 capture register</a:t>
            </a:r>
          </a:p>
          <a:p>
            <a:pPr lvl="1"/>
            <a:r>
              <a:rPr lang="en-GB" dirty="0"/>
              <a:t>Loads the current value from the timer register upon the occurrence of certain events.</a:t>
            </a:r>
          </a:p>
          <a:p>
            <a:pPr lvl="1"/>
            <a:r>
              <a:rPr lang="en-GB" dirty="0"/>
              <a:t>Can also generate an interrupt upon events.</a:t>
            </a:r>
          </a:p>
          <a:p>
            <a:r>
              <a:rPr lang="en-GB" dirty="0"/>
              <a:t>A compare register</a:t>
            </a:r>
          </a:p>
          <a:p>
            <a:pPr lvl="1"/>
            <a:r>
              <a:rPr lang="en-GB" dirty="0"/>
              <a:t>Is loaded with a value, which is periodically compared with the value in the timer register.</a:t>
            </a:r>
          </a:p>
          <a:p>
            <a:pPr lvl="1"/>
            <a:r>
              <a:rPr lang="en-GB" dirty="0"/>
              <a:t>If the two values are the same, an interrupt can be generated.</a:t>
            </a:r>
          </a:p>
        </p:txBody>
      </p:sp>
    </p:spTree>
    <p:extLst>
      <p:ext uri="{BB962C8B-B14F-4D97-AF65-F5344CB8AC3E}">
        <p14:creationId xmlns:p14="http://schemas.microsoft.com/office/powerpoint/2010/main" val="2042994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65DA7-A9BF-4D2E-9155-89D1EC3392CF}"/>
              </a:ext>
            </a:extLst>
          </p:cNvPr>
          <p:cNvSpPr>
            <a:spLocks noGrp="1"/>
          </p:cNvSpPr>
          <p:nvPr>
            <p:ph type="title"/>
          </p:nvPr>
        </p:nvSpPr>
        <p:spPr/>
        <p:txBody>
          <a:bodyPr/>
          <a:lstStyle/>
          <a:p>
            <a:r>
              <a:rPr lang="en-GB" dirty="0"/>
              <a:t>Timer Operation Mode – Compare mode</a:t>
            </a:r>
          </a:p>
        </p:txBody>
      </p:sp>
      <p:sp>
        <p:nvSpPr>
          <p:cNvPr id="3" name="Content Placeholder 2">
            <a:extLst>
              <a:ext uri="{FF2B5EF4-FFF2-40B4-BE49-F238E27FC236}">
                <a16:creationId xmlns:a16="http://schemas.microsoft.com/office/drawing/2014/main" id="{F9597A28-FA8B-4FF4-9662-23B7CCFE8531}"/>
              </a:ext>
            </a:extLst>
          </p:cNvPr>
          <p:cNvSpPr>
            <a:spLocks noGrp="1"/>
          </p:cNvSpPr>
          <p:nvPr>
            <p:ph idx="1"/>
          </p:nvPr>
        </p:nvSpPr>
        <p:spPr>
          <a:xfrm>
            <a:off x="838200" y="1825625"/>
            <a:ext cx="10515600" cy="2569912"/>
          </a:xfrm>
        </p:spPr>
        <p:txBody>
          <a:bodyPr>
            <a:normAutofit fontScale="85000" lnSpcReduction="10000"/>
          </a:bodyPr>
          <a:lstStyle/>
          <a:p>
            <a:r>
              <a:rPr lang="en-GB" dirty="0"/>
              <a:t>Typically, a standard timer may have three operation mode: compare mode capture mode, and PWM mode</a:t>
            </a:r>
          </a:p>
          <a:p>
            <a:r>
              <a:rPr lang="en-GB" dirty="0"/>
              <a:t>Compare mode example:</a:t>
            </a:r>
          </a:p>
          <a:p>
            <a:pPr lvl="1"/>
            <a:r>
              <a:rPr lang="en-GB" dirty="0"/>
              <a:t>Preload the compare register with a desired value</a:t>
            </a:r>
          </a:p>
          <a:p>
            <a:pPr lvl="1"/>
            <a:r>
              <a:rPr lang="en-GB" dirty="0"/>
              <a:t>Timer register is incremented or decremented automatically at a certain frequency dictated by the prescaler.</a:t>
            </a:r>
          </a:p>
          <a:p>
            <a:pPr lvl="1"/>
            <a:r>
              <a:rPr lang="en-GB" dirty="0"/>
              <a:t>The values in the compare register and the timer register are automatically compared.  Once equal, an interrupt can be generated, and the timer register should be reset.</a:t>
            </a:r>
          </a:p>
        </p:txBody>
      </p:sp>
      <p:pic>
        <p:nvPicPr>
          <p:cNvPr id="4" name="Picture 3">
            <a:extLst>
              <a:ext uri="{FF2B5EF4-FFF2-40B4-BE49-F238E27FC236}">
                <a16:creationId xmlns:a16="http://schemas.microsoft.com/office/drawing/2014/main" id="{36822C1F-CAB3-4032-834A-8B44537F5A79}"/>
              </a:ext>
            </a:extLst>
          </p:cNvPr>
          <p:cNvPicPr>
            <a:picLocks noChangeAspect="1"/>
          </p:cNvPicPr>
          <p:nvPr/>
        </p:nvPicPr>
        <p:blipFill>
          <a:blip r:embed="rId3"/>
          <a:stretch>
            <a:fillRect/>
          </a:stretch>
        </p:blipFill>
        <p:spPr>
          <a:xfrm>
            <a:off x="1035881" y="4395537"/>
            <a:ext cx="10120237" cy="2110923"/>
          </a:xfrm>
          <a:prstGeom prst="rect">
            <a:avLst/>
          </a:prstGeom>
        </p:spPr>
      </p:pic>
    </p:spTree>
    <p:extLst>
      <p:ext uri="{BB962C8B-B14F-4D97-AF65-F5344CB8AC3E}">
        <p14:creationId xmlns:p14="http://schemas.microsoft.com/office/powerpoint/2010/main" val="810558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879F91-B667-4A95-8346-0E7119F4ED48}"/>
              </a:ext>
            </a:extLst>
          </p:cNvPr>
          <p:cNvPicPr>
            <a:picLocks noChangeAspect="1"/>
          </p:cNvPicPr>
          <p:nvPr/>
        </p:nvPicPr>
        <p:blipFill>
          <a:blip r:embed="rId3"/>
          <a:stretch>
            <a:fillRect/>
          </a:stretch>
        </p:blipFill>
        <p:spPr>
          <a:xfrm>
            <a:off x="2567634" y="4728332"/>
            <a:ext cx="7056732" cy="1828958"/>
          </a:xfrm>
          <a:prstGeom prst="rect">
            <a:avLst/>
          </a:prstGeom>
        </p:spPr>
      </p:pic>
      <p:sp>
        <p:nvSpPr>
          <p:cNvPr id="2" name="Title 1">
            <a:extLst>
              <a:ext uri="{FF2B5EF4-FFF2-40B4-BE49-F238E27FC236}">
                <a16:creationId xmlns:a16="http://schemas.microsoft.com/office/drawing/2014/main" id="{F6F6CE37-3C60-49D7-BAFD-32EC6C33F00B}"/>
              </a:ext>
            </a:extLst>
          </p:cNvPr>
          <p:cNvSpPr>
            <a:spLocks noGrp="1"/>
          </p:cNvSpPr>
          <p:nvPr>
            <p:ph type="title"/>
          </p:nvPr>
        </p:nvSpPr>
        <p:spPr/>
        <p:txBody>
          <a:bodyPr/>
          <a:lstStyle/>
          <a:p>
            <a:r>
              <a:rPr lang="en-GB" dirty="0"/>
              <a:t>Timer Operation Mode – Capture mode</a:t>
            </a:r>
          </a:p>
        </p:txBody>
      </p:sp>
      <p:sp>
        <p:nvSpPr>
          <p:cNvPr id="3" name="Content Placeholder 2">
            <a:extLst>
              <a:ext uri="{FF2B5EF4-FFF2-40B4-BE49-F238E27FC236}">
                <a16:creationId xmlns:a16="http://schemas.microsoft.com/office/drawing/2014/main" id="{EC9BBF29-B906-42A0-A3E6-61D9B6204261}"/>
              </a:ext>
            </a:extLst>
          </p:cNvPr>
          <p:cNvSpPr>
            <a:spLocks noGrp="1"/>
          </p:cNvSpPr>
          <p:nvPr>
            <p:ph idx="1"/>
          </p:nvPr>
        </p:nvSpPr>
        <p:spPr/>
        <p:txBody>
          <a:bodyPr/>
          <a:lstStyle/>
          <a:p>
            <a:r>
              <a:rPr lang="en-GB" dirty="0"/>
              <a:t>Capture mode example</a:t>
            </a:r>
          </a:p>
          <a:p>
            <a:pPr lvl="1"/>
            <a:r>
              <a:rPr lang="en-GB" dirty="0"/>
              <a:t>The event source generates a sequence of pulses.</a:t>
            </a:r>
          </a:p>
          <a:p>
            <a:pPr lvl="1"/>
            <a:r>
              <a:rPr lang="en-GB" dirty="0"/>
              <a:t>Optionally, the prescaler can be used to divide the frequency of the events.</a:t>
            </a:r>
          </a:p>
          <a:p>
            <a:pPr lvl="1"/>
            <a:r>
              <a:rPr lang="en-GB" dirty="0"/>
              <a:t>Once event (or frequency divided event) occurs, the capture will be enabled.</a:t>
            </a:r>
          </a:p>
          <a:p>
            <a:pPr lvl="1"/>
            <a:r>
              <a:rPr lang="en-GB" dirty="0"/>
              <a:t>The capture register then takes a ‘snapshot’ of the timer register at the moment when the event occurs.</a:t>
            </a:r>
          </a:p>
          <a:p>
            <a:pPr lvl="1"/>
            <a:r>
              <a:rPr lang="en-GB" dirty="0"/>
              <a:t>Optionally, the interrupt can be generated to notify the processor to perform some actions.</a:t>
            </a:r>
          </a:p>
        </p:txBody>
      </p:sp>
    </p:spTree>
    <p:extLst>
      <p:ext uri="{BB962C8B-B14F-4D97-AF65-F5344CB8AC3E}">
        <p14:creationId xmlns:p14="http://schemas.microsoft.com/office/powerpoint/2010/main" val="1207856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29DF9-E8E4-43AC-940B-B9892A3D1EA4}"/>
              </a:ext>
            </a:extLst>
          </p:cNvPr>
          <p:cNvSpPr>
            <a:spLocks noGrp="1"/>
          </p:cNvSpPr>
          <p:nvPr>
            <p:ph type="title"/>
          </p:nvPr>
        </p:nvSpPr>
        <p:spPr/>
        <p:txBody>
          <a:bodyPr/>
          <a:lstStyle/>
          <a:p>
            <a:r>
              <a:rPr lang="en-GB" dirty="0"/>
              <a:t>Timer Operation Mode – PWM mode</a:t>
            </a:r>
          </a:p>
        </p:txBody>
      </p:sp>
      <p:sp>
        <p:nvSpPr>
          <p:cNvPr id="3" name="Content Placeholder 2">
            <a:extLst>
              <a:ext uri="{FF2B5EF4-FFF2-40B4-BE49-F238E27FC236}">
                <a16:creationId xmlns:a16="http://schemas.microsoft.com/office/drawing/2014/main" id="{AA3506CF-9BE4-4CAC-B093-1FCB83493684}"/>
              </a:ext>
            </a:extLst>
          </p:cNvPr>
          <p:cNvSpPr>
            <a:spLocks noGrp="1"/>
          </p:cNvSpPr>
          <p:nvPr>
            <p:ph idx="1"/>
          </p:nvPr>
        </p:nvSpPr>
        <p:spPr>
          <a:xfrm>
            <a:off x="838200" y="1825625"/>
            <a:ext cx="10515600" cy="2715694"/>
          </a:xfrm>
        </p:spPr>
        <p:txBody>
          <a:bodyPr/>
          <a:lstStyle/>
          <a:p>
            <a:r>
              <a:rPr lang="en-GB" dirty="0"/>
              <a:t>Pulse-width modulation mode example:</a:t>
            </a:r>
          </a:p>
          <a:p>
            <a:pPr lvl="1"/>
            <a:r>
              <a:rPr lang="en-GB" dirty="0"/>
              <a:t>Uses the width of a pulse to modulate an amplitude.</a:t>
            </a:r>
          </a:p>
          <a:p>
            <a:pPr lvl="1"/>
            <a:r>
              <a:rPr lang="en-GB" dirty="0"/>
              <a:t>The amplitude reflects the duty cycle, which describes the proportion of the ‘1’ state in one pulse period.</a:t>
            </a:r>
          </a:p>
          <a:p>
            <a:pPr lvl="1"/>
            <a:r>
              <a:rPr lang="en-GB" dirty="0"/>
              <a:t>Mainly used to control the power supplied to electrical devices.</a:t>
            </a:r>
          </a:p>
          <a:p>
            <a:pPr lvl="1"/>
            <a:r>
              <a:rPr lang="en-GB" dirty="0"/>
              <a:t>Pulse frequency ranges from few KHz (e.g. motor drive) to tens or hundreds of KHz (e.g. audio amplifier, computer power supplies).</a:t>
            </a:r>
          </a:p>
        </p:txBody>
      </p:sp>
      <p:pic>
        <p:nvPicPr>
          <p:cNvPr id="4" name="Picture 3">
            <a:extLst>
              <a:ext uri="{FF2B5EF4-FFF2-40B4-BE49-F238E27FC236}">
                <a16:creationId xmlns:a16="http://schemas.microsoft.com/office/drawing/2014/main" id="{2D8D32E4-E8AD-4B69-98A0-7E54084CA396}"/>
              </a:ext>
            </a:extLst>
          </p:cNvPr>
          <p:cNvPicPr>
            <a:picLocks noChangeAspect="1"/>
          </p:cNvPicPr>
          <p:nvPr/>
        </p:nvPicPr>
        <p:blipFill>
          <a:blip r:embed="rId3"/>
          <a:stretch>
            <a:fillRect/>
          </a:stretch>
        </p:blipFill>
        <p:spPr>
          <a:xfrm>
            <a:off x="1077795" y="4541319"/>
            <a:ext cx="10036410" cy="2316681"/>
          </a:xfrm>
          <a:prstGeom prst="rect">
            <a:avLst/>
          </a:prstGeom>
        </p:spPr>
      </p:pic>
    </p:spTree>
    <p:extLst>
      <p:ext uri="{BB962C8B-B14F-4D97-AF65-F5344CB8AC3E}">
        <p14:creationId xmlns:p14="http://schemas.microsoft.com/office/powerpoint/2010/main" val="1512748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4A523-3FEB-4109-8104-5D1BF9B2FD65}"/>
              </a:ext>
            </a:extLst>
          </p:cNvPr>
          <p:cNvSpPr>
            <a:spLocks noGrp="1"/>
          </p:cNvSpPr>
          <p:nvPr>
            <p:ph type="title"/>
          </p:nvPr>
        </p:nvSpPr>
        <p:spPr/>
        <p:txBody>
          <a:bodyPr/>
          <a:lstStyle/>
          <a:p>
            <a:r>
              <a:rPr lang="en-GB" dirty="0"/>
              <a:t>Timer Operation Mode – PWM mode</a:t>
            </a:r>
          </a:p>
        </p:txBody>
      </p:sp>
      <p:sp>
        <p:nvSpPr>
          <p:cNvPr id="3" name="Content Placeholder 2">
            <a:extLst>
              <a:ext uri="{FF2B5EF4-FFF2-40B4-BE49-F238E27FC236}">
                <a16:creationId xmlns:a16="http://schemas.microsoft.com/office/drawing/2014/main" id="{A104957D-1B24-46EF-A907-D1CF77C0543D}"/>
              </a:ext>
            </a:extLst>
          </p:cNvPr>
          <p:cNvSpPr>
            <a:spLocks noGrp="1"/>
          </p:cNvSpPr>
          <p:nvPr>
            <p:ph idx="1"/>
          </p:nvPr>
        </p:nvSpPr>
        <p:spPr>
          <a:xfrm>
            <a:off x="838200" y="1825624"/>
            <a:ext cx="10515600" cy="5032375"/>
          </a:xfrm>
        </p:spPr>
        <p:txBody>
          <a:bodyPr>
            <a:normAutofit/>
          </a:bodyPr>
          <a:lstStyle/>
          <a:p>
            <a:r>
              <a:rPr lang="en-GB" dirty="0"/>
              <a:t>Example of PWM mode</a:t>
            </a:r>
          </a:p>
          <a:p>
            <a:pPr lvl="1"/>
            <a:r>
              <a:rPr lang="en-GB" dirty="0"/>
              <a:t>The PWM mode is similar to the compare mode.</a:t>
            </a:r>
          </a:p>
          <a:p>
            <a:pPr lvl="1"/>
            <a:r>
              <a:rPr lang="en-GB" dirty="0"/>
              <a:t>For example, to generate a 50% power output:</a:t>
            </a:r>
          </a:p>
          <a:p>
            <a:pPr lvl="2"/>
            <a:r>
              <a:rPr lang="en-GB" dirty="0"/>
              <a:t>Set timer register to reset when reaching 100</a:t>
            </a:r>
          </a:p>
          <a:p>
            <a:pPr lvl="2"/>
            <a:r>
              <a:rPr lang="en-GB" dirty="0"/>
              <a:t>Set compare register to 50</a:t>
            </a:r>
          </a:p>
          <a:p>
            <a:endParaRPr lang="en-GB" dirty="0"/>
          </a:p>
          <a:p>
            <a:endParaRPr lang="en-GB" dirty="0"/>
          </a:p>
          <a:p>
            <a:endParaRPr lang="en-GB" dirty="0"/>
          </a:p>
          <a:p>
            <a:endParaRPr lang="en-GB" dirty="0"/>
          </a:p>
          <a:p>
            <a:endParaRPr lang="en-GB" dirty="0"/>
          </a:p>
          <a:p>
            <a:r>
              <a:rPr lang="en-GB" sz="2000" dirty="0"/>
              <a:t>The implementation of the three modes of operation can differ among various devices.</a:t>
            </a:r>
          </a:p>
        </p:txBody>
      </p:sp>
      <p:pic>
        <p:nvPicPr>
          <p:cNvPr id="4" name="Picture 3">
            <a:extLst>
              <a:ext uri="{FF2B5EF4-FFF2-40B4-BE49-F238E27FC236}">
                <a16:creationId xmlns:a16="http://schemas.microsoft.com/office/drawing/2014/main" id="{FF69CD33-D7B5-4974-979D-15B4E4CF8DD9}"/>
              </a:ext>
            </a:extLst>
          </p:cNvPr>
          <p:cNvPicPr>
            <a:picLocks noChangeAspect="1"/>
          </p:cNvPicPr>
          <p:nvPr/>
        </p:nvPicPr>
        <p:blipFill>
          <a:blip r:embed="rId3"/>
          <a:stretch>
            <a:fillRect/>
          </a:stretch>
        </p:blipFill>
        <p:spPr>
          <a:xfrm>
            <a:off x="601504" y="3877076"/>
            <a:ext cx="10988992" cy="2324301"/>
          </a:xfrm>
          <a:prstGeom prst="rect">
            <a:avLst/>
          </a:prstGeom>
        </p:spPr>
      </p:pic>
    </p:spTree>
    <p:extLst>
      <p:ext uri="{BB962C8B-B14F-4D97-AF65-F5344CB8AC3E}">
        <p14:creationId xmlns:p14="http://schemas.microsoft.com/office/powerpoint/2010/main" val="2813375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E2EA1-C3CE-4A36-8C35-BF8255508A93}"/>
              </a:ext>
            </a:extLst>
          </p:cNvPr>
          <p:cNvSpPr>
            <a:spLocks noGrp="1"/>
          </p:cNvSpPr>
          <p:nvPr>
            <p:ph type="title"/>
          </p:nvPr>
        </p:nvSpPr>
        <p:spPr/>
        <p:txBody>
          <a:bodyPr/>
          <a:lstStyle/>
          <a:p>
            <a:r>
              <a:rPr lang="en-GB" dirty="0"/>
              <a:t>mbed handbook</a:t>
            </a:r>
          </a:p>
        </p:txBody>
      </p:sp>
      <p:sp>
        <p:nvSpPr>
          <p:cNvPr id="3" name="Content Placeholder 2">
            <a:extLst>
              <a:ext uri="{FF2B5EF4-FFF2-40B4-BE49-F238E27FC236}">
                <a16:creationId xmlns:a16="http://schemas.microsoft.com/office/drawing/2014/main" id="{D598B64C-94AF-407C-9D9B-A3CE9829DEFD}"/>
              </a:ext>
            </a:extLst>
          </p:cNvPr>
          <p:cNvSpPr>
            <a:spLocks noGrp="1"/>
          </p:cNvSpPr>
          <p:nvPr>
            <p:ph idx="1"/>
          </p:nvPr>
        </p:nvSpPr>
        <p:spPr/>
        <p:txBody>
          <a:bodyPr/>
          <a:lstStyle/>
          <a:p>
            <a:r>
              <a:rPr lang="en-GB" dirty="0"/>
              <a:t>mbed Timer:</a:t>
            </a:r>
          </a:p>
          <a:p>
            <a:pPr lvl="1"/>
            <a:r>
              <a:rPr lang="en-GB" dirty="0">
                <a:hlinkClick r:id="rId2"/>
              </a:rPr>
              <a:t>https://docs.mbed.com/docs/mbed-os-api-reference/en/latest/APIs/tasks/Timer/</a:t>
            </a:r>
            <a:endParaRPr lang="en-GB" dirty="0"/>
          </a:p>
          <a:p>
            <a:r>
              <a:rPr lang="en-GB" dirty="0"/>
              <a:t>mbed Ticker:</a:t>
            </a:r>
          </a:p>
          <a:p>
            <a:pPr lvl="1"/>
            <a:r>
              <a:rPr lang="en-GB" dirty="0">
                <a:hlinkClick r:id="rId3"/>
              </a:rPr>
              <a:t>https://docs.mbed.com/docs/mbed-os-api-reference/en/latest/APIs/tasks/Ticker/</a:t>
            </a:r>
            <a:endParaRPr lang="en-GB" dirty="0"/>
          </a:p>
          <a:p>
            <a:r>
              <a:rPr lang="en-GB" dirty="0"/>
              <a:t>mbed PwmOut:</a:t>
            </a:r>
          </a:p>
          <a:p>
            <a:pPr lvl="1"/>
            <a:r>
              <a:rPr lang="en-GB" dirty="0">
                <a:hlinkClick r:id="rId4"/>
              </a:rPr>
              <a:t>https://docs.mbed.com/docs/mbed-os-api-reference/en/latest/APIs/io/PwmOut/</a:t>
            </a:r>
            <a:endParaRPr lang="en-GB" dirty="0"/>
          </a:p>
          <a:p>
            <a:endParaRPr lang="en-GB" dirty="0"/>
          </a:p>
        </p:txBody>
      </p:sp>
    </p:spTree>
    <p:extLst>
      <p:ext uri="{BB962C8B-B14F-4D97-AF65-F5344CB8AC3E}">
        <p14:creationId xmlns:p14="http://schemas.microsoft.com/office/powerpoint/2010/main" val="294775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8D40-D159-45A9-9181-75419B43E517}"/>
              </a:ext>
            </a:extLst>
          </p:cNvPr>
          <p:cNvSpPr>
            <a:spLocks noGrp="1"/>
          </p:cNvSpPr>
          <p:nvPr>
            <p:ph type="title"/>
          </p:nvPr>
        </p:nvSpPr>
        <p:spPr/>
        <p:txBody>
          <a:bodyPr/>
          <a:lstStyle/>
          <a:p>
            <a:r>
              <a:rPr lang="en-GB" dirty="0"/>
              <a:t>Create a new PlatformIO project</a:t>
            </a:r>
          </a:p>
        </p:txBody>
      </p:sp>
      <p:sp>
        <p:nvSpPr>
          <p:cNvPr id="3" name="Content Placeholder 2">
            <a:extLst>
              <a:ext uri="{FF2B5EF4-FFF2-40B4-BE49-F238E27FC236}">
                <a16:creationId xmlns:a16="http://schemas.microsoft.com/office/drawing/2014/main" id="{A75E1561-73A8-4B51-92AC-2DC66ED4F378}"/>
              </a:ext>
            </a:extLst>
          </p:cNvPr>
          <p:cNvSpPr>
            <a:spLocks noGrp="1"/>
          </p:cNvSpPr>
          <p:nvPr>
            <p:ph idx="1"/>
          </p:nvPr>
        </p:nvSpPr>
        <p:spPr/>
        <p:txBody>
          <a:bodyPr/>
          <a:lstStyle/>
          <a:p>
            <a:r>
              <a:rPr lang="en-GB" dirty="0"/>
              <a:t>Create a new PlatformIO project.</a:t>
            </a:r>
          </a:p>
          <a:p>
            <a:r>
              <a:rPr lang="en-GB" dirty="0"/>
              <a:t>I have named my project:  ‘Nucleo-F072RB-mbed-PWM’</a:t>
            </a:r>
          </a:p>
          <a:p>
            <a:r>
              <a:rPr lang="en-GB" dirty="0"/>
              <a:t>Nucleo F072RB board</a:t>
            </a:r>
          </a:p>
          <a:p>
            <a:r>
              <a:rPr lang="en-GB" dirty="0"/>
              <a:t>mbed platform</a:t>
            </a:r>
          </a:p>
          <a:p>
            <a:endParaRPr lang="en-GB" dirty="0"/>
          </a:p>
        </p:txBody>
      </p:sp>
    </p:spTree>
    <p:extLst>
      <p:ext uri="{BB962C8B-B14F-4D97-AF65-F5344CB8AC3E}">
        <p14:creationId xmlns:p14="http://schemas.microsoft.com/office/powerpoint/2010/main" val="513232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41661-2471-431E-B6FF-35820C977701}"/>
              </a:ext>
            </a:extLst>
          </p:cNvPr>
          <p:cNvSpPr>
            <a:spLocks noGrp="1"/>
          </p:cNvSpPr>
          <p:nvPr>
            <p:ph type="title"/>
          </p:nvPr>
        </p:nvSpPr>
        <p:spPr/>
        <p:txBody>
          <a:bodyPr/>
          <a:lstStyle/>
          <a:p>
            <a:r>
              <a:rPr lang="en-GB" dirty="0"/>
              <a:t>PlatformIO.ini</a:t>
            </a:r>
          </a:p>
        </p:txBody>
      </p:sp>
      <p:sp>
        <p:nvSpPr>
          <p:cNvPr id="3" name="Content Placeholder 2">
            <a:extLst>
              <a:ext uri="{FF2B5EF4-FFF2-40B4-BE49-F238E27FC236}">
                <a16:creationId xmlns:a16="http://schemas.microsoft.com/office/drawing/2014/main" id="{E95CE409-20D1-4CC9-BA3C-E849CB3CCDCA}"/>
              </a:ext>
            </a:extLst>
          </p:cNvPr>
          <p:cNvSpPr>
            <a:spLocks noGrp="1"/>
          </p:cNvSpPr>
          <p:nvPr>
            <p:ph idx="1"/>
          </p:nvPr>
        </p:nvSpPr>
        <p:spPr/>
        <p:txBody>
          <a:bodyPr>
            <a:normAutofit fontScale="92500" lnSpcReduction="20000"/>
          </a:bodyPr>
          <a:lstStyle/>
          <a:p>
            <a:pPr marL="0" indent="0">
              <a:buNone/>
            </a:pPr>
            <a:r>
              <a:rPr lang="en-GB" dirty="0"/>
              <a:t>[</a:t>
            </a:r>
            <a:r>
              <a:rPr lang="en-GB" dirty="0" err="1"/>
              <a:t>platformio</a:t>
            </a:r>
            <a:r>
              <a:rPr lang="en-GB" dirty="0"/>
              <a:t>]​</a:t>
            </a:r>
          </a:p>
          <a:p>
            <a:pPr marL="0" indent="0">
              <a:buNone/>
            </a:pPr>
            <a:r>
              <a:rPr lang="en-GB" dirty="0" err="1"/>
              <a:t>build_cache_dir</a:t>
            </a:r>
            <a:r>
              <a:rPr lang="en-GB" dirty="0"/>
              <a:t> = .</a:t>
            </a:r>
            <a:r>
              <a:rPr lang="en-GB" dirty="0" err="1"/>
              <a:t>pio</a:t>
            </a:r>
            <a:r>
              <a:rPr lang="en-GB" dirty="0"/>
              <a:t>/</a:t>
            </a:r>
            <a:r>
              <a:rPr lang="en-GB" dirty="0" err="1"/>
              <a:t>mycache</a:t>
            </a:r>
            <a:endParaRPr lang="en-GB" dirty="0"/>
          </a:p>
          <a:p>
            <a:pPr marL="0" indent="0">
              <a:buNone/>
            </a:pPr>
            <a:endParaRPr lang="en-GB" dirty="0"/>
          </a:p>
          <a:p>
            <a:pPr marL="0" indent="0">
              <a:buNone/>
            </a:pPr>
            <a:r>
              <a:rPr lang="en-GB" dirty="0"/>
              <a:t>[env:nucleo_f072rb]</a:t>
            </a:r>
          </a:p>
          <a:p>
            <a:pPr marL="0" indent="0">
              <a:buNone/>
            </a:pPr>
            <a:r>
              <a:rPr lang="en-GB" dirty="0"/>
              <a:t>platform = ststm32</a:t>
            </a:r>
          </a:p>
          <a:p>
            <a:pPr marL="0" indent="0">
              <a:buNone/>
            </a:pPr>
            <a:r>
              <a:rPr lang="en-GB" dirty="0"/>
              <a:t>board = nucleo_f072rb</a:t>
            </a:r>
          </a:p>
          <a:p>
            <a:pPr marL="0" indent="0">
              <a:buNone/>
            </a:pPr>
            <a:r>
              <a:rPr lang="en-GB" dirty="0"/>
              <a:t>framework = mbed</a:t>
            </a:r>
          </a:p>
          <a:p>
            <a:pPr marL="0" indent="0">
              <a:buNone/>
            </a:pPr>
            <a:r>
              <a:rPr lang="en-GB" dirty="0"/>
              <a:t>upload_protocol = stlink</a:t>
            </a:r>
          </a:p>
          <a:p>
            <a:pPr marL="0" indent="0">
              <a:buNone/>
            </a:pPr>
            <a:endParaRPr lang="en-GB" dirty="0"/>
          </a:p>
          <a:p>
            <a:pPr marL="0" indent="0">
              <a:buNone/>
            </a:pPr>
            <a:r>
              <a:rPr lang="en-GB" dirty="0" err="1"/>
              <a:t>platform_packages</a:t>
            </a:r>
            <a:r>
              <a:rPr lang="en-GB" dirty="0"/>
              <a:t> = framework-</a:t>
            </a:r>
            <a:r>
              <a:rPr lang="en-GB" dirty="0" err="1"/>
              <a:t>mbed</a:t>
            </a:r>
            <a:r>
              <a:rPr lang="en-GB" dirty="0"/>
              <a:t> @ ~5</a:t>
            </a:r>
          </a:p>
        </p:txBody>
      </p:sp>
    </p:spTree>
    <p:extLst>
      <p:ext uri="{BB962C8B-B14F-4D97-AF65-F5344CB8AC3E}">
        <p14:creationId xmlns:p14="http://schemas.microsoft.com/office/powerpoint/2010/main" val="1757178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1032E-65D4-4C15-ABA7-9E367E040D48}"/>
              </a:ext>
            </a:extLst>
          </p:cNvPr>
          <p:cNvSpPr>
            <a:spLocks noGrp="1"/>
          </p:cNvSpPr>
          <p:nvPr>
            <p:ph type="title"/>
          </p:nvPr>
        </p:nvSpPr>
        <p:spPr/>
        <p:txBody>
          <a:bodyPr>
            <a:normAutofit/>
          </a:bodyPr>
          <a:lstStyle/>
          <a:p>
            <a:r>
              <a:rPr lang="en-GB" sz="3600" dirty="0"/>
              <a:t>What are the IO pins for the Nucleo F072RB Discovery?</a:t>
            </a:r>
          </a:p>
        </p:txBody>
      </p:sp>
      <p:sp>
        <p:nvSpPr>
          <p:cNvPr id="3" name="Content Placeholder 2">
            <a:extLst>
              <a:ext uri="{FF2B5EF4-FFF2-40B4-BE49-F238E27FC236}">
                <a16:creationId xmlns:a16="http://schemas.microsoft.com/office/drawing/2014/main" id="{9357AD4C-D52E-4D83-9F6F-B2B8183A5054}"/>
              </a:ext>
            </a:extLst>
          </p:cNvPr>
          <p:cNvSpPr>
            <a:spLocks noGrp="1"/>
          </p:cNvSpPr>
          <p:nvPr>
            <p:ph idx="1"/>
          </p:nvPr>
        </p:nvSpPr>
        <p:spPr/>
        <p:txBody>
          <a:bodyPr>
            <a:normAutofit fontScale="92500" lnSpcReduction="10000"/>
          </a:bodyPr>
          <a:lstStyle/>
          <a:p>
            <a:r>
              <a:rPr lang="en-GB" dirty="0"/>
              <a:t>One method to find the pin names is to look inside the:  ‘PinNames.h’ and ‘PeripheralPins.c’ library files.</a:t>
            </a:r>
          </a:p>
          <a:p>
            <a:r>
              <a:rPr lang="en-GB" dirty="0"/>
              <a:t>You can find this file for your specific board by looking through the installed packages on your PC.</a:t>
            </a:r>
          </a:p>
          <a:p>
            <a:r>
              <a:rPr lang="en-GB" dirty="0"/>
              <a:t>You can also find online ‘PeripheralPins.c’:</a:t>
            </a:r>
          </a:p>
          <a:p>
            <a:pPr lvl="1"/>
            <a:r>
              <a:rPr lang="en-GB" dirty="0">
                <a:hlinkClick r:id="rId2"/>
              </a:rPr>
              <a:t>https://os.mbed.com/users/mbed_official/code/mbed-dev/file/9c2029bfadbe/targets/TARGET_STM/TARGET_STM32F0/TARGET_NUCLEO_F072RB/PeripheralPins.c/</a:t>
            </a:r>
            <a:endParaRPr lang="en-GB" dirty="0"/>
          </a:p>
          <a:p>
            <a:r>
              <a:rPr lang="en-GB" dirty="0"/>
              <a:t>Or ‘PinNames.h’:</a:t>
            </a:r>
          </a:p>
          <a:p>
            <a:pPr lvl="1"/>
            <a:r>
              <a:rPr lang="en-GB" dirty="0">
                <a:hlinkClick r:id="rId3"/>
              </a:rPr>
              <a:t>https://os.mbed.com/users/mbed_official/code/mbed-dev/file/9c2029bfadbe/targets/TARGET_STM/TARGET_STM32F0/TARGET_NUCLEO_F072RB/PinNames.h/</a:t>
            </a:r>
            <a:endParaRPr lang="en-GB" dirty="0"/>
          </a:p>
          <a:p>
            <a:endParaRPr lang="en-GB" dirty="0"/>
          </a:p>
        </p:txBody>
      </p:sp>
    </p:spTree>
    <p:extLst>
      <p:ext uri="{BB962C8B-B14F-4D97-AF65-F5344CB8AC3E}">
        <p14:creationId xmlns:p14="http://schemas.microsoft.com/office/powerpoint/2010/main" val="3006568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8162D-DDE8-4A7C-B5B9-E6119B2DC1F4}"/>
              </a:ext>
            </a:extLst>
          </p:cNvPr>
          <p:cNvSpPr>
            <a:spLocks noGrp="1"/>
          </p:cNvSpPr>
          <p:nvPr>
            <p:ph type="title"/>
          </p:nvPr>
        </p:nvSpPr>
        <p:spPr>
          <a:xfrm>
            <a:off x="838200" y="365125"/>
            <a:ext cx="5257800" cy="1325563"/>
          </a:xfrm>
        </p:spPr>
        <p:txBody>
          <a:bodyPr>
            <a:normAutofit/>
          </a:bodyPr>
          <a:lstStyle/>
          <a:p>
            <a:r>
              <a:rPr lang="en-GB" sz="4000" dirty="0"/>
              <a:t>Playing Tunes with PWM</a:t>
            </a:r>
          </a:p>
        </p:txBody>
      </p:sp>
      <p:sp>
        <p:nvSpPr>
          <p:cNvPr id="3" name="Content Placeholder 2">
            <a:extLst>
              <a:ext uri="{FF2B5EF4-FFF2-40B4-BE49-F238E27FC236}">
                <a16:creationId xmlns:a16="http://schemas.microsoft.com/office/drawing/2014/main" id="{F2565EB9-0455-4E85-B9DA-3A75EA58A1C3}"/>
              </a:ext>
            </a:extLst>
          </p:cNvPr>
          <p:cNvSpPr>
            <a:spLocks noGrp="1"/>
          </p:cNvSpPr>
          <p:nvPr>
            <p:ph idx="1"/>
          </p:nvPr>
        </p:nvSpPr>
        <p:spPr>
          <a:xfrm>
            <a:off x="838200" y="1825625"/>
            <a:ext cx="5257800" cy="4351338"/>
          </a:xfrm>
        </p:spPr>
        <p:txBody>
          <a:bodyPr>
            <a:normAutofit/>
          </a:bodyPr>
          <a:lstStyle/>
          <a:p>
            <a:r>
              <a:rPr lang="en-GB" dirty="0"/>
              <a:t>Try putting the following code into your main.cpp.</a:t>
            </a:r>
          </a:p>
          <a:p>
            <a:r>
              <a:rPr lang="en-GB" dirty="0"/>
              <a:t>What tune does it play?</a:t>
            </a:r>
          </a:p>
          <a:p>
            <a:r>
              <a:rPr lang="en-GB" dirty="0"/>
              <a:t>You will need a buzzer or speaker attached to PwmOut to listen.  Some buzzers are 5v not 3.3v and may require extra power to run at a louder volume.</a:t>
            </a:r>
          </a:p>
          <a:p>
            <a:r>
              <a:rPr lang="en-GB" dirty="0"/>
              <a:t>2x AnalogIn potentiometers control volume and speed.</a:t>
            </a:r>
          </a:p>
        </p:txBody>
      </p:sp>
      <p:sp>
        <p:nvSpPr>
          <p:cNvPr id="5" name="Rectangle 4">
            <a:extLst>
              <a:ext uri="{FF2B5EF4-FFF2-40B4-BE49-F238E27FC236}">
                <a16:creationId xmlns:a16="http://schemas.microsoft.com/office/drawing/2014/main" id="{852120A9-20E3-4C40-A82E-356F0C1068FF}"/>
              </a:ext>
            </a:extLst>
          </p:cNvPr>
          <p:cNvSpPr/>
          <p:nvPr/>
        </p:nvSpPr>
        <p:spPr>
          <a:xfrm>
            <a:off x="6096000" y="0"/>
            <a:ext cx="6096000" cy="6697218"/>
          </a:xfrm>
          <a:prstGeom prst="rect">
            <a:avLst/>
          </a:prstGeom>
        </p:spPr>
        <p:txBody>
          <a:bodyPr>
            <a:spAutoFit/>
          </a:bodyPr>
          <a:lstStyle/>
          <a:p>
            <a:r>
              <a:rPr lang="en-GB" sz="580" dirty="0"/>
              <a:t>#include &lt;mbed.h&gt;</a:t>
            </a:r>
          </a:p>
          <a:p>
            <a:endParaRPr lang="en-GB" sz="580" dirty="0"/>
          </a:p>
          <a:p>
            <a:r>
              <a:rPr lang="en-GB" sz="580" dirty="0"/>
              <a:t>#define Do 261.63 // middle C</a:t>
            </a:r>
          </a:p>
          <a:p>
            <a:r>
              <a:rPr lang="en-GB" sz="580" dirty="0"/>
              <a:t>#define Re 293.66 // D</a:t>
            </a:r>
          </a:p>
          <a:p>
            <a:r>
              <a:rPr lang="en-GB" sz="580" dirty="0"/>
              <a:t>#define Mi 329.63 // E</a:t>
            </a:r>
          </a:p>
          <a:p>
            <a:r>
              <a:rPr lang="en-GB" sz="580" dirty="0"/>
              <a:t>#define Fa 349.23 // F</a:t>
            </a:r>
          </a:p>
          <a:p>
            <a:r>
              <a:rPr lang="en-GB" sz="580" dirty="0"/>
              <a:t>#define So 392.00 // G</a:t>
            </a:r>
          </a:p>
          <a:p>
            <a:r>
              <a:rPr lang="en-GB" sz="580" dirty="0"/>
              <a:t>#define La 440.00 // A</a:t>
            </a:r>
          </a:p>
          <a:p>
            <a:r>
              <a:rPr lang="en-GB" sz="580" dirty="0"/>
              <a:t>#define Si 493.88 // B</a:t>
            </a:r>
          </a:p>
          <a:p>
            <a:r>
              <a:rPr lang="en-GB" sz="580" dirty="0"/>
              <a:t>#define No 0 // no sound</a:t>
            </a:r>
          </a:p>
          <a:p>
            <a:endParaRPr lang="en-GB" sz="580" dirty="0"/>
          </a:p>
          <a:p>
            <a:r>
              <a:rPr lang="en-GB" sz="580" dirty="0"/>
              <a:t>#define b1 0.5 // half note</a:t>
            </a:r>
          </a:p>
          <a:p>
            <a:r>
              <a:rPr lang="en-GB" sz="580" dirty="0"/>
              <a:t>#define b2 0.25 // quarter note</a:t>
            </a:r>
          </a:p>
          <a:p>
            <a:r>
              <a:rPr lang="en-GB" sz="580" dirty="0"/>
              <a:t>#define b3 0.125 // eighth note</a:t>
            </a:r>
          </a:p>
          <a:p>
            <a:r>
              <a:rPr lang="en-GB" sz="580" dirty="0"/>
              <a:t>#define b4 0.0625 // sixteenth note</a:t>
            </a:r>
          </a:p>
          <a:p>
            <a:endParaRPr lang="en-GB" sz="580" dirty="0"/>
          </a:p>
          <a:p>
            <a:r>
              <a:rPr lang="en-GB" sz="580" dirty="0"/>
              <a:t>float note[] = { Mi,No,Mi,No,Mi,No,  Mi,No,Mi,No,Mi,No,  Mi,No,So,No,Do,No,Re,No,Mi,No, Fa,No,Fa,No,Fa,No,Fa,No,  Fa,No,Mi,No,Mi,No,Mi,No,Mi,No,  Mi,Re,No,Re,Mi,  Re,No,So,No };</a:t>
            </a:r>
          </a:p>
          <a:p>
            <a:r>
              <a:rPr lang="en-GB" sz="580" dirty="0"/>
              <a:t>float beat[] = { b3,b3,b3,b3,b2,b2,  b3,b3,b3,b3,b2,b2,  b3,b3,b3,b3,b3,b3,b3,b3,b2,b1, b3,b3,b3,b3,b3,b3,b3,b3,  b3,b3,b3,b3,b3,b3,b4,b4,b4,b4,  b2,b3,b3,b2,b2,  b2,b2,b2,b2 };</a:t>
            </a:r>
          </a:p>
          <a:p>
            <a:endParaRPr lang="en-GB" sz="580" dirty="0"/>
          </a:p>
          <a:p>
            <a:r>
              <a:rPr lang="en-GB" sz="580" dirty="0"/>
              <a:t>// The ADC on the Nucleo F072RB is a 12-bit ADC with a conversion range: 0 to 3.6 V</a:t>
            </a:r>
          </a:p>
          <a:p>
            <a:r>
              <a:rPr lang="en-GB" sz="580" dirty="0"/>
              <a:t>AnalogIn volume(PC_1); // pin labelled A4 on arduino headers</a:t>
            </a:r>
          </a:p>
          <a:p>
            <a:r>
              <a:rPr lang="en-GB" sz="580" dirty="0"/>
              <a:t>AnalogIn speed(PC_0); // pin labelled A5 on arduino headers</a:t>
            </a:r>
          </a:p>
          <a:p>
            <a:r>
              <a:rPr lang="en-GB" sz="580" dirty="0"/>
              <a:t>PwmOut buzzer(PA_8); // pin labelled D7 on arduino headers</a:t>
            </a:r>
          </a:p>
          <a:p>
            <a:r>
              <a:rPr lang="en-GB" sz="580" dirty="0"/>
              <a:t>DigitalOut led(PA_5); // only 1 user led on Nucleo F072RB</a:t>
            </a:r>
          </a:p>
          <a:p>
            <a:endParaRPr lang="en-GB" sz="580" dirty="0"/>
          </a:p>
          <a:p>
            <a:r>
              <a:rPr lang="en-GB" sz="580" dirty="0"/>
              <a:t>Serial pc(USBTX, USBRX, 115200);</a:t>
            </a:r>
          </a:p>
          <a:p>
            <a:r>
              <a:rPr lang="en-GB" sz="580" dirty="0"/>
              <a:t>Ticker ticker;</a:t>
            </a:r>
          </a:p>
          <a:p>
            <a:r>
              <a:rPr lang="en-GB" sz="580" dirty="0"/>
              <a:t>static unsigned k = 0;</a:t>
            </a:r>
          </a:p>
          <a:p>
            <a:endParaRPr lang="en-GB" sz="580" dirty="0"/>
          </a:p>
          <a:p>
            <a:r>
              <a:rPr lang="en-GB" sz="580" dirty="0"/>
              <a:t>void onBeat();</a:t>
            </a:r>
          </a:p>
          <a:p>
            <a:endParaRPr lang="en-GB" sz="580" dirty="0"/>
          </a:p>
          <a:p>
            <a:r>
              <a:rPr lang="en-GB" sz="580" dirty="0"/>
              <a:t>int main() {</a:t>
            </a:r>
          </a:p>
          <a:p>
            <a:endParaRPr lang="en-GB" sz="580" dirty="0"/>
          </a:p>
          <a:p>
            <a:r>
              <a:rPr lang="en-GB" sz="580" dirty="0"/>
              <a:t>    led = 1;</a:t>
            </a:r>
          </a:p>
          <a:p>
            <a:r>
              <a:rPr lang="en-GB" sz="580" dirty="0"/>
              <a:t>    pc.printf("PWM program start\r\n");</a:t>
            </a:r>
          </a:p>
          <a:p>
            <a:r>
              <a:rPr lang="en-GB" sz="580" dirty="0"/>
              <a:t>    float volumeValue = volume.read();</a:t>
            </a:r>
          </a:p>
          <a:p>
            <a:r>
              <a:rPr lang="en-GB" sz="580" dirty="0"/>
              <a:t>    float volumeVoltage = volumeValue * 3.3;</a:t>
            </a:r>
          </a:p>
          <a:p>
            <a:r>
              <a:rPr lang="en-GB" sz="580" dirty="0"/>
              <a:t>    pc.printf("volume (A4) is: %f  convert to voltage is: %f  \n", volumeValue, volumeVoltage);</a:t>
            </a:r>
          </a:p>
          <a:p>
            <a:endParaRPr lang="en-GB" sz="580" dirty="0"/>
          </a:p>
          <a:p>
            <a:r>
              <a:rPr lang="en-GB" sz="580" dirty="0"/>
              <a:t>    float speedValue = speed.read();</a:t>
            </a:r>
          </a:p>
          <a:p>
            <a:r>
              <a:rPr lang="en-GB" sz="580" dirty="0"/>
              <a:t>    float speedVoltage = speedValue * 3.3;</a:t>
            </a:r>
          </a:p>
          <a:p>
            <a:r>
              <a:rPr lang="en-GB" sz="580" dirty="0"/>
              <a:t>    pc.printf("speed (A5) is: %f  convert to voltage is: %f  \n", speedValue, speedVoltage);                </a:t>
            </a:r>
          </a:p>
          <a:p>
            <a:endParaRPr lang="en-GB" sz="580" dirty="0"/>
          </a:p>
          <a:p>
            <a:r>
              <a:rPr lang="en-GB" sz="580" dirty="0"/>
              <a:t>    ticker.attach(&amp;onBeat, 1); // start playing in 1 second</a:t>
            </a:r>
          </a:p>
          <a:p>
            <a:endParaRPr lang="en-GB" sz="580" dirty="0"/>
          </a:p>
          <a:p>
            <a:r>
              <a:rPr lang="en-GB" sz="580" dirty="0"/>
              <a:t>    while(1) {</a:t>
            </a:r>
          </a:p>
          <a:p>
            <a:r>
              <a:rPr lang="en-GB" sz="580" dirty="0"/>
              <a:t>        sleep(); // wait for an interrupt</a:t>
            </a:r>
          </a:p>
          <a:p>
            <a:r>
              <a:rPr lang="en-GB" sz="580" dirty="0"/>
              <a:t>    }</a:t>
            </a:r>
          </a:p>
          <a:p>
            <a:r>
              <a:rPr lang="en-GB" sz="580" dirty="0"/>
              <a:t>}</a:t>
            </a:r>
          </a:p>
          <a:p>
            <a:endParaRPr lang="en-GB" sz="580" dirty="0"/>
          </a:p>
          <a:p>
            <a:r>
              <a:rPr lang="en-GB" sz="580" dirty="0"/>
              <a:t>void onBeat() {</a:t>
            </a:r>
          </a:p>
          <a:p>
            <a:r>
              <a:rPr lang="en-GB" sz="580" dirty="0"/>
              <a:t>    // if we have not reached the end of the note array</a:t>
            </a:r>
          </a:p>
          <a:p>
            <a:r>
              <a:rPr lang="en-GB" sz="580" dirty="0"/>
              <a:t>    if (k &lt; (sizeof(note)/sizeof(float) - 1)) {</a:t>
            </a:r>
          </a:p>
          <a:p>
            <a:r>
              <a:rPr lang="en-GB" sz="580" dirty="0"/>
              <a:t>        if (note[k] == No) {</a:t>
            </a:r>
          </a:p>
          <a:p>
            <a:r>
              <a:rPr lang="en-GB" sz="580" dirty="0"/>
              <a:t>            buzzer = 0;</a:t>
            </a:r>
          </a:p>
          <a:p>
            <a:r>
              <a:rPr lang="en-GB" sz="580" dirty="0"/>
              <a:t>            led = 0;</a:t>
            </a:r>
          </a:p>
          <a:p>
            <a:r>
              <a:rPr lang="en-GB" sz="580" dirty="0"/>
              <a:t>        } else {</a:t>
            </a:r>
          </a:p>
          <a:p>
            <a:r>
              <a:rPr lang="en-GB" sz="580" dirty="0"/>
              <a:t>            buzzer.period(1/note[k]); // period is the time taken to complete a full cycle of a wave, it is 1/frequency.</a:t>
            </a:r>
          </a:p>
          <a:p>
            <a:r>
              <a:rPr lang="en-GB" sz="580" dirty="0"/>
              <a:t>            buzzer = 0.9*volume.read(); // sets the </a:t>
            </a:r>
            <a:r>
              <a:rPr lang="en-GB" sz="580" dirty="0" err="1"/>
              <a:t>ouput</a:t>
            </a:r>
            <a:r>
              <a:rPr lang="en-GB" sz="580" dirty="0"/>
              <a:t> duty-cycle, specified as a percentage between 0.0f = 0% and 1.0f = 100%.</a:t>
            </a:r>
          </a:p>
          <a:p>
            <a:r>
              <a:rPr lang="en-GB" sz="580" dirty="0"/>
              <a:t>            // a higher duty cycle will have more on time and less off time.</a:t>
            </a:r>
          </a:p>
          <a:p>
            <a:r>
              <a:rPr lang="en-GB" sz="580" dirty="0"/>
              <a:t>            // this means the average power will be higher and hence the volume will be higher as well, at least </a:t>
            </a:r>
            <a:r>
              <a:rPr lang="en-GB" sz="580" dirty="0" err="1"/>
              <a:t>upto</a:t>
            </a:r>
            <a:r>
              <a:rPr lang="en-GB" sz="580" dirty="0"/>
              <a:t> a point.</a:t>
            </a:r>
          </a:p>
          <a:p>
            <a:r>
              <a:rPr lang="en-GB" sz="580" dirty="0"/>
              <a:t>            </a:t>
            </a:r>
          </a:p>
          <a:p>
            <a:r>
              <a:rPr lang="en-GB" sz="580" dirty="0"/>
              <a:t>            led = 1;</a:t>
            </a:r>
          </a:p>
          <a:p>
            <a:r>
              <a:rPr lang="en-GB" sz="580" dirty="0"/>
              <a:t>        }</a:t>
            </a:r>
          </a:p>
          <a:p>
            <a:r>
              <a:rPr lang="en-GB" sz="580" dirty="0"/>
              <a:t>        k++;</a:t>
            </a:r>
          </a:p>
          <a:p>
            <a:r>
              <a:rPr lang="en-GB" sz="580" dirty="0"/>
              <a:t>        ticker.attach(&amp;onBeat, (beat[k] / 2) + (speed.read() / 2)); // reattach for the next note in the tune</a:t>
            </a:r>
          </a:p>
          <a:p>
            <a:endParaRPr lang="en-GB" sz="580" dirty="0"/>
          </a:p>
          <a:p>
            <a:r>
              <a:rPr lang="en-GB" sz="580" dirty="0"/>
              <a:t>    } else {</a:t>
            </a:r>
          </a:p>
          <a:p>
            <a:r>
              <a:rPr lang="en-GB" sz="580" dirty="0"/>
              <a:t>        k = 0;</a:t>
            </a:r>
          </a:p>
          <a:p>
            <a:r>
              <a:rPr lang="en-GB" sz="580" dirty="0"/>
              <a:t>        buzzer = 0;</a:t>
            </a:r>
          </a:p>
          <a:p>
            <a:r>
              <a:rPr lang="en-GB" sz="580" dirty="0"/>
              <a:t>    }</a:t>
            </a:r>
          </a:p>
          <a:p>
            <a:endParaRPr lang="en-GB" sz="580" dirty="0"/>
          </a:p>
          <a:p>
            <a:r>
              <a:rPr lang="en-GB" sz="580" dirty="0"/>
              <a:t>    pc.printf("k: %d, (sizeof(note)/sizeof(float)): %d \r\n", k, (sizeof(note)/sizeof(float)));</a:t>
            </a:r>
          </a:p>
          <a:p>
            <a:r>
              <a:rPr lang="en-GB" sz="580" dirty="0"/>
              <a:t>}</a:t>
            </a:r>
          </a:p>
        </p:txBody>
      </p:sp>
      <p:pic>
        <p:nvPicPr>
          <p:cNvPr id="1026" name="Picture 2" descr="Image result for buzzer">
            <a:extLst>
              <a:ext uri="{FF2B5EF4-FFF2-40B4-BE49-F238E27FC236}">
                <a16:creationId xmlns:a16="http://schemas.microsoft.com/office/drawing/2014/main" id="{5D25812E-97A0-4FE8-87F2-A4B7EFCA61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9323590" y="3290212"/>
            <a:ext cx="2585558" cy="1422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0072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te Frequency Chart">
            <a:extLst>
              <a:ext uri="{FF2B5EF4-FFF2-40B4-BE49-F238E27FC236}">
                <a16:creationId xmlns:a16="http://schemas.microsoft.com/office/drawing/2014/main" id="{54DB32B6-60EB-4D4A-BA8A-6F89D650C0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9294" y="0"/>
            <a:ext cx="88734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985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C1A41-753A-40F4-9FB1-D25E7555E154}"/>
              </a:ext>
            </a:extLst>
          </p:cNvPr>
          <p:cNvSpPr>
            <a:spLocks noGrp="1"/>
          </p:cNvSpPr>
          <p:nvPr>
            <p:ph type="title"/>
          </p:nvPr>
        </p:nvSpPr>
        <p:spPr/>
        <p:txBody>
          <a:bodyPr/>
          <a:lstStyle/>
          <a:p>
            <a:r>
              <a:rPr lang="en-GB" dirty="0"/>
              <a:t>Activity 1</a:t>
            </a:r>
          </a:p>
        </p:txBody>
      </p:sp>
      <p:sp>
        <p:nvSpPr>
          <p:cNvPr id="3" name="Content Placeholder 2">
            <a:extLst>
              <a:ext uri="{FF2B5EF4-FFF2-40B4-BE49-F238E27FC236}">
                <a16:creationId xmlns:a16="http://schemas.microsoft.com/office/drawing/2014/main" id="{2EDF6A5A-B457-4173-A346-53DCD9E65F7E}"/>
              </a:ext>
            </a:extLst>
          </p:cNvPr>
          <p:cNvSpPr>
            <a:spLocks noGrp="1"/>
          </p:cNvSpPr>
          <p:nvPr>
            <p:ph idx="1"/>
          </p:nvPr>
        </p:nvSpPr>
        <p:spPr/>
        <p:txBody>
          <a:bodyPr>
            <a:normAutofit/>
          </a:bodyPr>
          <a:lstStyle/>
          <a:p>
            <a:r>
              <a:rPr lang="en-GB" dirty="0"/>
              <a:t>Can you make the speaker/buzzer play a different tune with PwmOut?</a:t>
            </a:r>
          </a:p>
          <a:p>
            <a:endParaRPr lang="en-GB" dirty="0"/>
          </a:p>
          <a:p>
            <a:r>
              <a:rPr lang="en-GB" dirty="0"/>
              <a:t>Can you change the brightness of coloured LEDs with PwmOut in time with the tune?</a:t>
            </a:r>
          </a:p>
          <a:p>
            <a:endParaRPr lang="en-GB" dirty="0"/>
          </a:p>
        </p:txBody>
      </p:sp>
      <p:pic>
        <p:nvPicPr>
          <p:cNvPr id="4" name="Picture 2" descr="Image result for buzzer">
            <a:extLst>
              <a:ext uri="{FF2B5EF4-FFF2-40B4-BE49-F238E27FC236}">
                <a16:creationId xmlns:a16="http://schemas.microsoft.com/office/drawing/2014/main" id="{84F215E0-BF05-4291-980A-648C02EEF3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9372229" y="230188"/>
            <a:ext cx="2585558" cy="1422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5997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75CE5-A6A3-4500-B69B-4BE66BC93A78}"/>
              </a:ext>
            </a:extLst>
          </p:cNvPr>
          <p:cNvSpPr>
            <a:spLocks noGrp="1"/>
          </p:cNvSpPr>
          <p:nvPr>
            <p:ph type="title"/>
          </p:nvPr>
        </p:nvSpPr>
        <p:spPr/>
        <p:txBody>
          <a:bodyPr/>
          <a:lstStyle/>
          <a:p>
            <a:r>
              <a:rPr lang="en-GB" dirty="0"/>
              <a:t>Activity 2</a:t>
            </a:r>
          </a:p>
        </p:txBody>
      </p:sp>
      <p:sp>
        <p:nvSpPr>
          <p:cNvPr id="3" name="Content Placeholder 2">
            <a:extLst>
              <a:ext uri="{FF2B5EF4-FFF2-40B4-BE49-F238E27FC236}">
                <a16:creationId xmlns:a16="http://schemas.microsoft.com/office/drawing/2014/main" id="{A4B6A52C-C6BA-4A7F-AE3B-94AD66ADB1B0}"/>
              </a:ext>
            </a:extLst>
          </p:cNvPr>
          <p:cNvSpPr>
            <a:spLocks noGrp="1"/>
          </p:cNvSpPr>
          <p:nvPr>
            <p:ph idx="1"/>
          </p:nvPr>
        </p:nvSpPr>
        <p:spPr/>
        <p:txBody>
          <a:bodyPr>
            <a:normAutofit/>
          </a:bodyPr>
          <a:lstStyle/>
          <a:p>
            <a:r>
              <a:rPr lang="en-GB" dirty="0"/>
              <a:t>Find out what devices we have in lab which can run with PwmOut?</a:t>
            </a:r>
          </a:p>
          <a:p>
            <a:endParaRPr lang="en-GB" dirty="0"/>
          </a:p>
          <a:p>
            <a:r>
              <a:rPr lang="en-GB" dirty="0"/>
              <a:t>Can you create a DC motor controller with the PwmOut signals?</a:t>
            </a:r>
          </a:p>
          <a:p>
            <a:endParaRPr lang="en-GB" dirty="0"/>
          </a:p>
          <a:p>
            <a:r>
              <a:rPr lang="en-GB" dirty="0"/>
              <a:t>Can you control the position of a servo motor with PwmOut?</a:t>
            </a:r>
          </a:p>
          <a:p>
            <a:endParaRPr lang="en-GB" dirty="0"/>
          </a:p>
          <a:p>
            <a:r>
              <a:rPr lang="en-GB" dirty="0"/>
              <a:t>Use an oscilloscope to check the PwmOut duty cycle.</a:t>
            </a:r>
          </a:p>
        </p:txBody>
      </p:sp>
    </p:spTree>
    <p:extLst>
      <p:ext uri="{BB962C8B-B14F-4D97-AF65-F5344CB8AC3E}">
        <p14:creationId xmlns:p14="http://schemas.microsoft.com/office/powerpoint/2010/main" val="28897825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1723</TotalTime>
  <Words>2598</Words>
  <Application>Microsoft Office PowerPoint</Application>
  <PresentationFormat>Widescreen</PresentationFormat>
  <Paragraphs>215</Paragraphs>
  <Slides>16</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7058CEM – Embedded Systems Programming</vt:lpstr>
      <vt:lpstr>Today</vt:lpstr>
      <vt:lpstr>Timer Overview</vt:lpstr>
      <vt:lpstr>Components of a Standard Timer</vt:lpstr>
      <vt:lpstr>Timer Operation Mode – Compare mode</vt:lpstr>
      <vt:lpstr>Timer Operation Mode – Capture mode</vt:lpstr>
      <vt:lpstr>Timer Operation Mode – PWM mode</vt:lpstr>
      <vt:lpstr>Timer Operation Mode – PWM mode</vt:lpstr>
      <vt:lpstr>mbed handbook</vt:lpstr>
      <vt:lpstr>Create a new PlatformIO project</vt:lpstr>
      <vt:lpstr>PlatformIO.ini</vt:lpstr>
      <vt:lpstr>What are the IO pins for the Nucleo F072RB Discovery?</vt:lpstr>
      <vt:lpstr>Playing Tunes with PWM</vt:lpstr>
      <vt:lpstr>PowerPoint Presentation</vt:lpstr>
      <vt:lpstr>Activity 1</vt:lpstr>
      <vt:lpstr>Activity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M01CDE – Embedded Systems Programming</dc:title>
  <dc:creator>Chris Bass</dc:creator>
  <cp:lastModifiedBy>Chris Bass</cp:lastModifiedBy>
  <cp:revision>234</cp:revision>
  <dcterms:created xsi:type="dcterms:W3CDTF">2018-06-15T08:45:06Z</dcterms:created>
  <dcterms:modified xsi:type="dcterms:W3CDTF">2020-10-19T12:07:36Z</dcterms:modified>
</cp:coreProperties>
</file>