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62" r:id="rId4"/>
    <p:sldId id="263" r:id="rId5"/>
    <p:sldId id="264" r:id="rId6"/>
    <p:sldId id="270" r:id="rId7"/>
    <p:sldId id="265" r:id="rId8"/>
    <p:sldId id="266" r:id="rId9"/>
    <p:sldId id="267" r:id="rId10"/>
    <p:sldId id="268" r:id="rId11"/>
    <p:sldId id="269" r:id="rId12"/>
    <p:sldId id="271" r:id="rId13"/>
    <p:sldId id="272" r:id="rId14"/>
    <p:sldId id="273" r:id="rId15"/>
    <p:sldId id="274" r:id="rId16"/>
    <p:sldId id="275" r:id="rId17"/>
    <p:sldId id="276" r:id="rId18"/>
    <p:sldId id="277" r:id="rId19"/>
    <p:sldId id="283" r:id="rId20"/>
    <p:sldId id="284" r:id="rId21"/>
    <p:sldId id="286" r:id="rId22"/>
    <p:sldId id="281" r:id="rId23"/>
    <p:sldId id="285" r:id="rId24"/>
    <p:sldId id="288" r:id="rId25"/>
    <p:sldId id="289" r:id="rId26"/>
    <p:sldId id="290" r:id="rId27"/>
    <p:sldId id="291" r:id="rId28"/>
    <p:sldId id="292" r:id="rId29"/>
    <p:sldId id="297" r:id="rId30"/>
    <p:sldId id="293" r:id="rId31"/>
    <p:sldId id="282" r:id="rId32"/>
    <p:sldId id="294" r:id="rId33"/>
    <p:sldId id="295" r:id="rId34"/>
    <p:sldId id="296" r:id="rId35"/>
    <p:sldId id="298" r:id="rId36"/>
    <p:sldId id="299" r:id="rId37"/>
    <p:sldId id="300" r:id="rId38"/>
    <p:sldId id="301" r:id="rId39"/>
    <p:sldId id="303" r:id="rId40"/>
    <p:sldId id="304" r:id="rId41"/>
    <p:sldId id="305" r:id="rId42"/>
    <p:sldId id="287" r:id="rId43"/>
    <p:sldId id="302" r:id="rId44"/>
    <p:sldId id="28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B8B"/>
    <a:srgbClr val="FF505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667" autoAdjust="0"/>
  </p:normalViewPr>
  <p:slideViewPr>
    <p:cSldViewPr snapToGrid="0">
      <p:cViewPr>
        <p:scale>
          <a:sx n="84" d="100"/>
          <a:sy n="84" d="100"/>
        </p:scale>
        <p:origin x="393" y="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0EB4B2C7-D42B-49A3-BC61-383FF8036CC1}"/>
    <pc:docChg chg="undo redo custSel modSld">
      <pc:chgData name="Chris Bass" userId="76639ff7-4519-4960-996a-f3d044468889" providerId="ADAL" clId="{0EB4B2C7-D42B-49A3-BC61-383FF8036CC1}" dt="2024-02-06T16:10:54.302" v="20"/>
      <pc:docMkLst>
        <pc:docMk/>
      </pc:docMkLst>
      <pc:sldChg chg="modSp mod">
        <pc:chgData name="Chris Bass" userId="76639ff7-4519-4960-996a-f3d044468889" providerId="ADAL" clId="{0EB4B2C7-D42B-49A3-BC61-383FF8036CC1}" dt="2024-02-06T15:20:15.903" v="3" actId="20577"/>
        <pc:sldMkLst>
          <pc:docMk/>
          <pc:sldMk cId="1020196651" sldId="284"/>
        </pc:sldMkLst>
        <pc:spChg chg="mod">
          <ac:chgData name="Chris Bass" userId="76639ff7-4519-4960-996a-f3d044468889" providerId="ADAL" clId="{0EB4B2C7-D42B-49A3-BC61-383FF8036CC1}" dt="2024-02-06T15:20:15.903" v="3" actId="20577"/>
          <ac:spMkLst>
            <pc:docMk/>
            <pc:sldMk cId="1020196651" sldId="284"/>
            <ac:spMk id="3" creationId="{C25A990E-18B9-46E0-BEBF-104DFF2A0E41}"/>
          </ac:spMkLst>
        </pc:spChg>
      </pc:sldChg>
      <pc:sldChg chg="modSp mod">
        <pc:chgData name="Chris Bass" userId="76639ff7-4519-4960-996a-f3d044468889" providerId="ADAL" clId="{0EB4B2C7-D42B-49A3-BC61-383FF8036CC1}" dt="2024-02-06T16:07:11.276" v="10"/>
        <pc:sldMkLst>
          <pc:docMk/>
          <pc:sldMk cId="3360436676" sldId="285"/>
        </pc:sldMkLst>
        <pc:spChg chg="mod">
          <ac:chgData name="Chris Bass" userId="76639ff7-4519-4960-996a-f3d044468889" providerId="ADAL" clId="{0EB4B2C7-D42B-49A3-BC61-383FF8036CC1}" dt="2024-02-06T16:07:11.276" v="10"/>
          <ac:spMkLst>
            <pc:docMk/>
            <pc:sldMk cId="3360436676" sldId="285"/>
            <ac:spMk id="5" creationId="{4768D2F0-5608-4577-A850-B604478C1CD4}"/>
          </ac:spMkLst>
        </pc:spChg>
      </pc:sldChg>
      <pc:sldChg chg="modSp mod">
        <pc:chgData name="Chris Bass" userId="76639ff7-4519-4960-996a-f3d044468889" providerId="ADAL" clId="{0EB4B2C7-D42B-49A3-BC61-383FF8036CC1}" dt="2024-02-06T16:10:54.302" v="20"/>
        <pc:sldMkLst>
          <pc:docMk/>
          <pc:sldMk cId="1627573630" sldId="292"/>
        </pc:sldMkLst>
        <pc:spChg chg="mod">
          <ac:chgData name="Chris Bass" userId="76639ff7-4519-4960-996a-f3d044468889" providerId="ADAL" clId="{0EB4B2C7-D42B-49A3-BC61-383FF8036CC1}" dt="2024-02-06T16:10:54.302" v="20"/>
          <ac:spMkLst>
            <pc:docMk/>
            <pc:sldMk cId="1627573630" sldId="292"/>
            <ac:spMk id="6" creationId="{4E7CB2F6-8BDE-462D-B833-3DB8414B53E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1512C3-6D5B-46C0-A183-871335A632CE}" type="datetimeFigureOut">
              <a:rPr lang="en-GB" smtClean="0"/>
              <a:t>06/02/2024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DDFC8-82C0-41F7-A567-66516990033E}" type="slidenum">
              <a:rPr lang="en-GB" smtClean="0"/>
              <a:t>‹#›</a:t>
            </a:fld>
            <a:endParaRPr lang="en-GB"/>
          </a:p>
        </p:txBody>
      </p:sp>
    </p:spTree>
    <p:extLst>
      <p:ext uri="{BB962C8B-B14F-4D97-AF65-F5344CB8AC3E}">
        <p14:creationId xmlns:p14="http://schemas.microsoft.com/office/powerpoint/2010/main" val="423588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DDFC8-82C0-41F7-A567-66516990033E}" type="slidenum">
              <a:rPr lang="en-GB" smtClean="0"/>
              <a:t>6</a:t>
            </a:fld>
            <a:endParaRPr lang="en-GB"/>
          </a:p>
        </p:txBody>
      </p:sp>
    </p:spTree>
    <p:extLst>
      <p:ext uri="{BB962C8B-B14F-4D97-AF65-F5344CB8AC3E}">
        <p14:creationId xmlns:p14="http://schemas.microsoft.com/office/powerpoint/2010/main" val="3970525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DDFC8-82C0-41F7-A567-66516990033E}" type="slidenum">
              <a:rPr lang="en-GB" smtClean="0"/>
              <a:t>9</a:t>
            </a:fld>
            <a:endParaRPr lang="en-GB"/>
          </a:p>
        </p:txBody>
      </p:sp>
    </p:spTree>
    <p:extLst>
      <p:ext uri="{BB962C8B-B14F-4D97-AF65-F5344CB8AC3E}">
        <p14:creationId xmlns:p14="http://schemas.microsoft.com/office/powerpoint/2010/main" val="1878141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DDFC8-82C0-41F7-A567-66516990033E}" type="slidenum">
              <a:rPr lang="en-GB" smtClean="0"/>
              <a:t>23</a:t>
            </a:fld>
            <a:endParaRPr lang="en-GB"/>
          </a:p>
        </p:txBody>
      </p:sp>
    </p:spTree>
    <p:extLst>
      <p:ext uri="{BB962C8B-B14F-4D97-AF65-F5344CB8AC3E}">
        <p14:creationId xmlns:p14="http://schemas.microsoft.com/office/powerpoint/2010/main" val="231083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DDFC8-82C0-41F7-A567-66516990033E}" type="slidenum">
              <a:rPr lang="en-GB" smtClean="0"/>
              <a:t>25</a:t>
            </a:fld>
            <a:endParaRPr lang="en-GB"/>
          </a:p>
        </p:txBody>
      </p:sp>
    </p:spTree>
    <p:extLst>
      <p:ext uri="{BB962C8B-B14F-4D97-AF65-F5344CB8AC3E}">
        <p14:creationId xmlns:p14="http://schemas.microsoft.com/office/powerpoint/2010/main" val="2866697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F521-D51C-434E-93AE-E72F9428F1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E2091E-2BDB-45FE-A6E8-B0F1F78F5D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0B5AEF-E963-48B3-9615-405CA8DEA4ED}"/>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6691F8DE-2268-4FAD-A86F-2196EF989C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A3AB31-4079-470B-BDF5-A5BAE92F7119}"/>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255122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8629-ACF6-4D59-AD24-0EDB5EF3E7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DDE887-FDE9-4495-9EC4-71E89B793DD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FC7CCE-8FA1-4F4D-8E40-EAC190C73A2C}"/>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3D1BD776-0A11-4EEF-B0BF-C7724501F6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2846AC-FB1D-4329-82AE-6D1FECE93394}"/>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9912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3FF3-2513-4764-AB75-0A7E134EDC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CB1B33E-F333-4A6A-8BA3-689CABDF81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77F4F07-5164-4C18-8162-287C6E60C4FE}"/>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2951485A-CEE3-4C16-84B0-19C3974B82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8E2796-710E-4ECD-B3F4-E7C1DE55E612}"/>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1555092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7BC6-4804-47AE-99D7-0F54A15EAD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86DA4-F805-4D26-8BCF-0F98481706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3FDC259-9FD6-462B-8A69-7CCB8607F8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823C6B0-27C2-474C-A82C-5B58B4D0D5B6}"/>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6" name="Footer Placeholder 5">
            <a:extLst>
              <a:ext uri="{FF2B5EF4-FFF2-40B4-BE49-F238E27FC236}">
                <a16:creationId xmlns:a16="http://schemas.microsoft.com/office/drawing/2014/main" id="{CA0F2CAF-5008-4C89-9FF0-92556987AC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94D6A0-5B0E-49B3-ADDC-20B49832FB13}"/>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60528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B4341-2B94-49A8-BE3C-B852D174F8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6289DE-AA12-4132-BAD9-CDA89462A4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D9DA826-31A5-452E-B8D1-E6145A98CD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F21B18-370F-498E-BE1D-B9A6BB2359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6787E32-E179-419C-90EA-D677E3F35F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BC5C75-2289-4850-B40F-FA285A97E79F}"/>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8" name="Footer Placeholder 7">
            <a:extLst>
              <a:ext uri="{FF2B5EF4-FFF2-40B4-BE49-F238E27FC236}">
                <a16:creationId xmlns:a16="http://schemas.microsoft.com/office/drawing/2014/main" id="{7451D3DC-4102-4C0B-8AA7-2F02FBF0C91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F8A34A2-4674-4825-A06F-E006D6DADBB0}"/>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539390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A63D7-0C40-4A73-B8B1-E3A63430D8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A66273-190A-4A0C-BCF7-2254F1285ECC}"/>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4" name="Footer Placeholder 3">
            <a:extLst>
              <a:ext uri="{FF2B5EF4-FFF2-40B4-BE49-F238E27FC236}">
                <a16:creationId xmlns:a16="http://schemas.microsoft.com/office/drawing/2014/main" id="{6323C3B6-FBA4-470D-A419-AF69309768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53F6FC5-E82D-4C5F-B79D-1C75C6D4AA74}"/>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391468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6D8183-807A-4971-A6E1-8D2E24CD4662}"/>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3" name="Footer Placeholder 2">
            <a:extLst>
              <a:ext uri="{FF2B5EF4-FFF2-40B4-BE49-F238E27FC236}">
                <a16:creationId xmlns:a16="http://schemas.microsoft.com/office/drawing/2014/main" id="{EF693CC0-95A0-45E7-A437-0116808E97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13CC6B-E71D-46A5-AA23-72E4C4B34152}"/>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23172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9B49-9B9A-48E7-B11D-79DC5F8F25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B369D2B-E0C6-480B-B266-E0CBF5BC93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C8125F-A7E3-4E46-B16B-25E8757E18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A4BA50-A60E-4D2F-A532-8BC8C7120C0F}"/>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6" name="Footer Placeholder 5">
            <a:extLst>
              <a:ext uri="{FF2B5EF4-FFF2-40B4-BE49-F238E27FC236}">
                <a16:creationId xmlns:a16="http://schemas.microsoft.com/office/drawing/2014/main" id="{12344F50-E857-4AC0-9158-8E83AD3091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C327B4-388F-4AF2-9F3C-C16E2CBFAFA3}"/>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404667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1C4F-DC58-4619-8A69-6015E9A2A0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642AF4-15DD-4577-8767-09F9E31F99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DD7E49-4268-4974-A631-4AF8EEDDC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272F6F-89BF-4072-9CF7-4ADF53204B15}"/>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6" name="Footer Placeholder 5">
            <a:extLst>
              <a:ext uri="{FF2B5EF4-FFF2-40B4-BE49-F238E27FC236}">
                <a16:creationId xmlns:a16="http://schemas.microsoft.com/office/drawing/2014/main" id="{DD4C5F55-CAE2-487F-A846-BCADF9A36C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6D2F94-32B8-4225-80E9-B380733AC4D7}"/>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358147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CC80-803D-4FB0-93CA-8416FE9020B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B7A58B-FB73-4C4C-8C30-03D43C7666E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538F50-080D-46FC-B717-4E2D039EC344}"/>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087D4FFD-AB31-40CA-8FFA-51F42ABA8F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F84B45-51C9-4773-8CBF-3E9A84055221}"/>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3261249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9AFB81-BEE0-4C71-8F79-CC2B2ACED8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816438-DAF2-4244-81CC-3B6ABB1D6C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EB27DE-CCB9-4F5E-97B2-17543BC26099}"/>
              </a:ext>
            </a:extLst>
          </p:cNvPr>
          <p:cNvSpPr>
            <a:spLocks noGrp="1"/>
          </p:cNvSpPr>
          <p:nvPr>
            <p:ph type="dt" sz="half" idx="10"/>
          </p:nvPr>
        </p:nvSpPr>
        <p:spPr/>
        <p:txBody>
          <a:body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9BD16506-AF3B-4948-A369-35B2B5D3FD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B5A3B4-6B4A-43E0-AF6B-E698F34FF5E0}"/>
              </a:ext>
            </a:extLst>
          </p:cNvPr>
          <p:cNvSpPr>
            <a:spLocks noGrp="1"/>
          </p:cNvSpPr>
          <p:nvPr>
            <p:ph type="sldNum" sz="quarter" idx="12"/>
          </p:nvPr>
        </p:nvSpPr>
        <p:spPr/>
        <p:txBody>
          <a:bodyPr/>
          <a:lstStyle/>
          <a:p>
            <a:fld id="{F86C62F3-69B8-4836-88AC-F7D06093FFC4}" type="slidenum">
              <a:rPr lang="en-GB" smtClean="0"/>
              <a:t>‹#›</a:t>
            </a:fld>
            <a:endParaRPr lang="en-GB"/>
          </a:p>
        </p:txBody>
      </p:sp>
    </p:spTree>
    <p:extLst>
      <p:ext uri="{BB962C8B-B14F-4D97-AF65-F5344CB8AC3E}">
        <p14:creationId xmlns:p14="http://schemas.microsoft.com/office/powerpoint/2010/main" val="9493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294A57-5AAE-4B27-8815-248B14221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663836-023B-4637-8AD1-B4C3E4C4EB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88FB2C-250A-4B3B-9317-38E50A65D7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6C55A-9B80-4B4A-9B8E-BDCE07D161C4}" type="datetimeFigureOut">
              <a:rPr lang="en-GB" smtClean="0"/>
              <a:t>06/02/2024</a:t>
            </a:fld>
            <a:endParaRPr lang="en-GB"/>
          </a:p>
        </p:txBody>
      </p:sp>
      <p:sp>
        <p:nvSpPr>
          <p:cNvPr id="5" name="Footer Placeholder 4">
            <a:extLst>
              <a:ext uri="{FF2B5EF4-FFF2-40B4-BE49-F238E27FC236}">
                <a16:creationId xmlns:a16="http://schemas.microsoft.com/office/drawing/2014/main" id="{E4288442-1F3D-436B-A325-130EBD26A8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D8D15EC-79A7-4F02-8AB5-7C79377AFC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6C62F3-69B8-4836-88AC-F7D06093FFC4}" type="slidenum">
              <a:rPr lang="en-GB" smtClean="0"/>
              <a:t>‹#›</a:t>
            </a:fld>
            <a:endParaRPr lang="en-GB"/>
          </a:p>
        </p:txBody>
      </p:sp>
    </p:spTree>
    <p:extLst>
      <p:ext uri="{BB962C8B-B14F-4D97-AF65-F5344CB8AC3E}">
        <p14:creationId xmlns:p14="http://schemas.microsoft.com/office/powerpoint/2010/main" val="2601702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ocs.mbed.com/docs/mbed-os-api-reference/en/latest/APIs/io/InterruptI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ocs.mbed.com/docs/mbed-os-api-reference/en/latest/APIs/tasks/Ticker/" TargetMode="External"/><Relationship Id="rId2" Type="http://schemas.openxmlformats.org/officeDocument/2006/relationships/hyperlink" Target="https://docs.mbed.com/docs/mbed-os-api-reference/en/latest/APIs/tasks/TimeOut/" TargetMode="External"/><Relationship Id="rId1" Type="http://schemas.openxmlformats.org/officeDocument/2006/relationships/slideLayout" Target="../slideLayouts/slideLayout2.xml"/><Relationship Id="rId4" Type="http://schemas.openxmlformats.org/officeDocument/2006/relationships/hyperlink" Target="https://docs.mbed.com/docs/mbed-os-api-reference/en/latest/APIs/tasks/Timer/"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metagear.de/articles/uml-introduction/index.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arxsystems.com/enterprise_architect_user_guide/11/standard_uml_models/interruptibleactivityregion.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parxsystems.eu/resources/project-development-with-uml-and-ea/activity-diagra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os.mbed.com/teams/TVZ-Mechatronics-Team/wiki/Timers-interrupts-and-tasks" TargetMode="External"/><Relationship Id="rId2" Type="http://schemas.openxmlformats.org/officeDocument/2006/relationships/hyperlink" Target="https://os.mbed.com/users/AjK/notebook/regarding-interrupts-use-and-blocking/" TargetMode="External"/><Relationship Id="rId1" Type="http://schemas.openxmlformats.org/officeDocument/2006/relationships/slideLayout" Target="../slideLayouts/slideLayout2.xml"/><Relationship Id="rId6" Type="http://schemas.openxmlformats.org/officeDocument/2006/relationships/hyperlink" Target="https://os.mbed.com/teams/SiliconLabs/wiki/Using-the-improved-mbed-sleep-API" TargetMode="External"/><Relationship Id="rId5" Type="http://schemas.openxmlformats.org/officeDocument/2006/relationships/hyperlink" Target="https://os.mbed.com/docs/v5.8/reference/power-management.html" TargetMode="External"/><Relationship Id="rId4" Type="http://schemas.openxmlformats.org/officeDocument/2006/relationships/hyperlink" Target="https://os.mbed.com/users/4180_1/notebook/pushbutton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sparxsystems.eu/resources/project-development-with-uml-and-ea/activity-diagram/" TargetMode="External"/><Relationship Id="rId2" Type="http://schemas.openxmlformats.org/officeDocument/2006/relationships/hyperlink" Target="http://sparxsystems.com/enterprise_architect_user_guide/11/standard_uml_models/interruptibleactivityregion.html" TargetMode="External"/><Relationship Id="rId1" Type="http://schemas.openxmlformats.org/officeDocument/2006/relationships/slideLayout" Target="../slideLayouts/slideLayout2.xml"/><Relationship Id="rId5" Type="http://schemas.openxmlformats.org/officeDocument/2006/relationships/hyperlink" Target="https://www.visual-paradigm.com/learning/handbooks/software-design-handbook/activity-diagram.jsp" TargetMode="External"/><Relationship Id="rId4" Type="http://schemas.openxmlformats.org/officeDocument/2006/relationships/hyperlink" Target="http://metagear.de/articles/uml-introduction/index.html" TargetMode="External"/></Relationships>
</file>

<file path=ppt/slides/_rels/slide44.xml.rels><?xml version="1.0" encoding="UTF-8" standalone="yes"?>
<Relationships xmlns="http://schemas.openxmlformats.org/package/2006/relationships"><Relationship Id="rId2" Type="http://schemas.openxmlformats.org/officeDocument/2006/relationships/hyperlink" Target="https://os.mbed.com/users/wim/notebook/stm-studio-view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DF59C-644D-42E0-9DA0-937964C20264}"/>
              </a:ext>
            </a:extLst>
          </p:cNvPr>
          <p:cNvSpPr>
            <a:spLocks noGrp="1"/>
          </p:cNvSpPr>
          <p:nvPr>
            <p:ph type="ctrTitle"/>
          </p:nvPr>
        </p:nvSpPr>
        <p:spPr/>
        <p:txBody>
          <a:bodyPr>
            <a:normAutofit/>
          </a:bodyPr>
          <a:lstStyle/>
          <a:p>
            <a:r>
              <a:rPr lang="en-GB" dirty="0"/>
              <a:t>7058CEM – Embedded Systems Programming</a:t>
            </a:r>
          </a:p>
        </p:txBody>
      </p:sp>
      <p:sp>
        <p:nvSpPr>
          <p:cNvPr id="3" name="Subtitle 2">
            <a:extLst>
              <a:ext uri="{FF2B5EF4-FFF2-40B4-BE49-F238E27FC236}">
                <a16:creationId xmlns:a16="http://schemas.microsoft.com/office/drawing/2014/main" id="{45F5EBDF-06CF-45D4-9A32-69AB454F797C}"/>
              </a:ext>
            </a:extLst>
          </p:cNvPr>
          <p:cNvSpPr>
            <a:spLocks noGrp="1"/>
          </p:cNvSpPr>
          <p:nvPr>
            <p:ph type="subTitle" idx="1"/>
          </p:nvPr>
        </p:nvSpPr>
        <p:spPr>
          <a:xfrm>
            <a:off x="1895475" y="3602038"/>
            <a:ext cx="8401050" cy="1655762"/>
          </a:xfrm>
        </p:spPr>
        <p:txBody>
          <a:bodyPr>
            <a:normAutofit lnSpcReduction="10000"/>
          </a:bodyPr>
          <a:lstStyle/>
          <a:p>
            <a:pPr lvl="0"/>
            <a:r>
              <a:rPr lang="en-GB" dirty="0"/>
              <a:t>Hardware and Software Interrupts with the STM32F4 Discovery board</a:t>
            </a:r>
          </a:p>
          <a:p>
            <a:pPr lvl="0"/>
            <a:endParaRPr lang="en-GB" dirty="0"/>
          </a:p>
          <a:p>
            <a:pPr lvl="0"/>
            <a:r>
              <a:rPr lang="en-GB" dirty="0"/>
              <a:t>Chris Bass</a:t>
            </a:r>
          </a:p>
        </p:txBody>
      </p:sp>
      <p:pic>
        <p:nvPicPr>
          <p:cNvPr id="5" name="Picture 2" descr="Image result for stm32f4 discovery">
            <a:extLst>
              <a:ext uri="{FF2B5EF4-FFF2-40B4-BE49-F238E27FC236}">
                <a16:creationId xmlns:a16="http://schemas.microsoft.com/office/drawing/2014/main" id="{C0472524-F7E0-4500-9CC1-8B80EABDA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7134" y="3980052"/>
            <a:ext cx="3088166"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5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C521-430C-4886-BFDD-506EB2F4CDD2}"/>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5F032B3C-5EFF-4CE7-B613-99EE92097098}"/>
              </a:ext>
            </a:extLst>
          </p:cNvPr>
          <p:cNvSpPr>
            <a:spLocks noGrp="1"/>
          </p:cNvSpPr>
          <p:nvPr>
            <p:ph idx="1"/>
          </p:nvPr>
        </p:nvSpPr>
        <p:spPr>
          <a:xfrm>
            <a:off x="838200" y="1825625"/>
            <a:ext cx="10515600" cy="4351338"/>
          </a:xfrm>
        </p:spPr>
        <p:txBody>
          <a:bodyPr>
            <a:normAutofit fontScale="92500" lnSpcReduction="20000"/>
          </a:bodyPr>
          <a:lstStyle/>
          <a:p>
            <a:r>
              <a:rPr lang="en-GB" dirty="0"/>
              <a:t>Discussion about interrupts, first with underlying CMSIS and HAL libraries, then with the Arm mbed library.</a:t>
            </a:r>
          </a:p>
          <a:p>
            <a:r>
              <a:rPr lang="en-GB" dirty="0"/>
              <a:t>Volatile keyword and when to use</a:t>
            </a:r>
          </a:p>
          <a:p>
            <a:r>
              <a:rPr lang="en-GB" dirty="0"/>
              <a:t>Atomic and non-atomic operations (divisible)</a:t>
            </a:r>
          </a:p>
          <a:p>
            <a:pPr lvl="1"/>
            <a:r>
              <a:rPr lang="en-GB" dirty="0"/>
              <a:t>Race condition problem</a:t>
            </a:r>
          </a:p>
          <a:p>
            <a:pPr lvl="1"/>
            <a:r>
              <a:rPr lang="en-GB" dirty="0"/>
              <a:t>Critical sections and disabling interrupts</a:t>
            </a:r>
          </a:p>
          <a:p>
            <a:r>
              <a:rPr lang="en-GB" dirty="0"/>
              <a:t>Programming with:</a:t>
            </a:r>
          </a:p>
          <a:p>
            <a:pPr lvl="1"/>
            <a:r>
              <a:rPr lang="en-GB" dirty="0"/>
              <a:t>Hardware Interrupts</a:t>
            </a:r>
          </a:p>
          <a:p>
            <a:pPr lvl="1"/>
            <a:r>
              <a:rPr lang="en-GB" dirty="0"/>
              <a:t>Polling</a:t>
            </a:r>
          </a:p>
          <a:p>
            <a:pPr lvl="1"/>
            <a:r>
              <a:rPr lang="en-GB" dirty="0"/>
              <a:t>Software Interrupts</a:t>
            </a:r>
          </a:p>
          <a:p>
            <a:r>
              <a:rPr lang="en-GB" dirty="0"/>
              <a:t>Switch Debounce</a:t>
            </a:r>
          </a:p>
          <a:p>
            <a:r>
              <a:rPr lang="en-GB" dirty="0"/>
              <a:t>Low power mode</a:t>
            </a:r>
          </a:p>
        </p:txBody>
      </p:sp>
      <p:pic>
        <p:nvPicPr>
          <p:cNvPr id="6" name="Picture 2" descr="Image result for stm32f4 discovery">
            <a:extLst>
              <a:ext uri="{FF2B5EF4-FFF2-40B4-BE49-F238E27FC236}">
                <a16:creationId xmlns:a16="http://schemas.microsoft.com/office/drawing/2014/main" id="{C8799880-5EA1-410F-9813-4C25987B9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7134" y="3980052"/>
            <a:ext cx="3088166"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112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84F5-9E7B-4251-98EE-600EED69D322}"/>
              </a:ext>
            </a:extLst>
          </p:cNvPr>
          <p:cNvSpPr>
            <a:spLocks noGrp="1"/>
          </p:cNvSpPr>
          <p:nvPr>
            <p:ph type="title"/>
          </p:nvPr>
        </p:nvSpPr>
        <p:spPr/>
        <p:txBody>
          <a:bodyPr/>
          <a:lstStyle/>
          <a:p>
            <a:r>
              <a:rPr lang="en-GB" dirty="0"/>
              <a:t>How can we detect when a button is pressed?</a:t>
            </a:r>
          </a:p>
        </p:txBody>
      </p:sp>
      <p:sp>
        <p:nvSpPr>
          <p:cNvPr id="3" name="Content Placeholder 2">
            <a:extLst>
              <a:ext uri="{FF2B5EF4-FFF2-40B4-BE49-F238E27FC236}">
                <a16:creationId xmlns:a16="http://schemas.microsoft.com/office/drawing/2014/main" id="{72F1EBF5-C923-4EFF-9980-28CFDA268CE4}"/>
              </a:ext>
            </a:extLst>
          </p:cNvPr>
          <p:cNvSpPr>
            <a:spLocks noGrp="1"/>
          </p:cNvSpPr>
          <p:nvPr>
            <p:ph idx="1"/>
          </p:nvPr>
        </p:nvSpPr>
        <p:spPr/>
        <p:txBody>
          <a:bodyPr>
            <a:normAutofit fontScale="85000" lnSpcReduction="10000"/>
          </a:bodyPr>
          <a:lstStyle/>
          <a:p>
            <a:r>
              <a:rPr lang="en-GB" dirty="0"/>
              <a:t>One option is polling, i.e. using software to regularly check the status of a switch.  However, polling is:</a:t>
            </a:r>
          </a:p>
          <a:p>
            <a:pPr lvl="1"/>
            <a:r>
              <a:rPr lang="en-GB" dirty="0"/>
              <a:t>Slow and inefficient:  program needs to check to see if the switch is pressed repeatedly.</a:t>
            </a:r>
          </a:p>
          <a:p>
            <a:pPr lvl="2"/>
            <a:r>
              <a:rPr lang="en-GB" sz="2200" dirty="0"/>
              <a:t>E.g. is it pressed yet? no, …wait …how about now? no, …wait …poll again? no, wait again…</a:t>
            </a:r>
          </a:p>
          <a:p>
            <a:pPr lvl="1"/>
            <a:r>
              <a:rPr lang="en-GB" dirty="0"/>
              <a:t>Wasteful of CPU time:  the faster the response needed, the higher the polling rate required.</a:t>
            </a:r>
          </a:p>
          <a:p>
            <a:pPr lvl="1"/>
            <a:r>
              <a:rPr lang="en-GB" dirty="0"/>
              <a:t>Not scalable:  It is difficult to build and manage a multi-activity system that can respond quickly.  The system’s response time depends on all the other processing it has to do.</a:t>
            </a:r>
          </a:p>
          <a:p>
            <a:r>
              <a:rPr lang="en-GB" dirty="0"/>
              <a:t>Another option is to use an interrupt, i.e. using special hardware in the MCU to detect and run an Interrupt Service Routine (ISR) in response.  An interrupt is:</a:t>
            </a:r>
          </a:p>
          <a:p>
            <a:pPr lvl="1"/>
            <a:r>
              <a:rPr lang="en-GB" dirty="0"/>
              <a:t>Efficient:  the code runs only when necessary.</a:t>
            </a:r>
          </a:p>
          <a:p>
            <a:pPr lvl="1"/>
            <a:r>
              <a:rPr lang="en-GB" dirty="0"/>
              <a:t>Fast:  it is a hardware mechanism.</a:t>
            </a:r>
          </a:p>
          <a:p>
            <a:pPr lvl="1"/>
            <a:r>
              <a:rPr lang="en-GB" dirty="0"/>
              <a:t>Scalable:</a:t>
            </a:r>
          </a:p>
          <a:p>
            <a:pPr lvl="2"/>
            <a:r>
              <a:rPr lang="en-GB" dirty="0"/>
              <a:t>ISR response time does not depend on most other processing.</a:t>
            </a:r>
          </a:p>
          <a:p>
            <a:pPr lvl="2"/>
            <a:r>
              <a:rPr lang="en-GB" dirty="0"/>
              <a:t>Code modules can be developed independently.</a:t>
            </a:r>
          </a:p>
        </p:txBody>
      </p:sp>
      <p:sp>
        <p:nvSpPr>
          <p:cNvPr id="4" name="TextBox 3">
            <a:extLst>
              <a:ext uri="{FF2B5EF4-FFF2-40B4-BE49-F238E27FC236}">
                <a16:creationId xmlns:a16="http://schemas.microsoft.com/office/drawing/2014/main" id="{4CD8569D-4582-4068-960D-13B38AF3FDB2}"/>
              </a:ext>
            </a:extLst>
          </p:cNvPr>
          <p:cNvSpPr txBox="1"/>
          <p:nvPr/>
        </p:nvSpPr>
        <p:spPr>
          <a:xfrm>
            <a:off x="7649498" y="4879555"/>
            <a:ext cx="4385186"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Polling is straightforward to implement for small programs – It is probably the technique you used during our last lab for DigitalIn.</a:t>
            </a:r>
          </a:p>
          <a:p>
            <a:endParaRPr lang="en-GB" dirty="0"/>
          </a:p>
          <a:p>
            <a:r>
              <a:rPr lang="en-GB" dirty="0"/>
              <a:t>But programming with interrupts is easier to manage as embedded systems get larger.</a:t>
            </a:r>
          </a:p>
        </p:txBody>
      </p:sp>
    </p:spTree>
    <p:extLst>
      <p:ext uri="{BB962C8B-B14F-4D97-AF65-F5344CB8AC3E}">
        <p14:creationId xmlns:p14="http://schemas.microsoft.com/office/powerpoint/2010/main" val="9285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1BA2-6744-4A13-9443-F93E95C0638C}"/>
              </a:ext>
            </a:extLst>
          </p:cNvPr>
          <p:cNvSpPr>
            <a:spLocks noGrp="1"/>
          </p:cNvSpPr>
          <p:nvPr>
            <p:ph type="title"/>
          </p:nvPr>
        </p:nvSpPr>
        <p:spPr/>
        <p:txBody>
          <a:bodyPr/>
          <a:lstStyle/>
          <a:p>
            <a:r>
              <a:rPr lang="en-GB" dirty="0"/>
              <a:t>Interrupt or Exception Processing Sequence</a:t>
            </a:r>
          </a:p>
        </p:txBody>
      </p:sp>
      <p:sp>
        <p:nvSpPr>
          <p:cNvPr id="3" name="Content Placeholder 2">
            <a:extLst>
              <a:ext uri="{FF2B5EF4-FFF2-40B4-BE49-F238E27FC236}">
                <a16:creationId xmlns:a16="http://schemas.microsoft.com/office/drawing/2014/main" id="{F9E9CECE-4242-4A10-8CF2-119C65E23C0B}"/>
              </a:ext>
            </a:extLst>
          </p:cNvPr>
          <p:cNvSpPr>
            <a:spLocks noGrp="1"/>
          </p:cNvSpPr>
          <p:nvPr>
            <p:ph idx="1"/>
          </p:nvPr>
        </p:nvSpPr>
        <p:spPr>
          <a:xfrm>
            <a:off x="838200" y="1825625"/>
            <a:ext cx="10515600" cy="2448971"/>
          </a:xfrm>
        </p:spPr>
        <p:txBody>
          <a:bodyPr/>
          <a:lstStyle/>
          <a:p>
            <a:r>
              <a:rPr lang="en-GB" dirty="0"/>
              <a:t>Main code is running.  When the interrupt trigger occurs:</a:t>
            </a:r>
          </a:p>
          <a:p>
            <a:pPr lvl="1"/>
            <a:r>
              <a:rPr lang="en-GB" dirty="0"/>
              <a:t>The processor does some hard-wired processing.</a:t>
            </a:r>
          </a:p>
          <a:p>
            <a:pPr lvl="1"/>
            <a:r>
              <a:rPr lang="en-GB" dirty="0"/>
              <a:t>The processor executes the ISR, including return-from interrupt instruction at the end.</a:t>
            </a:r>
          </a:p>
          <a:p>
            <a:r>
              <a:rPr lang="en-GB" dirty="0"/>
              <a:t>Then the processor resumes running main code.</a:t>
            </a:r>
          </a:p>
        </p:txBody>
      </p:sp>
      <p:pic>
        <p:nvPicPr>
          <p:cNvPr id="4" name="Picture 3">
            <a:extLst>
              <a:ext uri="{FF2B5EF4-FFF2-40B4-BE49-F238E27FC236}">
                <a16:creationId xmlns:a16="http://schemas.microsoft.com/office/drawing/2014/main" id="{E04C54A1-59FE-4A81-8F71-585364A5A94F}"/>
              </a:ext>
            </a:extLst>
          </p:cNvPr>
          <p:cNvPicPr>
            <a:picLocks noChangeAspect="1"/>
          </p:cNvPicPr>
          <p:nvPr/>
        </p:nvPicPr>
        <p:blipFill>
          <a:blip r:embed="rId2"/>
          <a:stretch>
            <a:fillRect/>
          </a:stretch>
        </p:blipFill>
        <p:spPr>
          <a:xfrm>
            <a:off x="2175170" y="4033964"/>
            <a:ext cx="7841660" cy="2583404"/>
          </a:xfrm>
          <a:prstGeom prst="rect">
            <a:avLst/>
          </a:prstGeom>
        </p:spPr>
      </p:pic>
    </p:spTree>
    <p:extLst>
      <p:ext uri="{BB962C8B-B14F-4D97-AF65-F5344CB8AC3E}">
        <p14:creationId xmlns:p14="http://schemas.microsoft.com/office/powerpoint/2010/main" val="1280693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9B13-F398-430C-8F44-8A4AE4E9B233}"/>
              </a:ext>
            </a:extLst>
          </p:cNvPr>
          <p:cNvSpPr>
            <a:spLocks noGrp="1"/>
          </p:cNvSpPr>
          <p:nvPr>
            <p:ph type="title"/>
          </p:nvPr>
        </p:nvSpPr>
        <p:spPr/>
        <p:txBody>
          <a:bodyPr/>
          <a:lstStyle/>
          <a:p>
            <a:r>
              <a:rPr lang="en-GB" dirty="0"/>
              <a:t>Interrupts</a:t>
            </a:r>
          </a:p>
        </p:txBody>
      </p:sp>
      <p:sp>
        <p:nvSpPr>
          <p:cNvPr id="3" name="Content Placeholder 2">
            <a:extLst>
              <a:ext uri="{FF2B5EF4-FFF2-40B4-BE49-F238E27FC236}">
                <a16:creationId xmlns:a16="http://schemas.microsoft.com/office/drawing/2014/main" id="{47636BF7-6A4D-44F7-9E7A-B14032187F77}"/>
              </a:ext>
            </a:extLst>
          </p:cNvPr>
          <p:cNvSpPr>
            <a:spLocks noGrp="1"/>
          </p:cNvSpPr>
          <p:nvPr>
            <p:ph idx="1"/>
          </p:nvPr>
        </p:nvSpPr>
        <p:spPr/>
        <p:txBody>
          <a:bodyPr>
            <a:normAutofit/>
          </a:bodyPr>
          <a:lstStyle/>
          <a:p>
            <a:r>
              <a:rPr lang="en-GB" dirty="0"/>
              <a:t>Hardware-triggered asynchronous software routine</a:t>
            </a:r>
          </a:p>
          <a:p>
            <a:pPr lvl="1"/>
            <a:r>
              <a:rPr lang="en-GB" dirty="0"/>
              <a:t>Triggered by hardware signal from peripheral or external device.</a:t>
            </a:r>
          </a:p>
          <a:p>
            <a:pPr lvl="1"/>
            <a:r>
              <a:rPr lang="en-GB" dirty="0"/>
              <a:t>Asynchronous:  can happen anywhere in the program (unless interrupt is disabled).</a:t>
            </a:r>
          </a:p>
          <a:p>
            <a:pPr lvl="1"/>
            <a:r>
              <a:rPr lang="en-GB" dirty="0"/>
              <a:t>Software routine:  Interrupt Service Routine runs in response to interrupt.</a:t>
            </a:r>
          </a:p>
          <a:p>
            <a:r>
              <a:rPr lang="en-GB" dirty="0"/>
              <a:t>Fundamental mechanism of microcontrollers</a:t>
            </a:r>
          </a:p>
          <a:p>
            <a:pPr lvl="1"/>
            <a:r>
              <a:rPr lang="en-GB" dirty="0"/>
              <a:t>Provides efficient event-based processing rather than polling.</a:t>
            </a:r>
          </a:p>
          <a:p>
            <a:pPr lvl="1"/>
            <a:r>
              <a:rPr lang="en-GB" dirty="0"/>
              <a:t>Provides quick response to events regardless of the program state, complexity, or location.</a:t>
            </a:r>
          </a:p>
          <a:p>
            <a:pPr lvl="1"/>
            <a:r>
              <a:rPr lang="en-GB" dirty="0"/>
              <a:t>Allows many embedded systems to be responsive without an operating system (specifically task scheduler).</a:t>
            </a:r>
          </a:p>
        </p:txBody>
      </p:sp>
    </p:spTree>
    <p:extLst>
      <p:ext uri="{BB962C8B-B14F-4D97-AF65-F5344CB8AC3E}">
        <p14:creationId xmlns:p14="http://schemas.microsoft.com/office/powerpoint/2010/main" val="1047769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35CD-F790-403C-9D03-80F108B0B706}"/>
              </a:ext>
            </a:extLst>
          </p:cNvPr>
          <p:cNvSpPr>
            <a:spLocks noGrp="1"/>
          </p:cNvSpPr>
          <p:nvPr>
            <p:ph type="title"/>
          </p:nvPr>
        </p:nvSpPr>
        <p:spPr/>
        <p:txBody>
          <a:bodyPr/>
          <a:lstStyle/>
          <a:p>
            <a:r>
              <a:rPr lang="en-GB" dirty="0"/>
              <a:t>What happens when an exception occurs?</a:t>
            </a:r>
          </a:p>
        </p:txBody>
      </p:sp>
      <p:sp>
        <p:nvSpPr>
          <p:cNvPr id="3" name="Content Placeholder 2">
            <a:extLst>
              <a:ext uri="{FF2B5EF4-FFF2-40B4-BE49-F238E27FC236}">
                <a16:creationId xmlns:a16="http://schemas.microsoft.com/office/drawing/2014/main" id="{1E04624D-B701-4E09-ADBE-D5C434003D83}"/>
              </a:ext>
            </a:extLst>
          </p:cNvPr>
          <p:cNvSpPr>
            <a:spLocks noGrp="1"/>
          </p:cNvSpPr>
          <p:nvPr>
            <p:ph idx="1"/>
          </p:nvPr>
        </p:nvSpPr>
        <p:spPr/>
        <p:txBody>
          <a:bodyPr>
            <a:normAutofit fontScale="62500" lnSpcReduction="20000"/>
          </a:bodyPr>
          <a:lstStyle/>
          <a:p>
            <a:pPr marL="514350" indent="-514350">
              <a:buFont typeface="+mj-lt"/>
              <a:buAutoNum type="arabicPeriod"/>
            </a:pPr>
            <a:r>
              <a:rPr lang="en-GB" dirty="0"/>
              <a:t>Finish current instruction.</a:t>
            </a:r>
          </a:p>
          <a:p>
            <a:pPr marL="514350" indent="-514350">
              <a:buFont typeface="+mj-lt"/>
              <a:buAutoNum type="arabicPeriod"/>
            </a:pPr>
            <a:r>
              <a:rPr lang="en-GB" dirty="0"/>
              <a:t>Push context (registers) onto current stack (Main Stack Pointer or Process Stack Pointer).</a:t>
            </a:r>
          </a:p>
          <a:p>
            <a:pPr marL="514350" indent="-514350">
              <a:buFont typeface="+mj-lt"/>
              <a:buAutoNum type="arabicPeriod"/>
            </a:pPr>
            <a:r>
              <a:rPr lang="en-GB" dirty="0"/>
              <a:t>Switch to handler/privileged mode, use MSP.</a:t>
            </a:r>
          </a:p>
          <a:p>
            <a:pPr marL="514350" indent="-514350">
              <a:buFont typeface="+mj-lt"/>
              <a:buAutoNum type="arabicPeriod"/>
            </a:pPr>
            <a:r>
              <a:rPr lang="en-GB" dirty="0"/>
              <a:t>Load Program Counter (PC) with the address of the interrupt handler.</a:t>
            </a:r>
          </a:p>
          <a:p>
            <a:pPr marL="514350" indent="-514350">
              <a:buFont typeface="+mj-lt"/>
              <a:buAutoNum type="arabicPeriod"/>
            </a:pPr>
            <a:r>
              <a:rPr lang="en-GB" dirty="0"/>
              <a:t>Load Link Register (LR) with EXC_RETURN code.</a:t>
            </a:r>
          </a:p>
          <a:p>
            <a:pPr marL="514350" indent="-514350">
              <a:buFont typeface="+mj-lt"/>
              <a:buAutoNum type="arabicPeriod"/>
            </a:pPr>
            <a:r>
              <a:rPr lang="en-GB" dirty="0"/>
              <a:t>Load Interrupt Program Status Register (IPSR) with exception number.</a:t>
            </a:r>
          </a:p>
          <a:p>
            <a:pPr marL="514350" indent="-514350">
              <a:buFont typeface="+mj-lt"/>
              <a:buAutoNum type="arabicPeriod"/>
            </a:pPr>
            <a:r>
              <a:rPr lang="en-GB" dirty="0"/>
              <a:t>Start executing code of the interrupt handler.</a:t>
            </a:r>
          </a:p>
          <a:p>
            <a:pPr marL="514350" indent="-514350">
              <a:buFont typeface="+mj-lt"/>
              <a:buAutoNum type="arabicPeriod"/>
            </a:pPr>
            <a:r>
              <a:rPr lang="en-GB" dirty="0"/>
              <a:t>Usually 16 cycles from exception request to execution of the first instruction in the interrupt handler.</a:t>
            </a:r>
          </a:p>
          <a:p>
            <a:pPr marL="514350" indent="-514350">
              <a:buFont typeface="+mj-lt"/>
              <a:buAutoNum type="arabicPeriod"/>
            </a:pPr>
            <a:r>
              <a:rPr lang="en-GB" dirty="0"/>
              <a:t>Code inside the Interrupt Service Routine (ISR) / Interrupt Handler is executed.</a:t>
            </a:r>
          </a:p>
          <a:p>
            <a:r>
              <a:rPr lang="en-GB" dirty="0"/>
              <a:t>Exiting the Exception Handler:</a:t>
            </a:r>
          </a:p>
          <a:p>
            <a:pPr marL="514350" indent="-514350">
              <a:buFont typeface="+mj-lt"/>
              <a:buAutoNum type="arabicPeriod"/>
            </a:pPr>
            <a:r>
              <a:rPr lang="en-GB" dirty="0"/>
              <a:t>Execute instruction triggering exception return processing.</a:t>
            </a:r>
          </a:p>
          <a:p>
            <a:pPr marL="514350" indent="-514350">
              <a:buFont typeface="+mj-lt"/>
              <a:buAutoNum type="arabicPeriod"/>
            </a:pPr>
            <a:r>
              <a:rPr lang="en-GB" dirty="0"/>
              <a:t>Select return stack, restore context from stack.</a:t>
            </a:r>
          </a:p>
          <a:p>
            <a:pPr marL="514350" indent="-514350">
              <a:buFont typeface="+mj-lt"/>
              <a:buAutoNum type="arabicPeriod"/>
            </a:pPr>
            <a:r>
              <a:rPr lang="en-GB" dirty="0"/>
              <a:t>Resume execution of code at the restored address.</a:t>
            </a:r>
          </a:p>
        </p:txBody>
      </p:sp>
    </p:spTree>
    <p:extLst>
      <p:ext uri="{BB962C8B-B14F-4D97-AF65-F5344CB8AC3E}">
        <p14:creationId xmlns:p14="http://schemas.microsoft.com/office/powerpoint/2010/main" val="31743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ED9C-B1F3-45E8-B998-BC77FF848176}"/>
              </a:ext>
            </a:extLst>
          </p:cNvPr>
          <p:cNvSpPr>
            <a:spLocks noGrp="1"/>
          </p:cNvSpPr>
          <p:nvPr>
            <p:ph type="title"/>
          </p:nvPr>
        </p:nvSpPr>
        <p:spPr/>
        <p:txBody>
          <a:bodyPr/>
          <a:lstStyle/>
          <a:p>
            <a:r>
              <a:rPr lang="en-GB" dirty="0"/>
              <a:t>Types of Interrupts</a:t>
            </a:r>
          </a:p>
        </p:txBody>
      </p:sp>
      <p:sp>
        <p:nvSpPr>
          <p:cNvPr id="3" name="Content Placeholder 2">
            <a:extLst>
              <a:ext uri="{FF2B5EF4-FFF2-40B4-BE49-F238E27FC236}">
                <a16:creationId xmlns:a16="http://schemas.microsoft.com/office/drawing/2014/main" id="{0F665FAD-49B4-421B-BDCA-0AD07DFB3E70}"/>
              </a:ext>
            </a:extLst>
          </p:cNvPr>
          <p:cNvSpPr>
            <a:spLocks noGrp="1"/>
          </p:cNvSpPr>
          <p:nvPr>
            <p:ph idx="1"/>
          </p:nvPr>
        </p:nvSpPr>
        <p:spPr/>
        <p:txBody>
          <a:bodyPr>
            <a:normAutofit fontScale="92500"/>
          </a:bodyPr>
          <a:lstStyle/>
          <a:p>
            <a:r>
              <a:rPr lang="en-GB" dirty="0"/>
              <a:t>Hardware Interrupts</a:t>
            </a:r>
          </a:p>
          <a:p>
            <a:pPr lvl="1"/>
            <a:r>
              <a:rPr lang="en-GB" dirty="0"/>
              <a:t>Asynchronous:  not related to what the processor is currently doing.</a:t>
            </a:r>
          </a:p>
          <a:p>
            <a:r>
              <a:rPr lang="en-GB" dirty="0"/>
              <a:t>Exceptions, faults, software interrupts</a:t>
            </a:r>
          </a:p>
          <a:p>
            <a:pPr lvl="1"/>
            <a:r>
              <a:rPr lang="en-GB" dirty="0"/>
              <a:t>Synchronous:  the result of specific instructions executing.</a:t>
            </a:r>
          </a:p>
          <a:p>
            <a:pPr lvl="1"/>
            <a:r>
              <a:rPr lang="en-GB" dirty="0"/>
              <a:t>Examples:  undefined instructions, overflow occurs for a given register.</a:t>
            </a:r>
          </a:p>
          <a:p>
            <a:r>
              <a:rPr lang="en-GB" dirty="0"/>
              <a:t>Some interrupts can be enabled or disabled, some cannot be disabled</a:t>
            </a:r>
          </a:p>
          <a:p>
            <a:endParaRPr lang="en-GB" dirty="0"/>
          </a:p>
          <a:p>
            <a:r>
              <a:rPr lang="en-GB" dirty="0"/>
              <a:t>Interrupt Service Routine (ISR) – also known as Interrupt Handler</a:t>
            </a:r>
          </a:p>
          <a:p>
            <a:pPr lvl="1"/>
            <a:r>
              <a:rPr lang="en-GB" dirty="0"/>
              <a:t>Subroutine which processor is forced to execute to respond to a specific event.</a:t>
            </a:r>
          </a:p>
          <a:p>
            <a:pPr lvl="1"/>
            <a:r>
              <a:rPr lang="en-GB" dirty="0"/>
              <a:t>After ISR completes, MCU goes back to previously executing code.</a:t>
            </a:r>
          </a:p>
        </p:txBody>
      </p:sp>
    </p:spTree>
    <p:extLst>
      <p:ext uri="{BB962C8B-B14F-4D97-AF65-F5344CB8AC3E}">
        <p14:creationId xmlns:p14="http://schemas.microsoft.com/office/powerpoint/2010/main" val="220667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9B662-D834-4F17-BBBF-B41FE485D79E}"/>
              </a:ext>
            </a:extLst>
          </p:cNvPr>
          <p:cNvSpPr>
            <a:spLocks noGrp="1"/>
          </p:cNvSpPr>
          <p:nvPr>
            <p:ph type="title"/>
          </p:nvPr>
        </p:nvSpPr>
        <p:spPr/>
        <p:txBody>
          <a:bodyPr/>
          <a:lstStyle/>
          <a:p>
            <a:r>
              <a:rPr lang="en-GB" dirty="0"/>
              <a:t>Nested Vectored Interrupt Controller (NVIC)</a:t>
            </a:r>
          </a:p>
        </p:txBody>
      </p:sp>
      <p:sp>
        <p:nvSpPr>
          <p:cNvPr id="3" name="Content Placeholder 2">
            <a:extLst>
              <a:ext uri="{FF2B5EF4-FFF2-40B4-BE49-F238E27FC236}">
                <a16:creationId xmlns:a16="http://schemas.microsoft.com/office/drawing/2014/main" id="{5F70F5BD-279A-4134-8DAB-A6423EC57A08}"/>
              </a:ext>
            </a:extLst>
          </p:cNvPr>
          <p:cNvSpPr>
            <a:spLocks noGrp="1"/>
          </p:cNvSpPr>
          <p:nvPr>
            <p:ph idx="1"/>
          </p:nvPr>
        </p:nvSpPr>
        <p:spPr/>
        <p:txBody>
          <a:bodyPr>
            <a:normAutofit lnSpcReduction="10000"/>
          </a:bodyPr>
          <a:lstStyle/>
          <a:p>
            <a:r>
              <a:rPr lang="en-GB" dirty="0"/>
              <a:t>NVIC manages and priorities external interrupts.</a:t>
            </a:r>
          </a:p>
          <a:p>
            <a:r>
              <a:rPr lang="en-GB" dirty="0"/>
              <a:t>Interrupts are types of exceptions.</a:t>
            </a:r>
          </a:p>
          <a:p>
            <a:r>
              <a:rPr lang="en-GB" dirty="0"/>
              <a:t>Modes:</a:t>
            </a:r>
          </a:p>
          <a:p>
            <a:pPr lvl="1"/>
            <a:r>
              <a:rPr lang="en-GB" dirty="0"/>
              <a:t>Thread Mode:  entered on reset.</a:t>
            </a:r>
          </a:p>
          <a:p>
            <a:pPr lvl="1"/>
            <a:r>
              <a:rPr lang="en-GB" dirty="0"/>
              <a:t>Handler Mode:  entered on executing an exception.</a:t>
            </a:r>
          </a:p>
          <a:p>
            <a:r>
              <a:rPr lang="en-GB" dirty="0"/>
              <a:t>Privilege level</a:t>
            </a:r>
          </a:p>
          <a:p>
            <a:r>
              <a:rPr lang="en-GB" dirty="0"/>
              <a:t>Stack pointers:</a:t>
            </a:r>
          </a:p>
          <a:p>
            <a:pPr lvl="1"/>
            <a:r>
              <a:rPr lang="en-GB" dirty="0"/>
              <a:t>Main Stack Pointer (MSP) – Operating System – Protects from app exceptions.</a:t>
            </a:r>
          </a:p>
          <a:p>
            <a:pPr lvl="1"/>
            <a:r>
              <a:rPr lang="en-GB" dirty="0"/>
              <a:t>Process Stack Pointer (PSP) – User Applications.</a:t>
            </a:r>
          </a:p>
          <a:p>
            <a:r>
              <a:rPr lang="en-GB" dirty="0"/>
              <a:t>Exception states:  Inactive, Pending, Active, A&amp;P</a:t>
            </a:r>
          </a:p>
        </p:txBody>
      </p:sp>
    </p:spTree>
    <p:extLst>
      <p:ext uri="{BB962C8B-B14F-4D97-AF65-F5344CB8AC3E}">
        <p14:creationId xmlns:p14="http://schemas.microsoft.com/office/powerpoint/2010/main" val="1061841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1FC0D-96F0-423E-80A1-9674253617ED}"/>
              </a:ext>
            </a:extLst>
          </p:cNvPr>
          <p:cNvSpPr>
            <a:spLocks noGrp="1"/>
          </p:cNvSpPr>
          <p:nvPr>
            <p:ph type="title"/>
          </p:nvPr>
        </p:nvSpPr>
        <p:spPr/>
        <p:txBody>
          <a:bodyPr/>
          <a:lstStyle/>
          <a:p>
            <a:r>
              <a:rPr lang="en-GB" dirty="0"/>
              <a:t>Core Exception Mask Register</a:t>
            </a:r>
          </a:p>
        </p:txBody>
      </p:sp>
      <p:sp>
        <p:nvSpPr>
          <p:cNvPr id="3" name="Content Placeholder 2">
            <a:extLst>
              <a:ext uri="{FF2B5EF4-FFF2-40B4-BE49-F238E27FC236}">
                <a16:creationId xmlns:a16="http://schemas.microsoft.com/office/drawing/2014/main" id="{11C9AD74-8C04-46E0-9BC7-AFEB34FE5143}"/>
              </a:ext>
            </a:extLst>
          </p:cNvPr>
          <p:cNvSpPr>
            <a:spLocks noGrp="1"/>
          </p:cNvSpPr>
          <p:nvPr>
            <p:ph idx="1"/>
          </p:nvPr>
        </p:nvSpPr>
        <p:spPr/>
        <p:txBody>
          <a:bodyPr/>
          <a:lstStyle/>
          <a:p>
            <a:r>
              <a:rPr lang="en-GB" dirty="0"/>
              <a:t>Similar to ‘Global interrupt disable’ bit in other MCUs.</a:t>
            </a:r>
          </a:p>
          <a:p>
            <a:r>
              <a:rPr lang="en-GB" dirty="0"/>
              <a:t>Use to prevent data race conditions with code needing atomicity.</a:t>
            </a:r>
          </a:p>
          <a:p>
            <a:pPr lvl="1"/>
            <a:r>
              <a:rPr lang="en-GB" dirty="0"/>
              <a:t>I.e. a section of code may need to run through from start to completion as if it were a single instruction.</a:t>
            </a:r>
          </a:p>
          <a:p>
            <a:pPr lvl="1"/>
            <a:r>
              <a:rPr lang="en-GB" dirty="0"/>
              <a:t>In this case we would not want an interrupt to happen in the middle of this code execution because it may put our system in an unstable state or cause a logic error.</a:t>
            </a:r>
          </a:p>
          <a:p>
            <a:pPr lvl="1"/>
            <a:r>
              <a:rPr lang="en-GB" dirty="0"/>
              <a:t>So to prevent this we can disable interrupts until our atomic code block is finished executing.</a:t>
            </a:r>
          </a:p>
          <a:p>
            <a:pPr lvl="1"/>
            <a:r>
              <a:rPr lang="en-GB" dirty="0"/>
              <a:t>Atomicity is a guarantee of isolation from interrupts, signals, concurrent processes and threads.</a:t>
            </a:r>
          </a:p>
          <a:p>
            <a:endParaRPr lang="en-GB" dirty="0"/>
          </a:p>
        </p:txBody>
      </p:sp>
    </p:spTree>
    <p:extLst>
      <p:ext uri="{BB962C8B-B14F-4D97-AF65-F5344CB8AC3E}">
        <p14:creationId xmlns:p14="http://schemas.microsoft.com/office/powerpoint/2010/main" val="2883235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10957-3D16-4A45-87F2-D7D218D717AD}"/>
              </a:ext>
            </a:extLst>
          </p:cNvPr>
          <p:cNvSpPr>
            <a:spLocks noGrp="1"/>
          </p:cNvSpPr>
          <p:nvPr>
            <p:ph type="title"/>
          </p:nvPr>
        </p:nvSpPr>
        <p:spPr/>
        <p:txBody>
          <a:bodyPr/>
          <a:lstStyle/>
          <a:p>
            <a:r>
              <a:rPr lang="en-GB" dirty="0"/>
              <a:t>Exception Prioritization</a:t>
            </a:r>
          </a:p>
        </p:txBody>
      </p:sp>
      <p:sp>
        <p:nvSpPr>
          <p:cNvPr id="3" name="Content Placeholder 2">
            <a:extLst>
              <a:ext uri="{FF2B5EF4-FFF2-40B4-BE49-F238E27FC236}">
                <a16:creationId xmlns:a16="http://schemas.microsoft.com/office/drawing/2014/main" id="{72F1BBC6-077A-4250-9F0F-58C61BBDC61E}"/>
              </a:ext>
            </a:extLst>
          </p:cNvPr>
          <p:cNvSpPr>
            <a:spLocks noGrp="1"/>
          </p:cNvSpPr>
          <p:nvPr>
            <p:ph idx="1"/>
          </p:nvPr>
        </p:nvSpPr>
        <p:spPr/>
        <p:txBody>
          <a:bodyPr/>
          <a:lstStyle/>
          <a:p>
            <a:r>
              <a:rPr lang="en-GB" dirty="0"/>
              <a:t>Exceptions are prioritised to order the response to simultaneous requests (smaller number = higher priority).</a:t>
            </a:r>
          </a:p>
          <a:p>
            <a:r>
              <a:rPr lang="en-GB" dirty="0"/>
              <a:t>Priorities of some exceptions are fixed.</a:t>
            </a:r>
          </a:p>
          <a:p>
            <a:pPr lvl="1"/>
            <a:r>
              <a:rPr lang="en-GB" dirty="0"/>
              <a:t>Reset:  -3, highest priority.</a:t>
            </a:r>
          </a:p>
          <a:p>
            <a:pPr lvl="1"/>
            <a:r>
              <a:rPr lang="en-GB" dirty="0"/>
              <a:t>NMI:  -2</a:t>
            </a:r>
          </a:p>
          <a:p>
            <a:pPr lvl="1"/>
            <a:r>
              <a:rPr lang="en-GB" dirty="0"/>
              <a:t>Hard Fault:  -1</a:t>
            </a:r>
          </a:p>
          <a:p>
            <a:r>
              <a:rPr lang="en-GB" dirty="0"/>
              <a:t>Priorities of other (peripheral) exceptions are adjustable.</a:t>
            </a:r>
          </a:p>
          <a:p>
            <a:pPr lvl="1"/>
            <a:r>
              <a:rPr lang="en-GB" dirty="0"/>
              <a:t>Value is stored in the interrupt priority register (IPR0-7)</a:t>
            </a:r>
          </a:p>
          <a:p>
            <a:r>
              <a:rPr lang="en-GB" dirty="0"/>
              <a:t>If 2 exceptions happen at the same time the high priority exception with pre-empt the lower priority one.</a:t>
            </a:r>
          </a:p>
        </p:txBody>
      </p:sp>
    </p:spTree>
    <p:extLst>
      <p:ext uri="{BB962C8B-B14F-4D97-AF65-F5344CB8AC3E}">
        <p14:creationId xmlns:p14="http://schemas.microsoft.com/office/powerpoint/2010/main" val="2919504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580C0-3F1E-426B-93C7-08CC66D470CA}"/>
              </a:ext>
            </a:extLst>
          </p:cNvPr>
          <p:cNvSpPr>
            <a:spLocks noGrp="1"/>
          </p:cNvSpPr>
          <p:nvPr>
            <p:ph type="title"/>
          </p:nvPr>
        </p:nvSpPr>
        <p:spPr/>
        <p:txBody>
          <a:bodyPr/>
          <a:lstStyle/>
          <a:p>
            <a:r>
              <a:rPr lang="en-GB" dirty="0"/>
              <a:t>Interrupt Response Latency</a:t>
            </a:r>
          </a:p>
        </p:txBody>
      </p:sp>
      <p:sp>
        <p:nvSpPr>
          <p:cNvPr id="3" name="Content Placeholder 2">
            <a:extLst>
              <a:ext uri="{FF2B5EF4-FFF2-40B4-BE49-F238E27FC236}">
                <a16:creationId xmlns:a16="http://schemas.microsoft.com/office/drawing/2014/main" id="{E42CF9A4-8A5B-47EB-B2FF-FFEAB0419581}"/>
              </a:ext>
            </a:extLst>
          </p:cNvPr>
          <p:cNvSpPr>
            <a:spLocks noGrp="1"/>
          </p:cNvSpPr>
          <p:nvPr>
            <p:ph idx="1"/>
          </p:nvPr>
        </p:nvSpPr>
        <p:spPr/>
        <p:txBody>
          <a:bodyPr>
            <a:normAutofit fontScale="85000" lnSpcReduction="20000"/>
          </a:bodyPr>
          <a:lstStyle/>
          <a:p>
            <a:r>
              <a:rPr lang="en-GB" dirty="0"/>
              <a:t>Latency = time delay</a:t>
            </a:r>
          </a:p>
          <a:p>
            <a:r>
              <a:rPr lang="en-GB" dirty="0"/>
              <a:t>Why do we care?</a:t>
            </a:r>
          </a:p>
          <a:p>
            <a:pPr lvl="1"/>
            <a:r>
              <a:rPr lang="en-GB" dirty="0"/>
              <a:t>Overhead</a:t>
            </a:r>
          </a:p>
          <a:p>
            <a:pPr lvl="1"/>
            <a:r>
              <a:rPr lang="en-GB" dirty="0"/>
              <a:t>This delays our system response to external events, which may not be acceptable for a real-time system.</a:t>
            </a:r>
          </a:p>
          <a:p>
            <a:r>
              <a:rPr lang="en-GB" dirty="0"/>
              <a:t>How much work should we do in an ISR?</a:t>
            </a:r>
          </a:p>
          <a:p>
            <a:pPr lvl="1"/>
            <a:r>
              <a:rPr lang="en-GB" dirty="0"/>
              <a:t>Trade-off:  faster response time for ISR code will delay other code.</a:t>
            </a:r>
          </a:p>
          <a:p>
            <a:pPr lvl="1"/>
            <a:r>
              <a:rPr lang="en-GB" dirty="0"/>
              <a:t>In a system with multiple ISRs with short deadlines, perform critical work in the ISR and buffer partial results for later processing</a:t>
            </a:r>
          </a:p>
          <a:p>
            <a:r>
              <a:rPr lang="en-GB" dirty="0"/>
              <a:t>How to communicate between ISR and other threads?</a:t>
            </a:r>
          </a:p>
          <a:p>
            <a:pPr lvl="1"/>
            <a:r>
              <a:rPr lang="en-GB" dirty="0"/>
              <a:t>Data buffering</a:t>
            </a:r>
          </a:p>
          <a:p>
            <a:pPr lvl="1"/>
            <a:r>
              <a:rPr lang="en-GB" dirty="0"/>
              <a:t>Data integrity and race conditions</a:t>
            </a:r>
          </a:p>
          <a:p>
            <a:pPr lvl="2"/>
            <a:r>
              <a:rPr lang="en-GB" dirty="0"/>
              <a:t>Volatile data: can be updated outside of the program’s immediate control.</a:t>
            </a:r>
          </a:p>
          <a:p>
            <a:pPr lvl="2"/>
            <a:r>
              <a:rPr lang="en-GB" dirty="0"/>
              <a:t>Non-atomic shared data: can be interrupted partway through read or write is vulnerable to race conditions.</a:t>
            </a:r>
          </a:p>
        </p:txBody>
      </p:sp>
    </p:spTree>
    <p:extLst>
      <p:ext uri="{BB962C8B-B14F-4D97-AF65-F5344CB8AC3E}">
        <p14:creationId xmlns:p14="http://schemas.microsoft.com/office/powerpoint/2010/main" val="853396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C368F-9F59-4269-BAE1-4DD9B52FF5B5}"/>
              </a:ext>
            </a:extLst>
          </p:cNvPr>
          <p:cNvSpPr>
            <a:spLocks noGrp="1"/>
          </p:cNvSpPr>
          <p:nvPr>
            <p:ph type="title"/>
          </p:nvPr>
        </p:nvSpPr>
        <p:spPr/>
        <p:txBody>
          <a:bodyPr/>
          <a:lstStyle/>
          <a:p>
            <a:r>
              <a:rPr lang="en-GB" dirty="0"/>
              <a:t>Volatile data</a:t>
            </a:r>
          </a:p>
        </p:txBody>
      </p:sp>
      <p:sp>
        <p:nvSpPr>
          <p:cNvPr id="3" name="Content Placeholder 2">
            <a:extLst>
              <a:ext uri="{FF2B5EF4-FFF2-40B4-BE49-F238E27FC236}">
                <a16:creationId xmlns:a16="http://schemas.microsoft.com/office/drawing/2014/main" id="{837079A1-F6DC-4661-81C1-26A11BC65BD2}"/>
              </a:ext>
            </a:extLst>
          </p:cNvPr>
          <p:cNvSpPr>
            <a:spLocks noGrp="1"/>
          </p:cNvSpPr>
          <p:nvPr>
            <p:ph idx="1"/>
          </p:nvPr>
        </p:nvSpPr>
        <p:spPr/>
        <p:txBody>
          <a:bodyPr>
            <a:normAutofit fontScale="85000" lnSpcReduction="20000"/>
          </a:bodyPr>
          <a:lstStyle/>
          <a:p>
            <a:r>
              <a:rPr lang="en-GB" dirty="0"/>
              <a:t>Compilers assume that variables in memory do not change spontaneously, and optimize based on that belief:</a:t>
            </a:r>
          </a:p>
          <a:p>
            <a:pPr lvl="1"/>
            <a:r>
              <a:rPr lang="en-GB" dirty="0"/>
              <a:t>Do not reload a variable from memory if current function has not changed it.</a:t>
            </a:r>
          </a:p>
          <a:p>
            <a:pPr lvl="1"/>
            <a:r>
              <a:rPr lang="en-GB" dirty="0"/>
              <a:t>Read variable from memory into register (faster access)</a:t>
            </a:r>
          </a:p>
          <a:p>
            <a:pPr lvl="1"/>
            <a:r>
              <a:rPr lang="en-GB" dirty="0"/>
              <a:t>Write back to memory at the end of the procedure, or before a procedure call, or when compiler runs out of free registers.</a:t>
            </a:r>
          </a:p>
          <a:p>
            <a:r>
              <a:rPr lang="en-GB" dirty="0"/>
              <a:t>This optimisation can fail.</a:t>
            </a:r>
          </a:p>
          <a:p>
            <a:pPr lvl="1"/>
            <a:r>
              <a:rPr lang="en-GB" dirty="0"/>
              <a:t>Example:  reading from an input port, polling for key press</a:t>
            </a:r>
          </a:p>
          <a:p>
            <a:pPr lvl="2"/>
            <a:r>
              <a:rPr lang="en-GB" dirty="0"/>
              <a:t>while(SW_0);  will read from SW_0 once and reuse that value.</a:t>
            </a:r>
          </a:p>
          <a:p>
            <a:pPr lvl="2"/>
            <a:r>
              <a:rPr lang="en-GB" dirty="0"/>
              <a:t>Will generate an infinite loop triggered by SW_0 being true.</a:t>
            </a:r>
          </a:p>
          <a:p>
            <a:r>
              <a:rPr lang="en-GB" dirty="0"/>
              <a:t>Variables for which it fails.</a:t>
            </a:r>
          </a:p>
          <a:p>
            <a:pPr lvl="1"/>
            <a:r>
              <a:rPr lang="en-GB" dirty="0"/>
              <a:t>Memory-mapped peripheral register:  register changes on its own.</a:t>
            </a:r>
          </a:p>
          <a:p>
            <a:pPr lvl="1"/>
            <a:r>
              <a:rPr lang="en-GB" dirty="0"/>
              <a:t>Global variables modified by an ISR:  ISR changes the variable.</a:t>
            </a:r>
          </a:p>
          <a:p>
            <a:pPr lvl="1"/>
            <a:r>
              <a:rPr lang="en-GB" dirty="0"/>
              <a:t>Global variables in a multi-threaded application:  another thread or ISR changes the variable.</a:t>
            </a:r>
          </a:p>
          <a:p>
            <a:pPr lvl="1"/>
            <a:endParaRPr lang="en-GB" dirty="0"/>
          </a:p>
          <a:p>
            <a:endParaRPr lang="en-GB" dirty="0"/>
          </a:p>
        </p:txBody>
      </p:sp>
    </p:spTree>
    <p:extLst>
      <p:ext uri="{BB962C8B-B14F-4D97-AF65-F5344CB8AC3E}">
        <p14:creationId xmlns:p14="http://schemas.microsoft.com/office/powerpoint/2010/main" val="3911277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80547-0899-4D40-BE15-2FD0DA09ED49}"/>
              </a:ext>
            </a:extLst>
          </p:cNvPr>
          <p:cNvSpPr>
            <a:spLocks noGrp="1"/>
          </p:cNvSpPr>
          <p:nvPr>
            <p:ph type="title"/>
          </p:nvPr>
        </p:nvSpPr>
        <p:spPr/>
        <p:txBody>
          <a:bodyPr/>
          <a:lstStyle/>
          <a:p>
            <a:r>
              <a:rPr lang="en-GB" dirty="0"/>
              <a:t>The volatile keyword in C/C++</a:t>
            </a:r>
          </a:p>
        </p:txBody>
      </p:sp>
      <p:sp>
        <p:nvSpPr>
          <p:cNvPr id="3" name="Content Placeholder 2">
            <a:extLst>
              <a:ext uri="{FF2B5EF4-FFF2-40B4-BE49-F238E27FC236}">
                <a16:creationId xmlns:a16="http://schemas.microsoft.com/office/drawing/2014/main" id="{30B209BD-AD17-4B1D-B4FF-471147833163}"/>
              </a:ext>
            </a:extLst>
          </p:cNvPr>
          <p:cNvSpPr>
            <a:spLocks noGrp="1"/>
          </p:cNvSpPr>
          <p:nvPr>
            <p:ph idx="1"/>
          </p:nvPr>
        </p:nvSpPr>
        <p:spPr/>
        <p:txBody>
          <a:bodyPr>
            <a:normAutofit fontScale="92500" lnSpcReduction="20000"/>
          </a:bodyPr>
          <a:lstStyle/>
          <a:p>
            <a:r>
              <a:rPr lang="en-GB" dirty="0"/>
              <a:t>We need to tell the compiler which variables may change outside of its control.</a:t>
            </a:r>
          </a:p>
          <a:p>
            <a:r>
              <a:rPr lang="en-GB" dirty="0"/>
              <a:t>Use volatile keyword to force the compiler to reload these variables from memory for each use</a:t>
            </a:r>
          </a:p>
          <a:p>
            <a:pPr lvl="1"/>
            <a:r>
              <a:rPr lang="en-GB" dirty="0"/>
              <a:t>I.e. stops optimisation.</a:t>
            </a:r>
          </a:p>
          <a:p>
            <a:pPr marL="0" indent="0" algn="ctr">
              <a:buNone/>
            </a:pPr>
            <a:r>
              <a:rPr lang="en-GB" dirty="0">
                <a:latin typeface="Courier New" panose="02070309020205020404" pitchFamily="49" charset="0"/>
                <a:cs typeface="Courier New" panose="02070309020205020404" pitchFamily="49" charset="0"/>
              </a:rPr>
              <a:t>volatile unsigned int num;</a:t>
            </a:r>
          </a:p>
          <a:p>
            <a:r>
              <a:rPr lang="en-GB" dirty="0"/>
              <a:t>Pointer to a volatile int:</a:t>
            </a:r>
          </a:p>
          <a:p>
            <a:pPr marL="0" indent="0" algn="ctr">
              <a:buNone/>
            </a:pPr>
            <a:r>
              <a:rPr lang="en-GB" dirty="0">
                <a:latin typeface="Courier New" panose="02070309020205020404" pitchFamily="49" charset="0"/>
                <a:cs typeface="Courier New" panose="02070309020205020404" pitchFamily="49" charset="0"/>
              </a:rPr>
              <a:t>volatile int * var;  // or</a:t>
            </a:r>
          </a:p>
          <a:p>
            <a:pPr marL="0" indent="0" algn="ctr">
              <a:buNone/>
            </a:pPr>
            <a:r>
              <a:rPr lang="en-GB" dirty="0">
                <a:latin typeface="Courier New" panose="02070309020205020404" pitchFamily="49" charset="0"/>
                <a:cs typeface="Courier New" panose="02070309020205020404" pitchFamily="49" charset="0"/>
              </a:rPr>
              <a:t>int volatile * var;</a:t>
            </a:r>
          </a:p>
          <a:p>
            <a:r>
              <a:rPr lang="en-GB" dirty="0"/>
              <a:t>Now each C source read of a variable (e.g. status register) will result in an assembly language LDR instruction.</a:t>
            </a:r>
          </a:p>
        </p:txBody>
      </p:sp>
      <p:sp>
        <p:nvSpPr>
          <p:cNvPr id="4" name="TextBox 3">
            <a:extLst>
              <a:ext uri="{FF2B5EF4-FFF2-40B4-BE49-F238E27FC236}">
                <a16:creationId xmlns:a16="http://schemas.microsoft.com/office/drawing/2014/main" id="{4E53AEBA-70AD-44D2-A27A-AA50DA5CAEAB}"/>
              </a:ext>
            </a:extLst>
          </p:cNvPr>
          <p:cNvSpPr txBox="1"/>
          <p:nvPr/>
        </p:nvSpPr>
        <p:spPr>
          <a:xfrm>
            <a:off x="911471" y="6176963"/>
            <a:ext cx="10369057"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Note that we used volatile keyword to stop the compiler optimising out our delay counter in the previous lab.</a:t>
            </a:r>
          </a:p>
        </p:txBody>
      </p:sp>
    </p:spTree>
    <p:extLst>
      <p:ext uri="{BB962C8B-B14F-4D97-AF65-F5344CB8AC3E}">
        <p14:creationId xmlns:p14="http://schemas.microsoft.com/office/powerpoint/2010/main" val="1148738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9127-EB38-43CA-B6D8-B04FB9D96A0D}"/>
              </a:ext>
            </a:extLst>
          </p:cNvPr>
          <p:cNvSpPr>
            <a:spLocks noGrp="1"/>
          </p:cNvSpPr>
          <p:nvPr>
            <p:ph type="title"/>
          </p:nvPr>
        </p:nvSpPr>
        <p:spPr/>
        <p:txBody>
          <a:bodyPr>
            <a:normAutofit/>
          </a:bodyPr>
          <a:lstStyle/>
          <a:p>
            <a:r>
              <a:rPr lang="en-GB" sz="3600" dirty="0"/>
              <a:t>Non-atomic Shared Data – Race Condition Problem</a:t>
            </a:r>
          </a:p>
        </p:txBody>
      </p:sp>
      <p:sp>
        <p:nvSpPr>
          <p:cNvPr id="3" name="Content Placeholder 2">
            <a:extLst>
              <a:ext uri="{FF2B5EF4-FFF2-40B4-BE49-F238E27FC236}">
                <a16:creationId xmlns:a16="http://schemas.microsoft.com/office/drawing/2014/main" id="{6235B64D-E7A5-45D2-A728-AD4DC9FBF348}"/>
              </a:ext>
            </a:extLst>
          </p:cNvPr>
          <p:cNvSpPr>
            <a:spLocks noGrp="1"/>
          </p:cNvSpPr>
          <p:nvPr>
            <p:ph idx="1"/>
          </p:nvPr>
        </p:nvSpPr>
        <p:spPr>
          <a:xfrm>
            <a:off x="838200" y="1825625"/>
            <a:ext cx="6761569" cy="4351338"/>
          </a:xfrm>
        </p:spPr>
        <p:txBody>
          <a:bodyPr>
            <a:normAutofit fontScale="92500" lnSpcReduction="10000"/>
          </a:bodyPr>
          <a:lstStyle/>
          <a:p>
            <a:r>
              <a:rPr lang="en-GB" dirty="0"/>
              <a:t>Let’s say that we want to keep track of the current_time and date.</a:t>
            </a:r>
          </a:p>
          <a:p>
            <a:endParaRPr lang="en-GB" dirty="0"/>
          </a:p>
          <a:p>
            <a:r>
              <a:rPr lang="en-GB" dirty="0"/>
              <a:t>We use a 1 Hz software interrupt from a timer to update the DateTimeISR function (Interrupt Service Routine).</a:t>
            </a:r>
          </a:p>
          <a:p>
            <a:endParaRPr lang="en-GB" dirty="0"/>
          </a:p>
          <a:p>
            <a:r>
              <a:rPr lang="en-GB" dirty="0"/>
              <a:t>System:</a:t>
            </a:r>
          </a:p>
          <a:p>
            <a:pPr lvl="1"/>
            <a:r>
              <a:rPr lang="en-GB" dirty="0"/>
              <a:t>current_time structure tracks the time and days since some reference event.</a:t>
            </a:r>
          </a:p>
          <a:p>
            <a:pPr lvl="1"/>
            <a:r>
              <a:rPr lang="en-GB" dirty="0"/>
              <a:t>current_time fields are updated by periodic 1 Hz timer ISR</a:t>
            </a:r>
          </a:p>
        </p:txBody>
      </p:sp>
      <p:pic>
        <p:nvPicPr>
          <p:cNvPr id="4" name="Picture 3">
            <a:extLst>
              <a:ext uri="{FF2B5EF4-FFF2-40B4-BE49-F238E27FC236}">
                <a16:creationId xmlns:a16="http://schemas.microsoft.com/office/drawing/2014/main" id="{847FC1AA-69AD-4FB2-9352-1EF3F81DA3BB}"/>
              </a:ext>
            </a:extLst>
          </p:cNvPr>
          <p:cNvPicPr>
            <a:picLocks noChangeAspect="1"/>
          </p:cNvPicPr>
          <p:nvPr/>
        </p:nvPicPr>
        <p:blipFill>
          <a:blip r:embed="rId2"/>
          <a:stretch>
            <a:fillRect/>
          </a:stretch>
        </p:blipFill>
        <p:spPr>
          <a:xfrm>
            <a:off x="7599769" y="1699854"/>
            <a:ext cx="4115157" cy="4602879"/>
          </a:xfrm>
          <a:prstGeom prst="rect">
            <a:avLst/>
          </a:prstGeom>
        </p:spPr>
      </p:pic>
      <p:sp>
        <p:nvSpPr>
          <p:cNvPr id="5" name="TextBox 4">
            <a:extLst>
              <a:ext uri="{FF2B5EF4-FFF2-40B4-BE49-F238E27FC236}">
                <a16:creationId xmlns:a16="http://schemas.microsoft.com/office/drawing/2014/main" id="{B580C1DD-3FF5-4565-A949-F583079961EA}"/>
              </a:ext>
            </a:extLst>
          </p:cNvPr>
          <p:cNvSpPr txBox="1"/>
          <p:nvPr/>
        </p:nvSpPr>
        <p:spPr>
          <a:xfrm>
            <a:off x="3675354" y="4130928"/>
            <a:ext cx="3291029"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Update DateTimeISR() every 1 Hz</a:t>
            </a:r>
          </a:p>
        </p:txBody>
      </p:sp>
      <p:cxnSp>
        <p:nvCxnSpPr>
          <p:cNvPr id="7" name="Straight Arrow Connector 6">
            <a:extLst>
              <a:ext uri="{FF2B5EF4-FFF2-40B4-BE49-F238E27FC236}">
                <a16:creationId xmlns:a16="http://schemas.microsoft.com/office/drawing/2014/main" id="{6C5FA388-F1ED-4461-898D-B631609704FF}"/>
              </a:ext>
            </a:extLst>
          </p:cNvPr>
          <p:cNvCxnSpPr>
            <a:stCxn id="5" idx="3"/>
            <a:endCxn id="4" idx="1"/>
          </p:cNvCxnSpPr>
          <p:nvPr/>
        </p:nvCxnSpPr>
        <p:spPr>
          <a:xfrm flipV="1">
            <a:off x="6966383" y="4001294"/>
            <a:ext cx="633386" cy="3143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6838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DD25-31A0-4618-AEF5-0BD1ACD3C0DD}"/>
              </a:ext>
            </a:extLst>
          </p:cNvPr>
          <p:cNvSpPr>
            <a:spLocks noGrp="1"/>
          </p:cNvSpPr>
          <p:nvPr>
            <p:ph type="title"/>
          </p:nvPr>
        </p:nvSpPr>
        <p:spPr/>
        <p:txBody>
          <a:bodyPr/>
          <a:lstStyle/>
          <a:p>
            <a:r>
              <a:rPr lang="en-GB" dirty="0"/>
              <a:t>Example:  Checking the Time</a:t>
            </a:r>
          </a:p>
        </p:txBody>
      </p:sp>
      <p:sp>
        <p:nvSpPr>
          <p:cNvPr id="3" name="Content Placeholder 2">
            <a:extLst>
              <a:ext uri="{FF2B5EF4-FFF2-40B4-BE49-F238E27FC236}">
                <a16:creationId xmlns:a16="http://schemas.microsoft.com/office/drawing/2014/main" id="{2CA84323-A763-49FD-B523-5AFA5F4CE4D1}"/>
              </a:ext>
            </a:extLst>
          </p:cNvPr>
          <p:cNvSpPr>
            <a:spLocks noGrp="1"/>
          </p:cNvSpPr>
          <p:nvPr>
            <p:ph idx="1"/>
          </p:nvPr>
        </p:nvSpPr>
        <p:spPr/>
        <p:txBody>
          <a:bodyPr>
            <a:normAutofit fontScale="85000" lnSpcReduction="20000"/>
          </a:bodyPr>
          <a:lstStyle/>
          <a:p>
            <a:r>
              <a:rPr lang="en-GB" dirty="0"/>
              <a:t>Problem:  An interrupt at the wrong time will lead to half updated data in DT.</a:t>
            </a:r>
          </a:p>
          <a:p>
            <a:r>
              <a:rPr lang="en-GB" dirty="0"/>
              <a:t>Failure case:</a:t>
            </a:r>
          </a:p>
          <a:p>
            <a:pPr lvl="1"/>
            <a:r>
              <a:rPr lang="en-GB" dirty="0"/>
              <a:t>current_time is {10, 23, 59, 59} {10</a:t>
            </a:r>
            <a:r>
              <a:rPr lang="en-GB" baseline="30000" dirty="0"/>
              <a:t>th</a:t>
            </a:r>
            <a:r>
              <a:rPr lang="en-GB" dirty="0"/>
              <a:t> day, 23:59:59}</a:t>
            </a:r>
          </a:p>
          <a:p>
            <a:pPr lvl="1"/>
            <a:r>
              <a:rPr lang="en-GB" dirty="0"/>
              <a:t>Task code calls GetDateTime(), which starts copying the current_time fields to DT: day = </a:t>
            </a:r>
            <a:r>
              <a:rPr lang="en-GB" b="1" dirty="0"/>
              <a:t>10</a:t>
            </a:r>
            <a:r>
              <a:rPr lang="en-GB" dirty="0"/>
              <a:t>, hour = </a:t>
            </a:r>
            <a:r>
              <a:rPr lang="en-GB" b="1" dirty="0"/>
              <a:t>23</a:t>
            </a:r>
            <a:r>
              <a:rPr lang="en-GB" dirty="0"/>
              <a:t>.</a:t>
            </a:r>
          </a:p>
          <a:p>
            <a:pPr lvl="1"/>
            <a:r>
              <a:rPr lang="en-GB" dirty="0"/>
              <a:t>A timer interrupt occurs, which updated current_time to {11, 0, 0, 0}.</a:t>
            </a:r>
          </a:p>
          <a:p>
            <a:pPr lvl="1"/>
            <a:r>
              <a:rPr lang="en-GB" dirty="0"/>
              <a:t>GetDateTime() </a:t>
            </a:r>
            <a:r>
              <a:rPr lang="en-GB" b="1" dirty="0"/>
              <a:t>resumes executing</a:t>
            </a:r>
            <a:r>
              <a:rPr lang="en-GB" dirty="0"/>
              <a:t>, copying the remaining current_time fields to DT:  minute = </a:t>
            </a:r>
            <a:r>
              <a:rPr lang="en-GB" b="1" dirty="0"/>
              <a:t>0</a:t>
            </a:r>
            <a:r>
              <a:rPr lang="en-GB" dirty="0"/>
              <a:t>, second = </a:t>
            </a:r>
            <a:r>
              <a:rPr lang="en-GB" b="1" dirty="0"/>
              <a:t>0</a:t>
            </a:r>
            <a:r>
              <a:rPr lang="en-GB" dirty="0"/>
              <a:t>.</a:t>
            </a:r>
          </a:p>
          <a:p>
            <a:pPr lvl="1"/>
            <a:r>
              <a:rPr lang="en-GB" dirty="0"/>
              <a:t>DT now has a time stamp of {</a:t>
            </a:r>
            <a:r>
              <a:rPr lang="en-GB" b="1" dirty="0"/>
              <a:t>10,23,0,0</a:t>
            </a:r>
            <a:r>
              <a:rPr lang="en-GB" dirty="0"/>
              <a:t>}.</a:t>
            </a:r>
          </a:p>
          <a:p>
            <a:pPr lvl="1"/>
            <a:r>
              <a:rPr lang="en-GB" i="1" dirty="0"/>
              <a:t>The system thinks the time just jumped backwards 1 hour!</a:t>
            </a:r>
          </a:p>
          <a:p>
            <a:r>
              <a:rPr lang="en-GB" dirty="0"/>
              <a:t>Fundamental problem:  ‘race condition’</a:t>
            </a:r>
          </a:p>
          <a:p>
            <a:pPr lvl="1"/>
            <a:r>
              <a:rPr lang="en-GB" dirty="0"/>
              <a:t>Pre-emption enables ISR to interrupt other code and possibly overwrite data.</a:t>
            </a:r>
          </a:p>
          <a:p>
            <a:pPr lvl="1"/>
            <a:r>
              <a:rPr lang="en-GB" dirty="0"/>
              <a:t>Must ensure </a:t>
            </a:r>
            <a:r>
              <a:rPr lang="en-GB" i="1" dirty="0"/>
              <a:t>atomic (indivisible)</a:t>
            </a:r>
            <a:r>
              <a:rPr lang="en-GB" dirty="0"/>
              <a:t> access to the object</a:t>
            </a:r>
          </a:p>
          <a:p>
            <a:pPr lvl="2"/>
            <a:r>
              <a:rPr lang="en-GB" dirty="0"/>
              <a:t>Native atomic object size depends on the processor’s instruction set and word size</a:t>
            </a:r>
          </a:p>
          <a:p>
            <a:pPr lvl="2"/>
            <a:r>
              <a:rPr lang="en-GB" dirty="0"/>
              <a:t>32 bits for Arm</a:t>
            </a:r>
          </a:p>
        </p:txBody>
      </p:sp>
      <p:sp>
        <p:nvSpPr>
          <p:cNvPr id="4" name="TextBox 3">
            <a:extLst>
              <a:ext uri="{FF2B5EF4-FFF2-40B4-BE49-F238E27FC236}">
                <a16:creationId xmlns:a16="http://schemas.microsoft.com/office/drawing/2014/main" id="{0B8DA0FD-A7F4-4569-838B-80C269D02C55}"/>
              </a:ext>
            </a:extLst>
          </p:cNvPr>
          <p:cNvSpPr txBox="1"/>
          <p:nvPr/>
        </p:nvSpPr>
        <p:spPr>
          <a:xfrm>
            <a:off x="7872924" y="566241"/>
            <a:ext cx="3963969"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If the DateTimeISR() interrupts half way through the GetDateTime() we may end up with corrupted return data!</a:t>
            </a:r>
          </a:p>
        </p:txBody>
      </p:sp>
    </p:spTree>
    <p:extLst>
      <p:ext uri="{BB962C8B-B14F-4D97-AF65-F5344CB8AC3E}">
        <p14:creationId xmlns:p14="http://schemas.microsoft.com/office/powerpoint/2010/main" val="3779213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3A67-08F1-4837-BAFC-D9A149FD3468}"/>
              </a:ext>
            </a:extLst>
          </p:cNvPr>
          <p:cNvSpPr>
            <a:spLocks noGrp="1"/>
          </p:cNvSpPr>
          <p:nvPr>
            <p:ph type="title"/>
          </p:nvPr>
        </p:nvSpPr>
        <p:spPr/>
        <p:txBody>
          <a:bodyPr/>
          <a:lstStyle/>
          <a:p>
            <a:r>
              <a:rPr lang="en-GB" dirty="0"/>
              <a:t>Examining the problem more closely</a:t>
            </a:r>
          </a:p>
        </p:txBody>
      </p:sp>
      <p:sp>
        <p:nvSpPr>
          <p:cNvPr id="3" name="Content Placeholder 2">
            <a:extLst>
              <a:ext uri="{FF2B5EF4-FFF2-40B4-BE49-F238E27FC236}">
                <a16:creationId xmlns:a16="http://schemas.microsoft.com/office/drawing/2014/main" id="{8B63AEE2-5542-4564-B55D-2AA9837138FF}"/>
              </a:ext>
            </a:extLst>
          </p:cNvPr>
          <p:cNvSpPr>
            <a:spLocks noGrp="1"/>
          </p:cNvSpPr>
          <p:nvPr>
            <p:ph idx="1"/>
          </p:nvPr>
        </p:nvSpPr>
        <p:spPr/>
        <p:txBody>
          <a:bodyPr/>
          <a:lstStyle/>
          <a:p>
            <a:r>
              <a:rPr lang="en-GB" dirty="0"/>
              <a:t>Protect any data object which both:</a:t>
            </a:r>
          </a:p>
          <a:p>
            <a:pPr lvl="1"/>
            <a:r>
              <a:rPr lang="en-GB" dirty="0"/>
              <a:t>Requires multiple instructions to read and write (non-atomic access), and</a:t>
            </a:r>
          </a:p>
          <a:p>
            <a:pPr lvl="1"/>
            <a:r>
              <a:rPr lang="en-GB" dirty="0"/>
              <a:t>Is potentially written to by an ISR</a:t>
            </a:r>
          </a:p>
          <a:p>
            <a:r>
              <a:rPr lang="en-GB" dirty="0"/>
              <a:t>How many tasks/ISRs can write to the data object?</a:t>
            </a:r>
          </a:p>
          <a:p>
            <a:pPr lvl="1"/>
            <a:r>
              <a:rPr lang="en-GB" dirty="0"/>
              <a:t>If one, then we have one-way communication</a:t>
            </a:r>
          </a:p>
          <a:p>
            <a:pPr lvl="2"/>
            <a:r>
              <a:rPr lang="en-GB" dirty="0"/>
              <a:t>Must </a:t>
            </a:r>
            <a:r>
              <a:rPr lang="en-GB" i="1" dirty="0"/>
              <a:t>ensure the data is not overwritten </a:t>
            </a:r>
            <a:r>
              <a:rPr lang="en-GB" dirty="0"/>
              <a:t>part-way through being </a:t>
            </a:r>
            <a:r>
              <a:rPr lang="en-GB" i="1" dirty="0"/>
              <a:t>read</a:t>
            </a:r>
            <a:r>
              <a:rPr lang="en-GB" dirty="0"/>
              <a:t>.</a:t>
            </a:r>
          </a:p>
          <a:p>
            <a:pPr lvl="2"/>
            <a:r>
              <a:rPr lang="en-GB" dirty="0"/>
              <a:t>Writer and reader do not interrupt each other.</a:t>
            </a:r>
          </a:p>
          <a:p>
            <a:pPr lvl="1"/>
            <a:r>
              <a:rPr lang="en-GB" dirty="0"/>
              <a:t>If more than one, we</a:t>
            </a:r>
          </a:p>
          <a:p>
            <a:pPr lvl="2"/>
            <a:r>
              <a:rPr lang="en-GB" dirty="0"/>
              <a:t>Must </a:t>
            </a:r>
            <a:r>
              <a:rPr lang="en-GB" i="1" dirty="0"/>
              <a:t>ensure the data is not overwritten </a:t>
            </a:r>
            <a:r>
              <a:rPr lang="en-GB" dirty="0"/>
              <a:t>part-way through being </a:t>
            </a:r>
            <a:r>
              <a:rPr lang="en-GB" i="1" dirty="0"/>
              <a:t>written</a:t>
            </a:r>
            <a:r>
              <a:rPr lang="en-GB" dirty="0"/>
              <a:t>.</a:t>
            </a:r>
          </a:p>
          <a:p>
            <a:pPr lvl="2"/>
            <a:r>
              <a:rPr lang="en-GB" dirty="0"/>
              <a:t>Writers do not interrupt each other.</a:t>
            </a:r>
          </a:p>
        </p:txBody>
      </p:sp>
    </p:spTree>
    <p:extLst>
      <p:ext uri="{BB962C8B-B14F-4D97-AF65-F5344CB8AC3E}">
        <p14:creationId xmlns:p14="http://schemas.microsoft.com/office/powerpoint/2010/main" val="2687641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12AB-64F0-4C6C-848C-247A0F4ED3DC}"/>
              </a:ext>
            </a:extLst>
          </p:cNvPr>
          <p:cNvSpPr>
            <a:spLocks noGrp="1"/>
          </p:cNvSpPr>
          <p:nvPr>
            <p:ph type="title"/>
          </p:nvPr>
        </p:nvSpPr>
        <p:spPr/>
        <p:txBody>
          <a:bodyPr/>
          <a:lstStyle/>
          <a:p>
            <a:r>
              <a:rPr lang="en-GB" dirty="0"/>
              <a:t>Definitions</a:t>
            </a:r>
          </a:p>
        </p:txBody>
      </p:sp>
      <p:sp>
        <p:nvSpPr>
          <p:cNvPr id="3" name="Content Placeholder 2">
            <a:extLst>
              <a:ext uri="{FF2B5EF4-FFF2-40B4-BE49-F238E27FC236}">
                <a16:creationId xmlns:a16="http://schemas.microsoft.com/office/drawing/2014/main" id="{4502B4E0-6864-4249-9CBD-F3D7AC29169A}"/>
              </a:ext>
            </a:extLst>
          </p:cNvPr>
          <p:cNvSpPr>
            <a:spLocks noGrp="1"/>
          </p:cNvSpPr>
          <p:nvPr>
            <p:ph idx="1"/>
          </p:nvPr>
        </p:nvSpPr>
        <p:spPr/>
        <p:txBody>
          <a:bodyPr/>
          <a:lstStyle/>
          <a:p>
            <a:r>
              <a:rPr lang="en-GB" dirty="0"/>
              <a:t>Race condition</a:t>
            </a:r>
          </a:p>
          <a:p>
            <a:pPr lvl="1"/>
            <a:r>
              <a:rPr lang="en-GB" dirty="0"/>
              <a:t>Unusual behaviour due to unexpected critical dependence on the relative timing of events.  Result of example code depends on the relative timing of the read and write operations.</a:t>
            </a:r>
          </a:p>
          <a:p>
            <a:endParaRPr lang="en-GB" dirty="0"/>
          </a:p>
          <a:p>
            <a:r>
              <a:rPr lang="en-GB" dirty="0"/>
              <a:t>Critical section</a:t>
            </a:r>
          </a:p>
          <a:p>
            <a:pPr lvl="1"/>
            <a:r>
              <a:rPr lang="en-GB" dirty="0"/>
              <a:t>A section of code which creates a possible race condition.  The code section can only be executed by one process at a time.  Some synchronisation mechanism is required at the entry and exit of the critical section to ensure exclusive use.</a:t>
            </a:r>
          </a:p>
        </p:txBody>
      </p:sp>
    </p:spTree>
    <p:extLst>
      <p:ext uri="{BB962C8B-B14F-4D97-AF65-F5344CB8AC3E}">
        <p14:creationId xmlns:p14="http://schemas.microsoft.com/office/powerpoint/2010/main" val="1884132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4C33-283A-47C5-A1FB-3ECB62C84AE2}"/>
              </a:ext>
            </a:extLst>
          </p:cNvPr>
          <p:cNvSpPr>
            <a:spLocks noGrp="1"/>
          </p:cNvSpPr>
          <p:nvPr>
            <p:ph type="title"/>
          </p:nvPr>
        </p:nvSpPr>
        <p:spPr/>
        <p:txBody>
          <a:bodyPr/>
          <a:lstStyle/>
          <a:p>
            <a:r>
              <a:rPr lang="en-GB" dirty="0"/>
              <a:t>Solution:  Briefly Disable Interrupts</a:t>
            </a:r>
          </a:p>
        </p:txBody>
      </p:sp>
      <p:sp>
        <p:nvSpPr>
          <p:cNvPr id="3" name="Content Placeholder 2">
            <a:extLst>
              <a:ext uri="{FF2B5EF4-FFF2-40B4-BE49-F238E27FC236}">
                <a16:creationId xmlns:a16="http://schemas.microsoft.com/office/drawing/2014/main" id="{FE1DDBAA-45F9-47B8-ADE0-74B738615D55}"/>
              </a:ext>
            </a:extLst>
          </p:cNvPr>
          <p:cNvSpPr>
            <a:spLocks noGrp="1"/>
          </p:cNvSpPr>
          <p:nvPr>
            <p:ph idx="1"/>
          </p:nvPr>
        </p:nvSpPr>
        <p:spPr>
          <a:xfrm>
            <a:off x="838200" y="1825625"/>
            <a:ext cx="6038240" cy="4351338"/>
          </a:xfrm>
        </p:spPr>
        <p:txBody>
          <a:bodyPr>
            <a:normAutofit fontScale="92500" lnSpcReduction="20000"/>
          </a:bodyPr>
          <a:lstStyle/>
          <a:p>
            <a:r>
              <a:rPr lang="en-GB" dirty="0"/>
              <a:t>Disable interrupts until the critical section in the function has finished execution.</a:t>
            </a:r>
          </a:p>
          <a:p>
            <a:r>
              <a:rPr lang="en-GB" dirty="0"/>
              <a:t>Save current interrupt masking state in m.</a:t>
            </a:r>
          </a:p>
          <a:p>
            <a:r>
              <a:rPr lang="en-GB" dirty="0"/>
              <a:t>Disable interrupts.</a:t>
            </a:r>
          </a:p>
          <a:p>
            <a:r>
              <a:rPr lang="en-GB" dirty="0"/>
              <a:t>Restore previous interrupt masking state afterwards.</a:t>
            </a:r>
          </a:p>
          <a:p>
            <a:r>
              <a:rPr lang="en-GB" dirty="0"/>
              <a:t>Use CMSIS-CORE to save, control and restore interrupt masking state.</a:t>
            </a:r>
          </a:p>
          <a:p>
            <a:r>
              <a:rPr lang="en-GB" dirty="0"/>
              <a:t>Avoid disabling interrupts.  Disabling delays response to all other processing requests.</a:t>
            </a:r>
          </a:p>
          <a:p>
            <a:r>
              <a:rPr lang="en-GB" dirty="0"/>
              <a:t>Use as few instructions as possible.</a:t>
            </a:r>
          </a:p>
        </p:txBody>
      </p:sp>
      <p:pic>
        <p:nvPicPr>
          <p:cNvPr id="4" name="Picture 3">
            <a:extLst>
              <a:ext uri="{FF2B5EF4-FFF2-40B4-BE49-F238E27FC236}">
                <a16:creationId xmlns:a16="http://schemas.microsoft.com/office/drawing/2014/main" id="{4A4B615F-84A1-490C-9C09-362FBBBCA427}"/>
              </a:ext>
            </a:extLst>
          </p:cNvPr>
          <p:cNvPicPr>
            <a:picLocks noChangeAspect="1"/>
          </p:cNvPicPr>
          <p:nvPr/>
        </p:nvPicPr>
        <p:blipFill>
          <a:blip r:embed="rId2"/>
          <a:stretch>
            <a:fillRect/>
          </a:stretch>
        </p:blipFill>
        <p:spPr>
          <a:xfrm>
            <a:off x="6876440" y="2191387"/>
            <a:ext cx="4823878" cy="3619814"/>
          </a:xfrm>
          <a:prstGeom prst="rect">
            <a:avLst/>
          </a:prstGeom>
        </p:spPr>
      </p:pic>
    </p:spTree>
    <p:extLst>
      <p:ext uri="{BB962C8B-B14F-4D97-AF65-F5344CB8AC3E}">
        <p14:creationId xmlns:p14="http://schemas.microsoft.com/office/powerpoint/2010/main" val="2697134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67F7-4860-4E77-97F0-B13AC324D97A}"/>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C8A1BA8B-2AFB-4815-B5F8-8CFCCF338FCD}"/>
              </a:ext>
            </a:extLst>
          </p:cNvPr>
          <p:cNvSpPr>
            <a:spLocks noGrp="1"/>
          </p:cNvSpPr>
          <p:nvPr>
            <p:ph idx="1"/>
          </p:nvPr>
        </p:nvSpPr>
        <p:spPr>
          <a:xfrm>
            <a:off x="838200" y="1825625"/>
            <a:ext cx="5638305" cy="4351338"/>
          </a:xfrm>
        </p:spPr>
        <p:txBody>
          <a:bodyPr/>
          <a:lstStyle/>
          <a:p>
            <a:r>
              <a:rPr lang="en-GB" dirty="0"/>
              <a:t>Project name:</a:t>
            </a:r>
          </a:p>
          <a:p>
            <a:pPr lvl="1"/>
            <a:r>
              <a:rPr lang="en-GB" dirty="0"/>
              <a:t>‘F4-discovery-mbed-interrupts’</a:t>
            </a:r>
          </a:p>
          <a:p>
            <a:endParaRPr lang="en-GB" dirty="0"/>
          </a:p>
          <a:p>
            <a:r>
              <a:rPr lang="en-GB" dirty="0"/>
              <a:t>Board:</a:t>
            </a:r>
          </a:p>
          <a:p>
            <a:pPr lvl="1"/>
            <a:r>
              <a:rPr lang="en-GB" dirty="0"/>
              <a:t>STM32F4 Discovery</a:t>
            </a:r>
          </a:p>
          <a:p>
            <a:endParaRPr lang="en-GB" dirty="0"/>
          </a:p>
          <a:p>
            <a:r>
              <a:rPr lang="en-GB" dirty="0"/>
              <a:t>Framework:</a:t>
            </a:r>
          </a:p>
          <a:p>
            <a:pPr lvl="1"/>
            <a:r>
              <a:rPr lang="en-GB" dirty="0"/>
              <a:t>mbed</a:t>
            </a:r>
          </a:p>
        </p:txBody>
      </p:sp>
      <p:pic>
        <p:nvPicPr>
          <p:cNvPr id="5" name="Picture 4">
            <a:extLst>
              <a:ext uri="{FF2B5EF4-FFF2-40B4-BE49-F238E27FC236}">
                <a16:creationId xmlns:a16="http://schemas.microsoft.com/office/drawing/2014/main" id="{E281C799-7E2E-4D7F-ACA4-34638768DE42}"/>
              </a:ext>
            </a:extLst>
          </p:cNvPr>
          <p:cNvPicPr>
            <a:picLocks noChangeAspect="1"/>
          </p:cNvPicPr>
          <p:nvPr/>
        </p:nvPicPr>
        <p:blipFill>
          <a:blip r:embed="rId2"/>
          <a:stretch>
            <a:fillRect/>
          </a:stretch>
        </p:blipFill>
        <p:spPr>
          <a:xfrm>
            <a:off x="6476505" y="1791302"/>
            <a:ext cx="5715495" cy="4419983"/>
          </a:xfrm>
          <a:prstGeom prst="rect">
            <a:avLst/>
          </a:prstGeom>
        </p:spPr>
      </p:pic>
    </p:spTree>
    <p:extLst>
      <p:ext uri="{BB962C8B-B14F-4D97-AF65-F5344CB8AC3E}">
        <p14:creationId xmlns:p14="http://schemas.microsoft.com/office/powerpoint/2010/main" val="2711572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B1A6-23E5-4759-AEE0-2A8F175C7108}"/>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C25A990E-18B9-46E0-BEBF-104DFF2A0E41}"/>
              </a:ext>
            </a:extLst>
          </p:cNvPr>
          <p:cNvSpPr>
            <a:spLocks noGrp="1"/>
          </p:cNvSpPr>
          <p:nvPr>
            <p:ph idx="1"/>
          </p:nvPr>
        </p:nvSpPr>
        <p:spPr/>
        <p:txBody>
          <a:bodyPr>
            <a:normAutofit/>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[env:disco_f407vg]</a:t>
            </a:r>
          </a:p>
          <a:p>
            <a:pPr marL="0" indent="0">
              <a:buNone/>
            </a:pPr>
            <a:r>
              <a:rPr lang="en-GB" dirty="0"/>
              <a:t>platform = ststm32</a:t>
            </a:r>
          </a:p>
          <a:p>
            <a:pPr marL="0" indent="0">
              <a:buNone/>
            </a:pPr>
            <a:r>
              <a:rPr lang="en-GB" dirty="0"/>
              <a:t>board = disco_f407vg</a:t>
            </a:r>
          </a:p>
          <a:p>
            <a:pPr marL="0" indent="0">
              <a:buNone/>
            </a:pPr>
            <a:r>
              <a:rPr lang="en-GB" dirty="0"/>
              <a:t>framework = </a:t>
            </a:r>
            <a:r>
              <a:rPr lang="en-GB" dirty="0" err="1"/>
              <a:t>mbed</a:t>
            </a:r>
            <a:endParaRPr lang="en-GB" dirty="0"/>
          </a:p>
          <a:p>
            <a:pPr marL="0" indent="0">
              <a:buNone/>
            </a:pPr>
            <a:r>
              <a:rPr lang="en-GB" dirty="0" err="1"/>
              <a:t>upload_protocol</a:t>
            </a:r>
            <a:r>
              <a:rPr lang="en-GB" dirty="0"/>
              <a:t> = stlink</a:t>
            </a:r>
          </a:p>
        </p:txBody>
      </p:sp>
    </p:spTree>
    <p:extLst>
      <p:ext uri="{BB962C8B-B14F-4D97-AF65-F5344CB8AC3E}">
        <p14:creationId xmlns:p14="http://schemas.microsoft.com/office/powerpoint/2010/main" val="1020196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1272-8634-4AA0-8E30-43F771F4966F}"/>
              </a:ext>
            </a:extLst>
          </p:cNvPr>
          <p:cNvSpPr>
            <a:spLocks noGrp="1"/>
          </p:cNvSpPr>
          <p:nvPr>
            <p:ph type="title"/>
          </p:nvPr>
        </p:nvSpPr>
        <p:spPr/>
        <p:txBody>
          <a:bodyPr>
            <a:normAutofit/>
          </a:bodyPr>
          <a:lstStyle/>
          <a:p>
            <a:r>
              <a:rPr lang="en-GB" sz="3600" dirty="0"/>
              <a:t>What are the IO pins for the STM32F4 Discovery?</a:t>
            </a:r>
          </a:p>
        </p:txBody>
      </p:sp>
      <p:sp>
        <p:nvSpPr>
          <p:cNvPr id="3" name="Content Placeholder 2">
            <a:extLst>
              <a:ext uri="{FF2B5EF4-FFF2-40B4-BE49-F238E27FC236}">
                <a16:creationId xmlns:a16="http://schemas.microsoft.com/office/drawing/2014/main" id="{6C4147E6-15C9-4566-8C99-40A17DA5ED17}"/>
              </a:ext>
            </a:extLst>
          </p:cNvPr>
          <p:cNvSpPr>
            <a:spLocks noGrp="1"/>
          </p:cNvSpPr>
          <p:nvPr>
            <p:ph idx="1"/>
          </p:nvPr>
        </p:nvSpPr>
        <p:spPr/>
        <p:txBody>
          <a:bodyPr>
            <a:normAutofit/>
          </a:bodyPr>
          <a:lstStyle/>
          <a:p>
            <a:r>
              <a:rPr lang="en-GB" dirty="0"/>
              <a:t>One method to find the pin names is to look inside the:  ‘PinNames.h’ library file.</a:t>
            </a:r>
          </a:p>
          <a:p>
            <a:r>
              <a:rPr lang="en-GB" dirty="0"/>
              <a:t>You can find this file for your specific board by looking through the installed packages.  On my PC it is stored in the path:</a:t>
            </a:r>
          </a:p>
          <a:p>
            <a:pPr lvl="1"/>
            <a:r>
              <a:rPr lang="en-GB" dirty="0"/>
              <a:t>C:\Users\Chris\.platformio\packages\framework-mbed\targets\TARGET_STM\TARGET_STM32F4\TARGET_STM32F407xG\TARGET_DISCO_F407VG\PinNames.h</a:t>
            </a:r>
          </a:p>
          <a:p>
            <a:r>
              <a:rPr lang="en-GB" dirty="0"/>
              <a:t>We have 4 coloured user LEDs for output and we have 1 button input.</a:t>
            </a:r>
          </a:p>
          <a:p>
            <a:r>
              <a:rPr lang="en-GB" dirty="0"/>
              <a:t>Let’s create a hardware interrupt for the button to control the LEDs.</a:t>
            </a:r>
          </a:p>
          <a:p>
            <a:endParaRPr lang="en-GB" dirty="0"/>
          </a:p>
        </p:txBody>
      </p:sp>
    </p:spTree>
    <p:extLst>
      <p:ext uri="{BB962C8B-B14F-4D97-AF65-F5344CB8AC3E}">
        <p14:creationId xmlns:p14="http://schemas.microsoft.com/office/powerpoint/2010/main" val="3044161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0430A-4B51-4E97-89DA-F0AC60A04D3D}"/>
              </a:ext>
            </a:extLst>
          </p:cNvPr>
          <p:cNvSpPr>
            <a:spLocks noGrp="1"/>
          </p:cNvSpPr>
          <p:nvPr>
            <p:ph type="title"/>
          </p:nvPr>
        </p:nvSpPr>
        <p:spPr/>
        <p:txBody>
          <a:bodyPr/>
          <a:lstStyle/>
          <a:p>
            <a:r>
              <a:rPr lang="en-GB" dirty="0"/>
              <a:t>mbed handbook</a:t>
            </a:r>
          </a:p>
        </p:txBody>
      </p:sp>
      <p:sp>
        <p:nvSpPr>
          <p:cNvPr id="3" name="Content Placeholder 2">
            <a:extLst>
              <a:ext uri="{FF2B5EF4-FFF2-40B4-BE49-F238E27FC236}">
                <a16:creationId xmlns:a16="http://schemas.microsoft.com/office/drawing/2014/main" id="{7678AFDD-C916-46B3-808F-1AF421FD609A}"/>
              </a:ext>
            </a:extLst>
          </p:cNvPr>
          <p:cNvSpPr>
            <a:spLocks noGrp="1"/>
          </p:cNvSpPr>
          <p:nvPr>
            <p:ph idx="1"/>
          </p:nvPr>
        </p:nvSpPr>
        <p:spPr/>
        <p:txBody>
          <a:bodyPr>
            <a:normAutofit fontScale="85000" lnSpcReduction="20000"/>
          </a:bodyPr>
          <a:lstStyle/>
          <a:p>
            <a:r>
              <a:rPr lang="en-GB" dirty="0"/>
              <a:t>Whenever we use a new mbed library class we can read all about it in the mbed handbook.</a:t>
            </a:r>
          </a:p>
          <a:p>
            <a:r>
              <a:rPr lang="en-GB" dirty="0"/>
              <a:t>Let’s have a read about the:  InterruptIn class:</a:t>
            </a:r>
          </a:p>
          <a:p>
            <a:pPr lvl="1"/>
            <a:r>
              <a:rPr lang="en-GB" dirty="0">
                <a:hlinkClick r:id="rId2"/>
              </a:rPr>
              <a:t>https://docs.mbed.com/docs/mbed-os-api-reference/en/latest/APIs/io/InterruptIn/</a:t>
            </a:r>
            <a:endParaRPr lang="en-GB" dirty="0"/>
          </a:p>
          <a:p>
            <a:r>
              <a:rPr lang="en-GB" dirty="0"/>
              <a:t>First note that InterruptIn is a class.</a:t>
            </a:r>
          </a:p>
          <a:p>
            <a:r>
              <a:rPr lang="en-GB" dirty="0"/>
              <a:t>The constructor of the class accepts 1 input parameter called PinName pin.</a:t>
            </a:r>
          </a:p>
          <a:p>
            <a:r>
              <a:rPr lang="en-GB" dirty="0"/>
              <a:t>The InterruptIn class has useful methods rise() and fall() which both accept 1 input parameter – a callback function.</a:t>
            </a:r>
          </a:p>
          <a:p>
            <a:r>
              <a:rPr lang="en-GB" dirty="0"/>
              <a:t>Callback functions are implemented as a function pointer in C.</a:t>
            </a:r>
          </a:p>
          <a:p>
            <a:r>
              <a:rPr lang="en-GB" dirty="0"/>
              <a:t>A Callback is any executable code that is passed as an argument to other code, which is expected to call back (execute) the argument at a given time.</a:t>
            </a:r>
          </a:p>
          <a:p>
            <a:r>
              <a:rPr lang="en-GB" dirty="0"/>
              <a:t>In simple language, if a reference to a function is passed to another function as an argument to call it, then it will be called as a Callback function.</a:t>
            </a:r>
          </a:p>
        </p:txBody>
      </p:sp>
    </p:spTree>
    <p:extLst>
      <p:ext uri="{BB962C8B-B14F-4D97-AF65-F5344CB8AC3E}">
        <p14:creationId xmlns:p14="http://schemas.microsoft.com/office/powerpoint/2010/main" val="1789877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7F0B-C99E-49AF-9CF3-C19E24DF8AD8}"/>
              </a:ext>
            </a:extLst>
          </p:cNvPr>
          <p:cNvSpPr>
            <a:spLocks noGrp="1"/>
          </p:cNvSpPr>
          <p:nvPr>
            <p:ph type="title"/>
          </p:nvPr>
        </p:nvSpPr>
        <p:spPr>
          <a:xfrm>
            <a:off x="838200" y="365125"/>
            <a:ext cx="6276975" cy="1325563"/>
          </a:xfrm>
        </p:spPr>
        <p:txBody>
          <a:bodyPr/>
          <a:lstStyle/>
          <a:p>
            <a:r>
              <a:rPr lang="en-GB" dirty="0"/>
              <a:t>InterruptIn</a:t>
            </a:r>
          </a:p>
        </p:txBody>
      </p:sp>
      <p:sp>
        <p:nvSpPr>
          <p:cNvPr id="3" name="Content Placeholder 2">
            <a:extLst>
              <a:ext uri="{FF2B5EF4-FFF2-40B4-BE49-F238E27FC236}">
                <a16:creationId xmlns:a16="http://schemas.microsoft.com/office/drawing/2014/main" id="{1FBEC6FF-710C-4D40-95EF-96303C1894A5}"/>
              </a:ext>
            </a:extLst>
          </p:cNvPr>
          <p:cNvSpPr>
            <a:spLocks noGrp="1"/>
          </p:cNvSpPr>
          <p:nvPr>
            <p:ph idx="1"/>
          </p:nvPr>
        </p:nvSpPr>
        <p:spPr>
          <a:xfrm>
            <a:off x="838200" y="1825625"/>
            <a:ext cx="6276975" cy="4351338"/>
          </a:xfrm>
        </p:spPr>
        <p:txBody>
          <a:bodyPr>
            <a:normAutofit fontScale="92500"/>
          </a:bodyPr>
          <a:lstStyle/>
          <a:p>
            <a:r>
              <a:rPr lang="en-GB" dirty="0"/>
              <a:t>Open the main.cpp file and populate with the following code.</a:t>
            </a:r>
          </a:p>
          <a:p>
            <a:endParaRPr lang="en-GB" dirty="0"/>
          </a:p>
          <a:p>
            <a:r>
              <a:rPr lang="en-GB" dirty="0"/>
              <a:t>An InterruptIn object is created for the blue user button and callback function is set to interrupt on the rising edge.</a:t>
            </a:r>
          </a:p>
          <a:p>
            <a:endParaRPr lang="en-GB" dirty="0"/>
          </a:p>
          <a:p>
            <a:r>
              <a:rPr lang="en-GB" dirty="0"/>
              <a:t>This is an example of a hardware interrupt.</a:t>
            </a:r>
          </a:p>
          <a:p>
            <a:r>
              <a:rPr lang="en-GB" dirty="0"/>
              <a:t>It is asynchronous – we do not know when the user button will be pressed.</a:t>
            </a:r>
          </a:p>
        </p:txBody>
      </p:sp>
      <p:sp>
        <p:nvSpPr>
          <p:cNvPr id="5" name="Rectangle 4">
            <a:extLst>
              <a:ext uri="{FF2B5EF4-FFF2-40B4-BE49-F238E27FC236}">
                <a16:creationId xmlns:a16="http://schemas.microsoft.com/office/drawing/2014/main" id="{4768D2F0-5608-4577-A850-B604478C1CD4}"/>
              </a:ext>
            </a:extLst>
          </p:cNvPr>
          <p:cNvSpPr/>
          <p:nvPr/>
        </p:nvSpPr>
        <p:spPr>
          <a:xfrm>
            <a:off x="7115175" y="0"/>
            <a:ext cx="5076825" cy="6740307"/>
          </a:xfrm>
          <a:prstGeom prst="rect">
            <a:avLst/>
          </a:prstGeom>
        </p:spPr>
        <p:txBody>
          <a:bodyPr wrap="square">
            <a:spAutoFit/>
          </a:bodyPr>
          <a:lstStyle/>
          <a:p>
            <a:r>
              <a:rPr lang="en-GB" sz="1600" dirty="0"/>
              <a:t>#include &lt;</a:t>
            </a:r>
            <a:r>
              <a:rPr lang="en-GB" sz="1600" dirty="0" err="1"/>
              <a:t>mbed.h</a:t>
            </a:r>
            <a:r>
              <a:rPr lang="en-GB" sz="1600" dirty="0"/>
              <a:t>&gt;</a:t>
            </a:r>
          </a:p>
          <a:p>
            <a:endParaRPr lang="en-GB" sz="1600" dirty="0"/>
          </a:p>
          <a:p>
            <a:r>
              <a:rPr lang="en-GB" sz="1600" dirty="0" err="1"/>
              <a:t>DigitalOut</a:t>
            </a:r>
            <a:r>
              <a:rPr lang="en-GB" sz="1600" dirty="0"/>
              <a:t> </a:t>
            </a:r>
            <a:r>
              <a:rPr lang="en-GB" sz="1600" dirty="0" err="1"/>
              <a:t>greenLED</a:t>
            </a:r>
            <a:r>
              <a:rPr lang="en-GB" sz="1600" dirty="0"/>
              <a:t>(LED1); // PD_12</a:t>
            </a:r>
          </a:p>
          <a:p>
            <a:r>
              <a:rPr lang="en-GB" sz="1600" dirty="0" err="1"/>
              <a:t>DigitalOut</a:t>
            </a:r>
            <a:r>
              <a:rPr lang="en-GB" sz="1600" dirty="0"/>
              <a:t> </a:t>
            </a:r>
            <a:r>
              <a:rPr lang="en-GB" sz="1600" dirty="0" err="1"/>
              <a:t>orangeLED</a:t>
            </a:r>
            <a:r>
              <a:rPr lang="en-GB" sz="1600" dirty="0"/>
              <a:t>(LED2); // PD_13</a:t>
            </a:r>
          </a:p>
          <a:p>
            <a:r>
              <a:rPr lang="en-GB" sz="1600" dirty="0" err="1"/>
              <a:t>DigitalOut</a:t>
            </a:r>
            <a:r>
              <a:rPr lang="en-GB" sz="1600" dirty="0"/>
              <a:t> </a:t>
            </a:r>
            <a:r>
              <a:rPr lang="en-GB" sz="1600" dirty="0" err="1"/>
              <a:t>redLED</a:t>
            </a:r>
            <a:r>
              <a:rPr lang="en-GB" sz="1600" dirty="0"/>
              <a:t>(LED3); // PD_14</a:t>
            </a:r>
          </a:p>
          <a:p>
            <a:r>
              <a:rPr lang="en-GB" sz="1600" dirty="0" err="1"/>
              <a:t>DigitalOut</a:t>
            </a:r>
            <a:r>
              <a:rPr lang="en-GB" sz="1600" dirty="0"/>
              <a:t> </a:t>
            </a:r>
            <a:r>
              <a:rPr lang="en-GB" sz="1600" dirty="0" err="1"/>
              <a:t>blueLED</a:t>
            </a:r>
            <a:r>
              <a:rPr lang="en-GB" sz="1600" dirty="0"/>
              <a:t>(LED4); // PD_15</a:t>
            </a:r>
          </a:p>
          <a:p>
            <a:endParaRPr lang="en-GB" sz="1600" dirty="0"/>
          </a:p>
          <a:p>
            <a:r>
              <a:rPr lang="en-GB" sz="1600" dirty="0" err="1"/>
              <a:t>InterruptIn</a:t>
            </a:r>
            <a:r>
              <a:rPr lang="en-GB" sz="1600" dirty="0"/>
              <a:t> </a:t>
            </a:r>
            <a:r>
              <a:rPr lang="en-GB" sz="1600" dirty="0" err="1"/>
              <a:t>blueButton</a:t>
            </a:r>
            <a:r>
              <a:rPr lang="en-GB" sz="1600" dirty="0"/>
              <a:t>(BUTTON1); // USER_BUTTON</a:t>
            </a:r>
          </a:p>
          <a:p>
            <a:endParaRPr lang="en-GB" sz="1600" dirty="0"/>
          </a:p>
          <a:p>
            <a:r>
              <a:rPr lang="en-GB" sz="1600" dirty="0"/>
              <a:t>void </a:t>
            </a:r>
            <a:r>
              <a:rPr lang="en-GB" sz="1600" dirty="0" err="1"/>
              <a:t>callbackFunction</a:t>
            </a:r>
            <a:r>
              <a:rPr lang="en-GB" sz="1600" dirty="0"/>
              <a:t>();</a:t>
            </a:r>
          </a:p>
          <a:p>
            <a:endParaRPr lang="en-GB" sz="1600" dirty="0"/>
          </a:p>
          <a:p>
            <a:r>
              <a:rPr lang="en-GB" sz="1600" dirty="0"/>
              <a:t>int main() {</a:t>
            </a:r>
          </a:p>
          <a:p>
            <a:r>
              <a:rPr lang="en-GB" sz="1600" dirty="0"/>
              <a:t>    </a:t>
            </a:r>
            <a:r>
              <a:rPr lang="en-GB" sz="1600" dirty="0" err="1"/>
              <a:t>blueButton.rise</a:t>
            </a:r>
            <a:r>
              <a:rPr lang="en-GB" sz="1600" dirty="0"/>
              <a:t>(&amp;</a:t>
            </a:r>
            <a:r>
              <a:rPr lang="en-GB" sz="1600" dirty="0" err="1"/>
              <a:t>callbackFunction</a:t>
            </a:r>
            <a:r>
              <a:rPr lang="en-GB" sz="1600" dirty="0"/>
              <a:t>);</a:t>
            </a:r>
          </a:p>
          <a:p>
            <a:r>
              <a:rPr lang="en-GB" sz="1600" dirty="0"/>
              <a:t>    </a:t>
            </a:r>
          </a:p>
          <a:p>
            <a:r>
              <a:rPr lang="en-GB" sz="1600" dirty="0"/>
              <a:t>    while(1) {</a:t>
            </a:r>
          </a:p>
          <a:p>
            <a:r>
              <a:rPr lang="en-GB" sz="1600" dirty="0"/>
              <a:t>        </a:t>
            </a:r>
          </a:p>
          <a:p>
            <a:r>
              <a:rPr lang="en-GB" sz="1600" dirty="0"/>
              <a:t>        </a:t>
            </a:r>
            <a:r>
              <a:rPr lang="en-GB" sz="1600" dirty="0" err="1"/>
              <a:t>greenLED</a:t>
            </a:r>
            <a:r>
              <a:rPr lang="en-GB" sz="1600" dirty="0"/>
              <a:t> = !</a:t>
            </a:r>
            <a:r>
              <a:rPr lang="en-GB" sz="1600" dirty="0" err="1"/>
              <a:t>greenLED</a:t>
            </a:r>
            <a:r>
              <a:rPr lang="en-GB" sz="1600" dirty="0"/>
              <a:t>;</a:t>
            </a:r>
          </a:p>
          <a:p>
            <a:r>
              <a:rPr lang="en-GB" sz="1600" dirty="0"/>
              <a:t>        </a:t>
            </a:r>
            <a:r>
              <a:rPr lang="en-GB" sz="1600" dirty="0" err="1"/>
              <a:t>wait_us</a:t>
            </a:r>
            <a:r>
              <a:rPr lang="en-GB" sz="1600" dirty="0"/>
              <a:t>(1000 * 200);</a:t>
            </a:r>
          </a:p>
          <a:p>
            <a:endParaRPr lang="en-GB" sz="1600" dirty="0"/>
          </a:p>
          <a:p>
            <a:r>
              <a:rPr lang="en-GB" sz="1600" dirty="0"/>
              <a:t>    }</a:t>
            </a:r>
          </a:p>
          <a:p>
            <a:r>
              <a:rPr lang="en-GB" sz="1600" dirty="0"/>
              <a:t>}</a:t>
            </a:r>
          </a:p>
          <a:p>
            <a:endParaRPr lang="en-GB" sz="1600" dirty="0"/>
          </a:p>
          <a:p>
            <a:r>
              <a:rPr lang="en-GB" sz="1600" dirty="0"/>
              <a:t>void </a:t>
            </a:r>
            <a:r>
              <a:rPr lang="en-GB" sz="1600" dirty="0" err="1"/>
              <a:t>callbackFunction</a:t>
            </a:r>
            <a:r>
              <a:rPr lang="en-GB" sz="1600" dirty="0"/>
              <a:t>() {</a:t>
            </a:r>
          </a:p>
          <a:p>
            <a:r>
              <a:rPr lang="en-GB" sz="1600" dirty="0"/>
              <a:t>    </a:t>
            </a:r>
            <a:r>
              <a:rPr lang="en-GB" sz="1600" dirty="0" err="1"/>
              <a:t>orangeLED</a:t>
            </a:r>
            <a:r>
              <a:rPr lang="en-GB" sz="1600" dirty="0"/>
              <a:t> = !</a:t>
            </a:r>
            <a:r>
              <a:rPr lang="en-GB" sz="1600" dirty="0" err="1"/>
              <a:t>orangeLED</a:t>
            </a:r>
            <a:r>
              <a:rPr lang="en-GB" sz="1600" dirty="0"/>
              <a:t>;</a:t>
            </a:r>
          </a:p>
          <a:p>
            <a:r>
              <a:rPr lang="en-GB" sz="1600" dirty="0"/>
              <a:t>    </a:t>
            </a:r>
            <a:r>
              <a:rPr lang="en-GB" sz="1600" dirty="0" err="1"/>
              <a:t>wait_us</a:t>
            </a:r>
            <a:r>
              <a:rPr lang="en-GB" sz="1600" dirty="0"/>
              <a:t>(1000 * 1000);</a:t>
            </a:r>
          </a:p>
          <a:p>
            <a:r>
              <a:rPr lang="en-GB" sz="1600" dirty="0"/>
              <a:t>}</a:t>
            </a:r>
          </a:p>
        </p:txBody>
      </p:sp>
    </p:spTree>
    <p:extLst>
      <p:ext uri="{BB962C8B-B14F-4D97-AF65-F5344CB8AC3E}">
        <p14:creationId xmlns:p14="http://schemas.microsoft.com/office/powerpoint/2010/main" val="3360436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9009-E9D2-4EE2-987A-B76D6A1509DB}"/>
              </a:ext>
            </a:extLst>
          </p:cNvPr>
          <p:cNvSpPr>
            <a:spLocks noGrp="1"/>
          </p:cNvSpPr>
          <p:nvPr>
            <p:ph type="title"/>
          </p:nvPr>
        </p:nvSpPr>
        <p:spPr/>
        <p:txBody>
          <a:bodyPr/>
          <a:lstStyle/>
          <a:p>
            <a:r>
              <a:rPr lang="en-GB" dirty="0"/>
              <a:t>Activity 1</a:t>
            </a:r>
          </a:p>
        </p:txBody>
      </p:sp>
      <p:sp>
        <p:nvSpPr>
          <p:cNvPr id="3" name="Content Placeholder 2">
            <a:extLst>
              <a:ext uri="{FF2B5EF4-FFF2-40B4-BE49-F238E27FC236}">
                <a16:creationId xmlns:a16="http://schemas.microsoft.com/office/drawing/2014/main" id="{C6494C68-F1CC-4996-9A1A-5EEB4C23EE8F}"/>
              </a:ext>
            </a:extLst>
          </p:cNvPr>
          <p:cNvSpPr>
            <a:spLocks noGrp="1"/>
          </p:cNvSpPr>
          <p:nvPr>
            <p:ph idx="1"/>
          </p:nvPr>
        </p:nvSpPr>
        <p:spPr/>
        <p:txBody>
          <a:bodyPr/>
          <a:lstStyle/>
          <a:p>
            <a:r>
              <a:rPr lang="en-GB" dirty="0"/>
              <a:t>There is already an interrupt for toggling the green LED on the rising edge of the button.</a:t>
            </a:r>
          </a:p>
          <a:p>
            <a:r>
              <a:rPr lang="en-GB" dirty="0"/>
              <a:t>Create another interrupt which will toggle the red LED on the falling edge of the button.</a:t>
            </a:r>
          </a:p>
          <a:p>
            <a:endParaRPr lang="en-GB" dirty="0"/>
          </a:p>
          <a:p>
            <a:r>
              <a:rPr lang="en-GB" dirty="0"/>
              <a:t>What do you notice about the operation of the interrupts?</a:t>
            </a:r>
          </a:p>
          <a:p>
            <a:r>
              <a:rPr lang="en-GB" dirty="0"/>
              <a:t>What happens (or stops happening) when an interrupt is triggered?</a:t>
            </a:r>
          </a:p>
          <a:p>
            <a:r>
              <a:rPr lang="en-GB" dirty="0"/>
              <a:t>What happens when a different interrupt occurs at the same time as an interrupt is already running?</a:t>
            </a:r>
          </a:p>
        </p:txBody>
      </p:sp>
    </p:spTree>
    <p:extLst>
      <p:ext uri="{BB962C8B-B14F-4D97-AF65-F5344CB8AC3E}">
        <p14:creationId xmlns:p14="http://schemas.microsoft.com/office/powerpoint/2010/main" val="2500924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527FE-948D-4063-A911-DE23D99023CB}"/>
              </a:ext>
            </a:extLst>
          </p:cNvPr>
          <p:cNvSpPr>
            <a:spLocks noGrp="1"/>
          </p:cNvSpPr>
          <p:nvPr>
            <p:ph type="title"/>
          </p:nvPr>
        </p:nvSpPr>
        <p:spPr/>
        <p:txBody>
          <a:bodyPr/>
          <a:lstStyle/>
          <a:p>
            <a:r>
              <a:rPr lang="en-GB" dirty="0"/>
              <a:t>Observations About Interrupts</a:t>
            </a:r>
          </a:p>
        </p:txBody>
      </p:sp>
      <p:sp>
        <p:nvSpPr>
          <p:cNvPr id="3" name="Content Placeholder 2">
            <a:extLst>
              <a:ext uri="{FF2B5EF4-FFF2-40B4-BE49-F238E27FC236}">
                <a16:creationId xmlns:a16="http://schemas.microsoft.com/office/drawing/2014/main" id="{64CE78EB-858A-4E88-A87B-7649C04AD96C}"/>
              </a:ext>
            </a:extLst>
          </p:cNvPr>
          <p:cNvSpPr>
            <a:spLocks noGrp="1"/>
          </p:cNvSpPr>
          <p:nvPr>
            <p:ph idx="1"/>
          </p:nvPr>
        </p:nvSpPr>
        <p:spPr>
          <a:xfrm>
            <a:off x="771525" y="1825625"/>
            <a:ext cx="10515600" cy="4351338"/>
          </a:xfrm>
        </p:spPr>
        <p:txBody>
          <a:bodyPr/>
          <a:lstStyle/>
          <a:p>
            <a:r>
              <a:rPr lang="en-GB" dirty="0"/>
              <a:t>Did you observe that the green LED stops blinking when an interrupt is running?</a:t>
            </a:r>
          </a:p>
        </p:txBody>
      </p:sp>
      <p:grpSp>
        <p:nvGrpSpPr>
          <p:cNvPr id="26" name="Group 25">
            <a:extLst>
              <a:ext uri="{FF2B5EF4-FFF2-40B4-BE49-F238E27FC236}">
                <a16:creationId xmlns:a16="http://schemas.microsoft.com/office/drawing/2014/main" id="{211D2AC5-29E0-406F-947D-5C073EACFCFA}"/>
              </a:ext>
            </a:extLst>
          </p:cNvPr>
          <p:cNvGrpSpPr/>
          <p:nvPr/>
        </p:nvGrpSpPr>
        <p:grpSpPr>
          <a:xfrm>
            <a:off x="2580128" y="4304204"/>
            <a:ext cx="7031743" cy="2074307"/>
            <a:chOff x="1298519" y="4471988"/>
            <a:chExt cx="7031743" cy="2074307"/>
          </a:xfrm>
        </p:grpSpPr>
        <p:sp>
          <p:nvSpPr>
            <p:cNvPr id="4" name="TextBox 3">
              <a:extLst>
                <a:ext uri="{FF2B5EF4-FFF2-40B4-BE49-F238E27FC236}">
                  <a16:creationId xmlns:a16="http://schemas.microsoft.com/office/drawing/2014/main" id="{E8B70C15-56F0-4B08-AFF1-EB6BB755041C}"/>
                </a:ext>
              </a:extLst>
            </p:cNvPr>
            <p:cNvSpPr txBox="1"/>
            <p:nvPr/>
          </p:nvSpPr>
          <p:spPr>
            <a:xfrm>
              <a:off x="3770653" y="4471988"/>
              <a:ext cx="1859805" cy="369332"/>
            </a:xfrm>
            <a:prstGeom prst="rect">
              <a:avLst/>
            </a:prstGeom>
            <a:noFill/>
          </p:spPr>
          <p:txBody>
            <a:bodyPr wrap="none" rtlCol="0">
              <a:spAutoFit/>
            </a:bodyPr>
            <a:lstStyle/>
            <a:p>
              <a:r>
                <a:rPr lang="en-GB" dirty="0"/>
                <a:t>Interrupt 1 occurs</a:t>
              </a:r>
            </a:p>
          </p:txBody>
        </p:sp>
        <p:cxnSp>
          <p:nvCxnSpPr>
            <p:cNvPr id="6" name="Straight Arrow Connector 5">
              <a:extLst>
                <a:ext uri="{FF2B5EF4-FFF2-40B4-BE49-F238E27FC236}">
                  <a16:creationId xmlns:a16="http://schemas.microsoft.com/office/drawing/2014/main" id="{CED73CA7-0BFA-4913-B2E8-A0C831174022}"/>
                </a:ext>
              </a:extLst>
            </p:cNvPr>
            <p:cNvCxnSpPr/>
            <p:nvPr/>
          </p:nvCxnSpPr>
          <p:spPr>
            <a:xfrm flipV="1">
              <a:off x="3114675" y="4656654"/>
              <a:ext cx="0" cy="14298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1BD0D0AA-DE72-4182-B0EA-2A5D97E9C02E}"/>
                </a:ext>
              </a:extLst>
            </p:cNvPr>
            <p:cNvCxnSpPr>
              <a:cxnSpLocks/>
            </p:cNvCxnSpPr>
            <p:nvPr/>
          </p:nvCxnSpPr>
          <p:spPr>
            <a:xfrm>
              <a:off x="3114675" y="6086475"/>
              <a:ext cx="48006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C6A9AB0-D38E-46E1-8E54-C2733661D2F2}"/>
                </a:ext>
              </a:extLst>
            </p:cNvPr>
            <p:cNvSpPr txBox="1"/>
            <p:nvPr/>
          </p:nvSpPr>
          <p:spPr>
            <a:xfrm>
              <a:off x="3114674" y="5717143"/>
              <a:ext cx="1585883"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Blink greenLED</a:t>
              </a:r>
            </a:p>
          </p:txBody>
        </p:sp>
        <p:sp>
          <p:nvSpPr>
            <p:cNvPr id="13" name="TextBox 12">
              <a:extLst>
                <a:ext uri="{FF2B5EF4-FFF2-40B4-BE49-F238E27FC236}">
                  <a16:creationId xmlns:a16="http://schemas.microsoft.com/office/drawing/2014/main" id="{F53A46B8-C7B7-4A1D-BAC9-112E768F984C}"/>
                </a:ext>
              </a:extLst>
            </p:cNvPr>
            <p:cNvSpPr txBox="1"/>
            <p:nvPr/>
          </p:nvSpPr>
          <p:spPr>
            <a:xfrm>
              <a:off x="5902296" y="5715298"/>
              <a:ext cx="1585883"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Blink greenLED</a:t>
              </a:r>
            </a:p>
          </p:txBody>
        </p:sp>
        <p:sp>
          <p:nvSpPr>
            <p:cNvPr id="12" name="TextBox 11">
              <a:extLst>
                <a:ext uri="{FF2B5EF4-FFF2-40B4-BE49-F238E27FC236}">
                  <a16:creationId xmlns:a16="http://schemas.microsoft.com/office/drawing/2014/main" id="{A0BB2F2D-B6F8-477C-8C7E-7EDA2EF07E06}"/>
                </a:ext>
              </a:extLst>
            </p:cNvPr>
            <p:cNvSpPr txBox="1"/>
            <p:nvPr/>
          </p:nvSpPr>
          <p:spPr>
            <a:xfrm>
              <a:off x="4700557" y="5116869"/>
              <a:ext cx="1201739"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GB" dirty="0"/>
                <a:t>Interrupt 1</a:t>
              </a:r>
            </a:p>
          </p:txBody>
        </p:sp>
        <p:cxnSp>
          <p:nvCxnSpPr>
            <p:cNvPr id="16" name="Straight Arrow Connector 15">
              <a:extLst>
                <a:ext uri="{FF2B5EF4-FFF2-40B4-BE49-F238E27FC236}">
                  <a16:creationId xmlns:a16="http://schemas.microsoft.com/office/drawing/2014/main" id="{2350FAD2-A4B7-4048-A3FA-1B2FA6836621}"/>
                </a:ext>
              </a:extLst>
            </p:cNvPr>
            <p:cNvCxnSpPr>
              <a:cxnSpLocks/>
              <a:stCxn id="4" idx="2"/>
            </p:cNvCxnSpPr>
            <p:nvPr/>
          </p:nvCxnSpPr>
          <p:spPr>
            <a:xfrm>
              <a:off x="4700556" y="4841320"/>
              <a:ext cx="0" cy="2530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005FC2F1-AA80-4260-970A-43EC5CDB5BA3}"/>
                </a:ext>
              </a:extLst>
            </p:cNvPr>
            <p:cNvCxnSpPr/>
            <p:nvPr/>
          </p:nvCxnSpPr>
          <p:spPr>
            <a:xfrm flipV="1">
              <a:off x="4700557" y="5486201"/>
              <a:ext cx="0" cy="230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EE23DA6B-4777-4027-8835-9232379C0157}"/>
                </a:ext>
              </a:extLst>
            </p:cNvPr>
            <p:cNvCxnSpPr/>
            <p:nvPr/>
          </p:nvCxnSpPr>
          <p:spPr>
            <a:xfrm>
              <a:off x="5902296" y="5486201"/>
              <a:ext cx="0" cy="230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TextBox 21">
              <a:extLst>
                <a:ext uri="{FF2B5EF4-FFF2-40B4-BE49-F238E27FC236}">
                  <a16:creationId xmlns:a16="http://schemas.microsoft.com/office/drawing/2014/main" id="{AE54782C-E9E3-488C-BADE-5425BE7F1284}"/>
                </a:ext>
              </a:extLst>
            </p:cNvPr>
            <p:cNvSpPr txBox="1"/>
            <p:nvPr/>
          </p:nvSpPr>
          <p:spPr>
            <a:xfrm>
              <a:off x="7680725" y="6176963"/>
              <a:ext cx="649537" cy="369332"/>
            </a:xfrm>
            <a:prstGeom prst="rect">
              <a:avLst/>
            </a:prstGeom>
            <a:noFill/>
          </p:spPr>
          <p:txBody>
            <a:bodyPr wrap="none" rtlCol="0">
              <a:spAutoFit/>
            </a:bodyPr>
            <a:lstStyle/>
            <a:p>
              <a:r>
                <a:rPr lang="en-GB" dirty="0"/>
                <a:t>Time</a:t>
              </a:r>
            </a:p>
          </p:txBody>
        </p:sp>
        <p:sp>
          <p:nvSpPr>
            <p:cNvPr id="25" name="TextBox 24">
              <a:extLst>
                <a:ext uri="{FF2B5EF4-FFF2-40B4-BE49-F238E27FC236}">
                  <a16:creationId xmlns:a16="http://schemas.microsoft.com/office/drawing/2014/main" id="{C0C2BFE1-7F1C-4654-9ACB-5A4010978B35}"/>
                </a:ext>
              </a:extLst>
            </p:cNvPr>
            <p:cNvSpPr txBox="1"/>
            <p:nvPr/>
          </p:nvSpPr>
          <p:spPr>
            <a:xfrm>
              <a:off x="1763967" y="5715298"/>
              <a:ext cx="1343829" cy="369332"/>
            </a:xfrm>
            <a:prstGeom prst="rect">
              <a:avLst/>
            </a:prstGeom>
            <a:noFill/>
          </p:spPr>
          <p:txBody>
            <a:bodyPr wrap="none" rtlCol="0">
              <a:spAutoFit/>
            </a:bodyPr>
            <a:lstStyle/>
            <a:p>
              <a:r>
                <a:rPr lang="en-GB" dirty="0"/>
                <a:t>Main thread</a:t>
              </a:r>
            </a:p>
          </p:txBody>
        </p:sp>
        <p:sp>
          <p:nvSpPr>
            <p:cNvPr id="27" name="TextBox 26">
              <a:extLst>
                <a:ext uri="{FF2B5EF4-FFF2-40B4-BE49-F238E27FC236}">
                  <a16:creationId xmlns:a16="http://schemas.microsoft.com/office/drawing/2014/main" id="{147FB43C-1BD5-4AAB-98E2-CFC3C738E73F}"/>
                </a:ext>
              </a:extLst>
            </p:cNvPr>
            <p:cNvSpPr txBox="1"/>
            <p:nvPr/>
          </p:nvSpPr>
          <p:spPr>
            <a:xfrm>
              <a:off x="1298519" y="5116869"/>
              <a:ext cx="1809278" cy="369332"/>
            </a:xfrm>
            <a:prstGeom prst="rect">
              <a:avLst/>
            </a:prstGeom>
            <a:noFill/>
          </p:spPr>
          <p:txBody>
            <a:bodyPr wrap="none" rtlCol="0">
              <a:spAutoFit/>
            </a:bodyPr>
            <a:lstStyle/>
            <a:p>
              <a:r>
                <a:rPr lang="en-GB" dirty="0"/>
                <a:t>Interrupt handler</a:t>
              </a:r>
            </a:p>
          </p:txBody>
        </p:sp>
      </p:grpSp>
    </p:spTree>
    <p:extLst>
      <p:ext uri="{BB962C8B-B14F-4D97-AF65-F5344CB8AC3E}">
        <p14:creationId xmlns:p14="http://schemas.microsoft.com/office/powerpoint/2010/main" val="1527654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7BDE-FDCD-47B3-A013-3D86015D5814}"/>
              </a:ext>
            </a:extLst>
          </p:cNvPr>
          <p:cNvSpPr>
            <a:spLocks noGrp="1"/>
          </p:cNvSpPr>
          <p:nvPr>
            <p:ph type="title"/>
          </p:nvPr>
        </p:nvSpPr>
        <p:spPr/>
        <p:txBody>
          <a:bodyPr/>
          <a:lstStyle/>
          <a:p>
            <a:r>
              <a:rPr lang="en-GB" dirty="0"/>
              <a:t>Observations About Interrupts</a:t>
            </a:r>
          </a:p>
        </p:txBody>
      </p:sp>
      <p:sp>
        <p:nvSpPr>
          <p:cNvPr id="3" name="Content Placeholder 2">
            <a:extLst>
              <a:ext uri="{FF2B5EF4-FFF2-40B4-BE49-F238E27FC236}">
                <a16:creationId xmlns:a16="http://schemas.microsoft.com/office/drawing/2014/main" id="{B3E255ED-5254-473D-BE37-5A9D44D38DE9}"/>
              </a:ext>
            </a:extLst>
          </p:cNvPr>
          <p:cNvSpPr>
            <a:spLocks noGrp="1"/>
          </p:cNvSpPr>
          <p:nvPr>
            <p:ph idx="1"/>
          </p:nvPr>
        </p:nvSpPr>
        <p:spPr>
          <a:xfrm>
            <a:off x="838200" y="1825625"/>
            <a:ext cx="10515600" cy="2262744"/>
          </a:xfrm>
        </p:spPr>
        <p:txBody>
          <a:bodyPr>
            <a:normAutofit/>
          </a:bodyPr>
          <a:lstStyle/>
          <a:p>
            <a:r>
              <a:rPr lang="en-GB" dirty="0"/>
              <a:t>Did you observe that when a 2</a:t>
            </a:r>
            <a:r>
              <a:rPr lang="en-GB" baseline="30000" dirty="0"/>
              <a:t>nd</a:t>
            </a:r>
            <a:r>
              <a:rPr lang="en-GB" dirty="0"/>
              <a:t> different interrupt occurs at the same time as the 1</a:t>
            </a:r>
            <a:r>
              <a:rPr lang="en-GB" baseline="30000" dirty="0"/>
              <a:t>st</a:t>
            </a:r>
            <a:r>
              <a:rPr lang="en-GB" dirty="0"/>
              <a:t> interrupt is running that it is put into a queue and processes immediately after the 1</a:t>
            </a:r>
            <a:r>
              <a:rPr lang="en-GB" baseline="30000" dirty="0"/>
              <a:t>st</a:t>
            </a:r>
            <a:r>
              <a:rPr lang="en-GB" dirty="0"/>
              <a:t> interrupt completes?</a:t>
            </a:r>
          </a:p>
          <a:p>
            <a:r>
              <a:rPr lang="en-GB" dirty="0"/>
              <a:t>If interrupts keep occurring, it is possible that the greenLED stops flashing altogether!</a:t>
            </a:r>
          </a:p>
        </p:txBody>
      </p:sp>
      <p:grpSp>
        <p:nvGrpSpPr>
          <p:cNvPr id="48" name="Group 47">
            <a:extLst>
              <a:ext uri="{FF2B5EF4-FFF2-40B4-BE49-F238E27FC236}">
                <a16:creationId xmlns:a16="http://schemas.microsoft.com/office/drawing/2014/main" id="{3C02ED7D-9532-4179-BC9B-C47E8044EBD0}"/>
              </a:ext>
            </a:extLst>
          </p:cNvPr>
          <p:cNvGrpSpPr/>
          <p:nvPr/>
        </p:nvGrpSpPr>
        <p:grpSpPr>
          <a:xfrm>
            <a:off x="2488612" y="3963447"/>
            <a:ext cx="7214775" cy="2415064"/>
            <a:chOff x="2881725" y="4102656"/>
            <a:chExt cx="7214775" cy="2415064"/>
          </a:xfrm>
        </p:grpSpPr>
        <p:sp>
          <p:nvSpPr>
            <p:cNvPr id="5" name="TextBox 4">
              <a:extLst>
                <a:ext uri="{FF2B5EF4-FFF2-40B4-BE49-F238E27FC236}">
                  <a16:creationId xmlns:a16="http://schemas.microsoft.com/office/drawing/2014/main" id="{C8601046-D437-46F0-B319-E2E6E24166AF}"/>
                </a:ext>
              </a:extLst>
            </p:cNvPr>
            <p:cNvSpPr txBox="1"/>
            <p:nvPr/>
          </p:nvSpPr>
          <p:spPr>
            <a:xfrm>
              <a:off x="5676017" y="4480559"/>
              <a:ext cx="1201739" cy="369332"/>
            </a:xfrm>
            <a:prstGeom prst="rect">
              <a:avLst/>
            </a:prstGeom>
            <a:noFill/>
          </p:spPr>
          <p:txBody>
            <a:bodyPr wrap="none" rtlCol="0">
              <a:spAutoFit/>
            </a:bodyPr>
            <a:lstStyle/>
            <a:p>
              <a:r>
                <a:rPr lang="en-GB" dirty="0"/>
                <a:t>Interrupt 1</a:t>
              </a:r>
            </a:p>
          </p:txBody>
        </p:sp>
        <p:cxnSp>
          <p:nvCxnSpPr>
            <p:cNvPr id="6" name="Straight Arrow Connector 5">
              <a:extLst>
                <a:ext uri="{FF2B5EF4-FFF2-40B4-BE49-F238E27FC236}">
                  <a16:creationId xmlns:a16="http://schemas.microsoft.com/office/drawing/2014/main" id="{246E5A5F-6AAA-403E-ACE0-54EA360B4BB9}"/>
                </a:ext>
              </a:extLst>
            </p:cNvPr>
            <p:cNvCxnSpPr/>
            <p:nvPr/>
          </p:nvCxnSpPr>
          <p:spPr>
            <a:xfrm flipV="1">
              <a:off x="4691005" y="4628079"/>
              <a:ext cx="0" cy="14298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 name="Straight Arrow Connector 6">
              <a:extLst>
                <a:ext uri="{FF2B5EF4-FFF2-40B4-BE49-F238E27FC236}">
                  <a16:creationId xmlns:a16="http://schemas.microsoft.com/office/drawing/2014/main" id="{84622EB5-407C-4BF7-83FE-A6C2A817BC55}"/>
                </a:ext>
              </a:extLst>
            </p:cNvPr>
            <p:cNvCxnSpPr>
              <a:cxnSpLocks/>
            </p:cNvCxnSpPr>
            <p:nvPr/>
          </p:nvCxnSpPr>
          <p:spPr>
            <a:xfrm>
              <a:off x="4691005" y="6057900"/>
              <a:ext cx="540549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TextBox 7">
              <a:extLst>
                <a:ext uri="{FF2B5EF4-FFF2-40B4-BE49-F238E27FC236}">
                  <a16:creationId xmlns:a16="http://schemas.microsoft.com/office/drawing/2014/main" id="{A5C69EEE-6860-49EF-815F-ABF9422F8595}"/>
                </a:ext>
              </a:extLst>
            </p:cNvPr>
            <p:cNvSpPr txBox="1"/>
            <p:nvPr/>
          </p:nvSpPr>
          <p:spPr>
            <a:xfrm>
              <a:off x="4691004" y="5688568"/>
              <a:ext cx="1585883"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Blink greenLED</a:t>
              </a:r>
            </a:p>
          </p:txBody>
        </p:sp>
        <p:sp>
          <p:nvSpPr>
            <p:cNvPr id="9" name="TextBox 8">
              <a:extLst>
                <a:ext uri="{FF2B5EF4-FFF2-40B4-BE49-F238E27FC236}">
                  <a16:creationId xmlns:a16="http://schemas.microsoft.com/office/drawing/2014/main" id="{38DBE5C6-68F1-4F0F-A011-81092ED4BC04}"/>
                </a:ext>
              </a:extLst>
            </p:cNvPr>
            <p:cNvSpPr txBox="1"/>
            <p:nvPr/>
          </p:nvSpPr>
          <p:spPr>
            <a:xfrm>
              <a:off x="8680362" y="5683943"/>
              <a:ext cx="107738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Blink g…</a:t>
              </a:r>
            </a:p>
          </p:txBody>
        </p:sp>
        <p:sp>
          <p:nvSpPr>
            <p:cNvPr id="10" name="TextBox 9">
              <a:extLst>
                <a:ext uri="{FF2B5EF4-FFF2-40B4-BE49-F238E27FC236}">
                  <a16:creationId xmlns:a16="http://schemas.microsoft.com/office/drawing/2014/main" id="{982FEE65-984E-44D6-AE7F-6D04F7A17AD6}"/>
                </a:ext>
              </a:extLst>
            </p:cNvPr>
            <p:cNvSpPr txBox="1"/>
            <p:nvPr/>
          </p:nvSpPr>
          <p:spPr>
            <a:xfrm>
              <a:off x="6276887" y="5088294"/>
              <a:ext cx="1201739"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GB" dirty="0"/>
                <a:t>Interrupt 1</a:t>
              </a:r>
            </a:p>
          </p:txBody>
        </p:sp>
        <p:cxnSp>
          <p:nvCxnSpPr>
            <p:cNvPr id="11" name="Straight Arrow Connector 10">
              <a:extLst>
                <a:ext uri="{FF2B5EF4-FFF2-40B4-BE49-F238E27FC236}">
                  <a16:creationId xmlns:a16="http://schemas.microsoft.com/office/drawing/2014/main" id="{CEF996F3-9765-4D5F-94DA-19745BAC2D3F}"/>
                </a:ext>
              </a:extLst>
            </p:cNvPr>
            <p:cNvCxnSpPr>
              <a:cxnSpLocks/>
              <a:stCxn id="5" idx="2"/>
            </p:cNvCxnSpPr>
            <p:nvPr/>
          </p:nvCxnSpPr>
          <p:spPr>
            <a:xfrm>
              <a:off x="6276887" y="4849891"/>
              <a:ext cx="0" cy="2445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0A72E9E9-385C-4955-9FE8-00478A851178}"/>
                </a:ext>
              </a:extLst>
            </p:cNvPr>
            <p:cNvCxnSpPr/>
            <p:nvPr/>
          </p:nvCxnSpPr>
          <p:spPr>
            <a:xfrm flipV="1">
              <a:off x="6276887" y="5457626"/>
              <a:ext cx="0" cy="230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214EE5F5-FBAF-43D3-8858-7482D52E3C1F}"/>
                </a:ext>
              </a:extLst>
            </p:cNvPr>
            <p:cNvCxnSpPr/>
            <p:nvPr/>
          </p:nvCxnSpPr>
          <p:spPr>
            <a:xfrm>
              <a:off x="8680363" y="5457626"/>
              <a:ext cx="0" cy="230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8ED0099E-4BA9-4681-9517-D4A29B05797D}"/>
                </a:ext>
              </a:extLst>
            </p:cNvPr>
            <p:cNvSpPr txBox="1"/>
            <p:nvPr/>
          </p:nvSpPr>
          <p:spPr>
            <a:xfrm>
              <a:off x="9257055" y="6148388"/>
              <a:ext cx="649537" cy="369332"/>
            </a:xfrm>
            <a:prstGeom prst="rect">
              <a:avLst/>
            </a:prstGeom>
            <a:noFill/>
          </p:spPr>
          <p:txBody>
            <a:bodyPr wrap="none" rtlCol="0">
              <a:spAutoFit/>
            </a:bodyPr>
            <a:lstStyle/>
            <a:p>
              <a:r>
                <a:rPr lang="en-GB" dirty="0"/>
                <a:t>Time</a:t>
              </a:r>
            </a:p>
          </p:txBody>
        </p:sp>
        <p:sp>
          <p:nvSpPr>
            <p:cNvPr id="15" name="TextBox 14">
              <a:extLst>
                <a:ext uri="{FF2B5EF4-FFF2-40B4-BE49-F238E27FC236}">
                  <a16:creationId xmlns:a16="http://schemas.microsoft.com/office/drawing/2014/main" id="{CF808C48-F884-4EFA-B53B-015D86B80E5E}"/>
                </a:ext>
              </a:extLst>
            </p:cNvPr>
            <p:cNvSpPr txBox="1"/>
            <p:nvPr/>
          </p:nvSpPr>
          <p:spPr>
            <a:xfrm>
              <a:off x="3347173" y="5692695"/>
              <a:ext cx="1343829" cy="369332"/>
            </a:xfrm>
            <a:prstGeom prst="rect">
              <a:avLst/>
            </a:prstGeom>
            <a:noFill/>
          </p:spPr>
          <p:txBody>
            <a:bodyPr wrap="none" rtlCol="0">
              <a:spAutoFit/>
            </a:bodyPr>
            <a:lstStyle/>
            <a:p>
              <a:r>
                <a:rPr lang="en-GB" dirty="0"/>
                <a:t>Main thread</a:t>
              </a:r>
            </a:p>
          </p:txBody>
        </p:sp>
        <p:sp>
          <p:nvSpPr>
            <p:cNvPr id="16" name="TextBox 15">
              <a:extLst>
                <a:ext uri="{FF2B5EF4-FFF2-40B4-BE49-F238E27FC236}">
                  <a16:creationId xmlns:a16="http://schemas.microsoft.com/office/drawing/2014/main" id="{7A7C12CE-0DEE-4868-B2AE-E3D4E1A205AB}"/>
                </a:ext>
              </a:extLst>
            </p:cNvPr>
            <p:cNvSpPr txBox="1"/>
            <p:nvPr/>
          </p:nvSpPr>
          <p:spPr>
            <a:xfrm>
              <a:off x="2881725" y="5094266"/>
              <a:ext cx="1809278" cy="369332"/>
            </a:xfrm>
            <a:prstGeom prst="rect">
              <a:avLst/>
            </a:prstGeom>
            <a:noFill/>
          </p:spPr>
          <p:txBody>
            <a:bodyPr wrap="none" rtlCol="0">
              <a:spAutoFit/>
            </a:bodyPr>
            <a:lstStyle/>
            <a:p>
              <a:r>
                <a:rPr lang="en-GB" dirty="0"/>
                <a:t>Interrupt handler</a:t>
              </a:r>
            </a:p>
          </p:txBody>
        </p:sp>
        <p:sp>
          <p:nvSpPr>
            <p:cNvPr id="17" name="TextBox 16">
              <a:extLst>
                <a:ext uri="{FF2B5EF4-FFF2-40B4-BE49-F238E27FC236}">
                  <a16:creationId xmlns:a16="http://schemas.microsoft.com/office/drawing/2014/main" id="{A790468A-C074-4B22-8914-7A5A10B9D33C}"/>
                </a:ext>
              </a:extLst>
            </p:cNvPr>
            <p:cNvSpPr txBox="1"/>
            <p:nvPr/>
          </p:nvSpPr>
          <p:spPr>
            <a:xfrm>
              <a:off x="5947853" y="4102656"/>
              <a:ext cx="1859805" cy="369332"/>
            </a:xfrm>
            <a:prstGeom prst="rect">
              <a:avLst/>
            </a:prstGeom>
            <a:noFill/>
          </p:spPr>
          <p:txBody>
            <a:bodyPr wrap="none" rtlCol="0">
              <a:spAutoFit/>
            </a:bodyPr>
            <a:lstStyle/>
            <a:p>
              <a:r>
                <a:rPr lang="en-GB" dirty="0"/>
                <a:t>Interrupt 2 occurs</a:t>
              </a:r>
            </a:p>
          </p:txBody>
        </p:sp>
        <p:cxnSp>
          <p:nvCxnSpPr>
            <p:cNvPr id="18" name="Straight Arrow Connector 17">
              <a:extLst>
                <a:ext uri="{FF2B5EF4-FFF2-40B4-BE49-F238E27FC236}">
                  <a16:creationId xmlns:a16="http://schemas.microsoft.com/office/drawing/2014/main" id="{B2E8B385-349A-473A-8CA7-EA257C53BD88}"/>
                </a:ext>
              </a:extLst>
            </p:cNvPr>
            <p:cNvCxnSpPr>
              <a:cxnSpLocks/>
              <a:stCxn id="17" idx="2"/>
            </p:cNvCxnSpPr>
            <p:nvPr/>
          </p:nvCxnSpPr>
          <p:spPr>
            <a:xfrm>
              <a:off x="6877756" y="4471988"/>
              <a:ext cx="0" cy="6057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TextBox 21">
              <a:extLst>
                <a:ext uri="{FF2B5EF4-FFF2-40B4-BE49-F238E27FC236}">
                  <a16:creationId xmlns:a16="http://schemas.microsoft.com/office/drawing/2014/main" id="{B77A7564-2417-4F6A-95C6-C752ED3FE5E6}"/>
                </a:ext>
              </a:extLst>
            </p:cNvPr>
            <p:cNvSpPr txBox="1"/>
            <p:nvPr/>
          </p:nvSpPr>
          <p:spPr>
            <a:xfrm>
              <a:off x="7478624" y="5088294"/>
              <a:ext cx="1201739" cy="369332"/>
            </a:xfrm>
            <a:prstGeom prst="rect">
              <a:avLst/>
            </a:prstGeom>
            <a:solidFill>
              <a:srgbClr val="FF8B8B"/>
            </a:solidFill>
            <a:ln>
              <a:solidFill>
                <a:srgbClr val="FF5050"/>
              </a:solid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GB" dirty="0"/>
                <a:t>Interrupt 2</a:t>
              </a:r>
            </a:p>
          </p:txBody>
        </p:sp>
        <p:sp>
          <p:nvSpPr>
            <p:cNvPr id="47" name="Arc 46">
              <a:extLst>
                <a:ext uri="{FF2B5EF4-FFF2-40B4-BE49-F238E27FC236}">
                  <a16:creationId xmlns:a16="http://schemas.microsoft.com/office/drawing/2014/main" id="{1D1F9045-1B6B-4EF5-9B8A-6C5EA72973AC}"/>
                </a:ext>
              </a:extLst>
            </p:cNvPr>
            <p:cNvSpPr/>
            <p:nvPr/>
          </p:nvSpPr>
          <p:spPr>
            <a:xfrm>
              <a:off x="6877755" y="5094428"/>
              <a:ext cx="600869" cy="732529"/>
            </a:xfrm>
            <a:prstGeom prst="arc">
              <a:avLst>
                <a:gd name="adj1" fmla="val 10685"/>
                <a:gd name="adj2" fmla="val 10778596"/>
              </a:avLst>
            </a:prstGeom>
            <a:ln>
              <a:prstDash val="lgDash"/>
              <a:headEnd type="arrow" w="med" len="med"/>
              <a:tailEnd type="non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76426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701B-7337-40F3-94E0-F31EF76740A7}"/>
              </a:ext>
            </a:extLst>
          </p:cNvPr>
          <p:cNvSpPr>
            <a:spLocks noGrp="1"/>
          </p:cNvSpPr>
          <p:nvPr>
            <p:ph type="title"/>
          </p:nvPr>
        </p:nvSpPr>
        <p:spPr/>
        <p:txBody>
          <a:bodyPr/>
          <a:lstStyle/>
          <a:p>
            <a:r>
              <a:rPr lang="en-GB" dirty="0"/>
              <a:t>Some ‘Soft’ Rules for Programming Interrupts</a:t>
            </a:r>
          </a:p>
        </p:txBody>
      </p:sp>
      <p:sp>
        <p:nvSpPr>
          <p:cNvPr id="3" name="Content Placeholder 2">
            <a:extLst>
              <a:ext uri="{FF2B5EF4-FFF2-40B4-BE49-F238E27FC236}">
                <a16:creationId xmlns:a16="http://schemas.microsoft.com/office/drawing/2014/main" id="{6A101298-E52E-4C42-AA4E-BBEFFDECFCEB}"/>
              </a:ext>
            </a:extLst>
          </p:cNvPr>
          <p:cNvSpPr>
            <a:spLocks noGrp="1"/>
          </p:cNvSpPr>
          <p:nvPr>
            <p:ph idx="1"/>
          </p:nvPr>
        </p:nvSpPr>
        <p:spPr/>
        <p:txBody>
          <a:bodyPr>
            <a:normAutofit/>
          </a:bodyPr>
          <a:lstStyle/>
          <a:p>
            <a:r>
              <a:rPr lang="en-GB" strike="sngStrike" dirty="0"/>
              <a:t>Rule 1 – you do not talk about interrupts.</a:t>
            </a:r>
          </a:p>
          <a:p>
            <a:r>
              <a:rPr lang="en-GB" strike="sngStrike" dirty="0"/>
              <a:t>Rule 2 – you do not talk about interrupts.</a:t>
            </a:r>
          </a:p>
          <a:p>
            <a:r>
              <a:rPr lang="en-GB" dirty="0"/>
              <a:t>Rule 1 – Do not use wait() in callbacks.</a:t>
            </a:r>
          </a:p>
          <a:p>
            <a:r>
              <a:rPr lang="en-GB" dirty="0"/>
              <a:t>Rule 2 – Avoid printf() statements in callbacks.</a:t>
            </a:r>
          </a:p>
          <a:p>
            <a:r>
              <a:rPr lang="en-GB" dirty="0"/>
              <a:t>Rule 3 – Try to keep interrupts as short as possible.</a:t>
            </a:r>
          </a:p>
          <a:p>
            <a:endParaRPr lang="en-GB" dirty="0"/>
          </a:p>
          <a:p>
            <a:r>
              <a:rPr lang="en-GB" dirty="0"/>
              <a:t>Why? – because we want to keep our program responsive.</a:t>
            </a:r>
          </a:p>
        </p:txBody>
      </p:sp>
    </p:spTree>
    <p:extLst>
      <p:ext uri="{BB962C8B-B14F-4D97-AF65-F5344CB8AC3E}">
        <p14:creationId xmlns:p14="http://schemas.microsoft.com/office/powerpoint/2010/main" val="3934681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4218-9BAD-4153-95D3-D88C800479A0}"/>
              </a:ext>
            </a:extLst>
          </p:cNvPr>
          <p:cNvSpPr>
            <a:spLocks noGrp="1"/>
          </p:cNvSpPr>
          <p:nvPr>
            <p:ph type="title"/>
          </p:nvPr>
        </p:nvSpPr>
        <p:spPr>
          <a:xfrm>
            <a:off x="838200" y="365125"/>
            <a:ext cx="8896350" cy="1325563"/>
          </a:xfrm>
        </p:spPr>
        <p:txBody>
          <a:bodyPr/>
          <a:lstStyle/>
          <a:p>
            <a:r>
              <a:rPr lang="en-GB" dirty="0"/>
              <a:t>Using Hardware Interrupts to Set Flags for a Polling System</a:t>
            </a:r>
          </a:p>
        </p:txBody>
      </p:sp>
      <p:sp>
        <p:nvSpPr>
          <p:cNvPr id="3" name="Content Placeholder 2">
            <a:extLst>
              <a:ext uri="{FF2B5EF4-FFF2-40B4-BE49-F238E27FC236}">
                <a16:creationId xmlns:a16="http://schemas.microsoft.com/office/drawing/2014/main" id="{505F437C-30D7-4296-9F7C-104C7D173735}"/>
              </a:ext>
            </a:extLst>
          </p:cNvPr>
          <p:cNvSpPr>
            <a:spLocks noGrp="1"/>
          </p:cNvSpPr>
          <p:nvPr>
            <p:ph idx="1"/>
          </p:nvPr>
        </p:nvSpPr>
        <p:spPr>
          <a:xfrm>
            <a:off x="838200" y="1825625"/>
            <a:ext cx="8410575" cy="4351338"/>
          </a:xfrm>
        </p:spPr>
        <p:txBody>
          <a:bodyPr>
            <a:normAutofit fontScale="77500" lnSpcReduction="20000"/>
          </a:bodyPr>
          <a:lstStyle/>
          <a:p>
            <a:r>
              <a:rPr lang="en-GB" dirty="0"/>
              <a:t>One method for keeping interrupt routines short is by the use of flags.</a:t>
            </a:r>
          </a:p>
          <a:p>
            <a:r>
              <a:rPr lang="en-GB" dirty="0"/>
              <a:t>I.e. when an interrupt is triggered, just set a flag that the interrupt has happened and then go back to the main polling loop, which can check if the flag has been set and handle the response inside the polling loop code.</a:t>
            </a:r>
          </a:p>
          <a:p>
            <a:r>
              <a:rPr lang="en-GB" dirty="0"/>
              <a:t>See the following code for an example of this.</a:t>
            </a:r>
          </a:p>
          <a:p>
            <a:r>
              <a:rPr lang="en-GB" dirty="0"/>
              <a:t>One possible advantage of this approach is that the green LED will toggle at least once and not be completely stopped from flashing even when interrupts keep occurring in rapid succession (up to a point).</a:t>
            </a:r>
          </a:p>
          <a:p>
            <a:r>
              <a:rPr lang="en-GB" dirty="0"/>
              <a:t>The system now behaves in a very similar manner to an ordinary polling setup.</a:t>
            </a:r>
          </a:p>
          <a:p>
            <a:r>
              <a:rPr lang="en-GB" dirty="0"/>
              <a:t>However, this way is more efficient because the added interrupt flags will mean that the system will not miss any quick/short input to the system which maybe missed by a pure polling system.</a:t>
            </a:r>
          </a:p>
        </p:txBody>
      </p:sp>
      <p:sp>
        <p:nvSpPr>
          <p:cNvPr id="6" name="Rectangle 5">
            <a:extLst>
              <a:ext uri="{FF2B5EF4-FFF2-40B4-BE49-F238E27FC236}">
                <a16:creationId xmlns:a16="http://schemas.microsoft.com/office/drawing/2014/main" id="{4E7CB2F6-8BDE-462D-B833-3DB8414B53EC}"/>
              </a:ext>
            </a:extLst>
          </p:cNvPr>
          <p:cNvSpPr/>
          <p:nvPr/>
        </p:nvSpPr>
        <p:spPr>
          <a:xfrm>
            <a:off x="9877424" y="74236"/>
            <a:ext cx="2314575" cy="6863417"/>
          </a:xfrm>
          <a:prstGeom prst="rect">
            <a:avLst/>
          </a:prstGeom>
        </p:spPr>
        <p:txBody>
          <a:bodyPr wrap="square">
            <a:spAutoFit/>
          </a:bodyPr>
          <a:lstStyle/>
          <a:p>
            <a:r>
              <a:rPr lang="en-GB" sz="1000" dirty="0"/>
              <a:t>#include &lt;</a:t>
            </a:r>
            <a:r>
              <a:rPr lang="en-GB" sz="1000" dirty="0" err="1"/>
              <a:t>mbed.h</a:t>
            </a:r>
            <a:r>
              <a:rPr lang="en-GB" sz="1000" dirty="0"/>
              <a:t>&gt;</a:t>
            </a:r>
          </a:p>
          <a:p>
            <a:endParaRPr lang="en-GB" sz="1000" dirty="0"/>
          </a:p>
          <a:p>
            <a:r>
              <a:rPr lang="en-GB" sz="1000" dirty="0" err="1"/>
              <a:t>DigitalOut</a:t>
            </a:r>
            <a:r>
              <a:rPr lang="en-GB" sz="1000" dirty="0"/>
              <a:t> </a:t>
            </a:r>
            <a:r>
              <a:rPr lang="en-GB" sz="1000" dirty="0" err="1"/>
              <a:t>greenLED</a:t>
            </a:r>
            <a:r>
              <a:rPr lang="en-GB" sz="1000" dirty="0"/>
              <a:t>(LED1); // PD_12</a:t>
            </a:r>
          </a:p>
          <a:p>
            <a:r>
              <a:rPr lang="en-GB" sz="1000" dirty="0" err="1"/>
              <a:t>DigitalOut</a:t>
            </a:r>
            <a:r>
              <a:rPr lang="en-GB" sz="1000" dirty="0"/>
              <a:t> </a:t>
            </a:r>
            <a:r>
              <a:rPr lang="en-GB" sz="1000" dirty="0" err="1"/>
              <a:t>orangeLED</a:t>
            </a:r>
            <a:r>
              <a:rPr lang="en-GB" sz="1000" dirty="0"/>
              <a:t>(LED2); // PD_13</a:t>
            </a:r>
          </a:p>
          <a:p>
            <a:r>
              <a:rPr lang="en-GB" sz="1000" dirty="0" err="1"/>
              <a:t>DigitalOut</a:t>
            </a:r>
            <a:r>
              <a:rPr lang="en-GB" sz="1000" dirty="0"/>
              <a:t> </a:t>
            </a:r>
            <a:r>
              <a:rPr lang="en-GB" sz="1000" dirty="0" err="1"/>
              <a:t>redLED</a:t>
            </a:r>
            <a:r>
              <a:rPr lang="en-GB" sz="1000" dirty="0"/>
              <a:t>(LED3); // PD_14</a:t>
            </a:r>
          </a:p>
          <a:p>
            <a:r>
              <a:rPr lang="en-GB" sz="1000" dirty="0" err="1"/>
              <a:t>DigitalOut</a:t>
            </a:r>
            <a:r>
              <a:rPr lang="en-GB" sz="1000" dirty="0"/>
              <a:t> </a:t>
            </a:r>
            <a:r>
              <a:rPr lang="en-GB" sz="1000" dirty="0" err="1"/>
              <a:t>blueLED</a:t>
            </a:r>
            <a:r>
              <a:rPr lang="en-GB" sz="1000" dirty="0"/>
              <a:t>(LED4); // PD_15</a:t>
            </a:r>
          </a:p>
          <a:p>
            <a:endParaRPr lang="en-GB" sz="1000" dirty="0"/>
          </a:p>
          <a:p>
            <a:r>
              <a:rPr lang="en-GB" sz="1000" dirty="0" err="1"/>
              <a:t>InterruptIn</a:t>
            </a:r>
            <a:r>
              <a:rPr lang="en-GB" sz="1000" dirty="0"/>
              <a:t> </a:t>
            </a:r>
            <a:r>
              <a:rPr lang="en-GB" sz="1000" dirty="0" err="1"/>
              <a:t>blueButton</a:t>
            </a:r>
            <a:r>
              <a:rPr lang="en-GB" sz="1000" dirty="0"/>
              <a:t>(BUTTON1); // USER_BUTTON</a:t>
            </a:r>
          </a:p>
          <a:p>
            <a:endParaRPr lang="en-GB" sz="1000" dirty="0"/>
          </a:p>
          <a:p>
            <a:r>
              <a:rPr lang="en-GB" sz="1000" dirty="0"/>
              <a:t>volatile bool </a:t>
            </a:r>
            <a:r>
              <a:rPr lang="en-GB" sz="1000" dirty="0" err="1"/>
              <a:t>orangeFlag</a:t>
            </a:r>
            <a:r>
              <a:rPr lang="en-GB" sz="1000" dirty="0"/>
              <a:t> = false;</a:t>
            </a:r>
          </a:p>
          <a:p>
            <a:r>
              <a:rPr lang="en-GB" sz="1000" dirty="0"/>
              <a:t>volatile bool </a:t>
            </a:r>
            <a:r>
              <a:rPr lang="en-GB" sz="1000" dirty="0" err="1"/>
              <a:t>redFlag</a:t>
            </a:r>
            <a:r>
              <a:rPr lang="en-GB" sz="1000" dirty="0"/>
              <a:t> = false;</a:t>
            </a:r>
          </a:p>
          <a:p>
            <a:endParaRPr lang="en-GB" sz="1000" dirty="0"/>
          </a:p>
          <a:p>
            <a:r>
              <a:rPr lang="en-GB" sz="1000" dirty="0"/>
              <a:t>void callbackFunction1();</a:t>
            </a:r>
          </a:p>
          <a:p>
            <a:r>
              <a:rPr lang="en-GB" sz="1000" dirty="0"/>
              <a:t>void callbackFunction2();</a:t>
            </a:r>
          </a:p>
          <a:p>
            <a:endParaRPr lang="en-GB" sz="1000" dirty="0"/>
          </a:p>
          <a:p>
            <a:r>
              <a:rPr lang="en-GB" sz="1000" dirty="0"/>
              <a:t>int main() {</a:t>
            </a:r>
          </a:p>
          <a:p>
            <a:r>
              <a:rPr lang="en-GB" sz="1000" dirty="0"/>
              <a:t>    </a:t>
            </a:r>
            <a:r>
              <a:rPr lang="en-GB" sz="1000" dirty="0" err="1"/>
              <a:t>blueButton.rise</a:t>
            </a:r>
            <a:r>
              <a:rPr lang="en-GB" sz="1000" dirty="0"/>
              <a:t>(&amp;callbackFunction1);</a:t>
            </a:r>
          </a:p>
          <a:p>
            <a:r>
              <a:rPr lang="en-GB" sz="1000" dirty="0"/>
              <a:t>    </a:t>
            </a:r>
            <a:r>
              <a:rPr lang="en-GB" sz="1000" dirty="0" err="1"/>
              <a:t>blueButton.fall</a:t>
            </a:r>
            <a:r>
              <a:rPr lang="en-GB" sz="1000" dirty="0"/>
              <a:t>(&amp;callbackFunction2);</a:t>
            </a:r>
          </a:p>
          <a:p>
            <a:endParaRPr lang="en-GB" sz="1000" dirty="0"/>
          </a:p>
          <a:p>
            <a:r>
              <a:rPr lang="en-GB" sz="1000" dirty="0"/>
              <a:t>    while(1) {</a:t>
            </a:r>
          </a:p>
          <a:p>
            <a:r>
              <a:rPr lang="en-GB" sz="1000" dirty="0"/>
              <a:t>        </a:t>
            </a:r>
            <a:r>
              <a:rPr lang="en-GB" sz="1000" dirty="0" err="1"/>
              <a:t>greenLED</a:t>
            </a:r>
            <a:r>
              <a:rPr lang="en-GB" sz="1000" dirty="0"/>
              <a:t> = !</a:t>
            </a:r>
            <a:r>
              <a:rPr lang="en-GB" sz="1000" dirty="0" err="1"/>
              <a:t>greenLED</a:t>
            </a:r>
            <a:r>
              <a:rPr lang="en-GB" sz="1000" dirty="0"/>
              <a:t>;</a:t>
            </a:r>
          </a:p>
          <a:p>
            <a:r>
              <a:rPr lang="en-GB" sz="1000" dirty="0"/>
              <a:t>        </a:t>
            </a:r>
            <a:r>
              <a:rPr lang="en-GB" sz="1000" dirty="0" err="1"/>
              <a:t>wait_us</a:t>
            </a:r>
            <a:r>
              <a:rPr lang="en-GB" sz="1000" dirty="0"/>
              <a:t>(1000 * 200);</a:t>
            </a:r>
          </a:p>
          <a:p>
            <a:endParaRPr lang="en-GB" sz="1000" dirty="0"/>
          </a:p>
          <a:p>
            <a:r>
              <a:rPr lang="en-GB" sz="1000" dirty="0"/>
              <a:t>        if (</a:t>
            </a:r>
            <a:r>
              <a:rPr lang="en-GB" sz="1000" dirty="0" err="1"/>
              <a:t>orangeFlag</a:t>
            </a:r>
            <a:r>
              <a:rPr lang="en-GB" sz="1000" dirty="0"/>
              <a:t>) {</a:t>
            </a:r>
          </a:p>
          <a:p>
            <a:r>
              <a:rPr lang="en-GB" sz="1000" dirty="0"/>
              <a:t>            </a:t>
            </a:r>
            <a:r>
              <a:rPr lang="en-GB" sz="1000" dirty="0" err="1"/>
              <a:t>orangeLED</a:t>
            </a:r>
            <a:r>
              <a:rPr lang="en-GB" sz="1000" dirty="0"/>
              <a:t> = !</a:t>
            </a:r>
            <a:r>
              <a:rPr lang="en-GB" sz="1000" dirty="0" err="1"/>
              <a:t>orangeLED</a:t>
            </a:r>
            <a:r>
              <a:rPr lang="en-GB" sz="1000" dirty="0"/>
              <a:t>;</a:t>
            </a:r>
          </a:p>
          <a:p>
            <a:r>
              <a:rPr lang="en-GB" sz="1000" dirty="0"/>
              <a:t>            </a:t>
            </a:r>
            <a:r>
              <a:rPr lang="en-GB" sz="1000" dirty="0" err="1"/>
              <a:t>wait_us</a:t>
            </a:r>
            <a:r>
              <a:rPr lang="en-GB" sz="1000" dirty="0"/>
              <a:t>(1000);</a:t>
            </a:r>
          </a:p>
          <a:p>
            <a:r>
              <a:rPr lang="en-GB" sz="1000" dirty="0"/>
              <a:t>            </a:t>
            </a:r>
            <a:r>
              <a:rPr lang="en-GB" sz="1000" dirty="0" err="1"/>
              <a:t>orangeFlag</a:t>
            </a:r>
            <a:r>
              <a:rPr lang="en-GB" sz="1000" dirty="0"/>
              <a:t> = false;</a:t>
            </a:r>
          </a:p>
          <a:p>
            <a:r>
              <a:rPr lang="en-GB" sz="1000" dirty="0"/>
              <a:t>        }</a:t>
            </a:r>
          </a:p>
          <a:p>
            <a:r>
              <a:rPr lang="en-GB" sz="1000" dirty="0"/>
              <a:t>        if (</a:t>
            </a:r>
            <a:r>
              <a:rPr lang="en-GB" sz="1000" dirty="0" err="1"/>
              <a:t>redFlag</a:t>
            </a:r>
            <a:r>
              <a:rPr lang="en-GB" sz="1000" dirty="0"/>
              <a:t>) {</a:t>
            </a:r>
          </a:p>
          <a:p>
            <a:r>
              <a:rPr lang="en-GB" sz="1000" dirty="0"/>
              <a:t>            </a:t>
            </a:r>
            <a:r>
              <a:rPr lang="en-GB" sz="1000" dirty="0" err="1"/>
              <a:t>redLED</a:t>
            </a:r>
            <a:r>
              <a:rPr lang="en-GB" sz="1000" dirty="0"/>
              <a:t> = !</a:t>
            </a:r>
            <a:r>
              <a:rPr lang="en-GB" sz="1000" dirty="0" err="1"/>
              <a:t>redLED</a:t>
            </a:r>
            <a:r>
              <a:rPr lang="en-GB" sz="1000" dirty="0"/>
              <a:t>;</a:t>
            </a:r>
          </a:p>
          <a:p>
            <a:r>
              <a:rPr lang="en-GB" sz="1000" dirty="0"/>
              <a:t>            </a:t>
            </a:r>
            <a:r>
              <a:rPr lang="en-GB" sz="1000" dirty="0" err="1"/>
              <a:t>wait_us</a:t>
            </a:r>
            <a:r>
              <a:rPr lang="en-GB" sz="1000" dirty="0"/>
              <a:t>(1000);</a:t>
            </a:r>
          </a:p>
          <a:p>
            <a:r>
              <a:rPr lang="en-GB" sz="1000" dirty="0"/>
              <a:t>            </a:t>
            </a:r>
            <a:r>
              <a:rPr lang="en-GB" sz="1000" dirty="0" err="1"/>
              <a:t>redFlag</a:t>
            </a:r>
            <a:r>
              <a:rPr lang="en-GB" sz="1000" dirty="0"/>
              <a:t> = false;</a:t>
            </a:r>
          </a:p>
          <a:p>
            <a:r>
              <a:rPr lang="en-GB" sz="1000" dirty="0"/>
              <a:t>        }</a:t>
            </a:r>
          </a:p>
          <a:p>
            <a:r>
              <a:rPr lang="en-GB" sz="1000" dirty="0"/>
              <a:t>    }</a:t>
            </a:r>
          </a:p>
          <a:p>
            <a:r>
              <a:rPr lang="en-GB" sz="1000" dirty="0"/>
              <a:t>}</a:t>
            </a:r>
          </a:p>
          <a:p>
            <a:endParaRPr lang="en-GB" sz="1000" dirty="0"/>
          </a:p>
          <a:p>
            <a:r>
              <a:rPr lang="en-GB" sz="1000" dirty="0"/>
              <a:t>void callbackFunction1() {</a:t>
            </a:r>
          </a:p>
          <a:p>
            <a:r>
              <a:rPr lang="en-GB" sz="1000" dirty="0"/>
              <a:t>    </a:t>
            </a:r>
            <a:r>
              <a:rPr lang="en-GB" sz="1000" dirty="0" err="1"/>
              <a:t>orangeFlag</a:t>
            </a:r>
            <a:r>
              <a:rPr lang="en-GB" sz="1000" dirty="0"/>
              <a:t> = true;</a:t>
            </a:r>
          </a:p>
          <a:p>
            <a:r>
              <a:rPr lang="en-GB" sz="1000" dirty="0"/>
              <a:t>}</a:t>
            </a:r>
          </a:p>
          <a:p>
            <a:endParaRPr lang="en-GB" sz="1000" dirty="0"/>
          </a:p>
          <a:p>
            <a:r>
              <a:rPr lang="en-GB" sz="1000" dirty="0"/>
              <a:t>void callbackFunction2() {</a:t>
            </a:r>
          </a:p>
          <a:p>
            <a:r>
              <a:rPr lang="en-GB" sz="1000" dirty="0"/>
              <a:t>    </a:t>
            </a:r>
            <a:r>
              <a:rPr lang="en-GB" sz="1000" dirty="0" err="1"/>
              <a:t>redFlag</a:t>
            </a:r>
            <a:r>
              <a:rPr lang="en-GB" sz="1000" dirty="0"/>
              <a:t> = true;</a:t>
            </a:r>
          </a:p>
          <a:p>
            <a:r>
              <a:rPr lang="en-GB" sz="1000" dirty="0"/>
              <a:t>}</a:t>
            </a:r>
          </a:p>
        </p:txBody>
      </p:sp>
    </p:spTree>
    <p:extLst>
      <p:ext uri="{BB962C8B-B14F-4D97-AF65-F5344CB8AC3E}">
        <p14:creationId xmlns:p14="http://schemas.microsoft.com/office/powerpoint/2010/main" val="1627573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3548-D11E-4653-BF02-AA31D793F08C}"/>
              </a:ext>
            </a:extLst>
          </p:cNvPr>
          <p:cNvSpPr>
            <a:spLocks noGrp="1"/>
          </p:cNvSpPr>
          <p:nvPr>
            <p:ph type="title"/>
          </p:nvPr>
        </p:nvSpPr>
        <p:spPr>
          <a:xfrm>
            <a:off x="838200" y="365125"/>
            <a:ext cx="8734425" cy="1325563"/>
          </a:xfrm>
        </p:spPr>
        <p:txBody>
          <a:bodyPr/>
          <a:lstStyle/>
          <a:p>
            <a:r>
              <a:rPr lang="en-GB" dirty="0"/>
              <a:t>Using the Volatile Qualifier</a:t>
            </a:r>
          </a:p>
        </p:txBody>
      </p:sp>
      <p:sp>
        <p:nvSpPr>
          <p:cNvPr id="3" name="Content Placeholder 2">
            <a:extLst>
              <a:ext uri="{FF2B5EF4-FFF2-40B4-BE49-F238E27FC236}">
                <a16:creationId xmlns:a16="http://schemas.microsoft.com/office/drawing/2014/main" id="{D340F80F-F6A3-49EF-9001-D0BBA9DAF0D6}"/>
              </a:ext>
            </a:extLst>
          </p:cNvPr>
          <p:cNvSpPr>
            <a:spLocks noGrp="1"/>
          </p:cNvSpPr>
          <p:nvPr>
            <p:ph idx="1"/>
          </p:nvPr>
        </p:nvSpPr>
        <p:spPr>
          <a:xfrm>
            <a:off x="838200" y="1825625"/>
            <a:ext cx="8734425" cy="4351338"/>
          </a:xfrm>
        </p:spPr>
        <p:txBody>
          <a:bodyPr>
            <a:normAutofit fontScale="85000" lnSpcReduction="10000"/>
          </a:bodyPr>
          <a:lstStyle/>
          <a:p>
            <a:r>
              <a:rPr lang="en-GB" dirty="0"/>
              <a:t>In the previous code notice that we used the keyword volatile for the interrupt flags.</a:t>
            </a:r>
          </a:p>
          <a:p>
            <a:r>
              <a:rPr lang="en-GB" dirty="0"/>
              <a:t>This is important, because the optimiser may optimise the logic from our code when dealing with the interrupt flags, thinking that the value of the flags has not changed, when in fact it has.</a:t>
            </a:r>
          </a:p>
          <a:p>
            <a:r>
              <a:rPr lang="en-GB" dirty="0"/>
              <a:t>See the following code which should demonstrate an example of why using the volatile keyword is important:</a:t>
            </a:r>
          </a:p>
          <a:p>
            <a:r>
              <a:rPr lang="en-GB" dirty="0"/>
              <a:t>The wait(0.2) had to be removed, just to show the issue.</a:t>
            </a:r>
          </a:p>
          <a:p>
            <a:r>
              <a:rPr lang="en-GB" dirty="0"/>
              <a:t>As you are running this example, note that the interrupt flags need to be made volatile, because the optimiser will think that they do not change inside the polling loop – The optimiser does not consider that they could change in the interrupt service routines.</a:t>
            </a:r>
          </a:p>
        </p:txBody>
      </p:sp>
      <p:sp>
        <p:nvSpPr>
          <p:cNvPr id="5" name="Rectangle 4">
            <a:extLst>
              <a:ext uri="{FF2B5EF4-FFF2-40B4-BE49-F238E27FC236}">
                <a16:creationId xmlns:a16="http://schemas.microsoft.com/office/drawing/2014/main" id="{22930AD4-31A9-4550-B89E-999CF0E58F08}"/>
              </a:ext>
            </a:extLst>
          </p:cNvPr>
          <p:cNvSpPr/>
          <p:nvPr/>
        </p:nvSpPr>
        <p:spPr>
          <a:xfrm>
            <a:off x="9572625" y="-5417"/>
            <a:ext cx="2619375" cy="6863417"/>
          </a:xfrm>
          <a:prstGeom prst="rect">
            <a:avLst/>
          </a:prstGeom>
        </p:spPr>
        <p:txBody>
          <a:bodyPr wrap="square">
            <a:spAutoFit/>
          </a:bodyPr>
          <a:lstStyle/>
          <a:p>
            <a:r>
              <a:rPr lang="en-GB" sz="1100" dirty="0"/>
              <a:t>#include &lt;</a:t>
            </a:r>
            <a:r>
              <a:rPr lang="en-GB" sz="1100" dirty="0" err="1"/>
              <a:t>mbed.h</a:t>
            </a:r>
            <a:r>
              <a:rPr lang="en-GB" sz="1100" dirty="0"/>
              <a:t>&gt;</a:t>
            </a:r>
          </a:p>
          <a:p>
            <a:endParaRPr lang="en-GB" sz="1100" dirty="0"/>
          </a:p>
          <a:p>
            <a:r>
              <a:rPr lang="en-GB" sz="1100" dirty="0"/>
              <a:t>DigitalOut greenLED(PD_12);</a:t>
            </a:r>
          </a:p>
          <a:p>
            <a:r>
              <a:rPr lang="en-GB" sz="1100" dirty="0"/>
              <a:t>DigitalOut orangeLED(PD_13);</a:t>
            </a:r>
          </a:p>
          <a:p>
            <a:r>
              <a:rPr lang="en-GB" sz="1100" dirty="0"/>
              <a:t>DigitalOut redLED(PD_14);</a:t>
            </a:r>
          </a:p>
          <a:p>
            <a:r>
              <a:rPr lang="en-GB" sz="1100" dirty="0"/>
              <a:t>DigitalOut blueLED(PD_15);</a:t>
            </a:r>
          </a:p>
          <a:p>
            <a:endParaRPr lang="en-GB" sz="1100" dirty="0"/>
          </a:p>
          <a:p>
            <a:r>
              <a:rPr lang="en-GB" sz="1100" dirty="0"/>
              <a:t>InterruptIn blueButton(USER_BUTTON);</a:t>
            </a:r>
          </a:p>
          <a:p>
            <a:endParaRPr lang="en-GB" sz="1100" dirty="0"/>
          </a:p>
          <a:p>
            <a:r>
              <a:rPr lang="en-GB" sz="1100" dirty="0"/>
              <a:t>bool orangeFlag = false;</a:t>
            </a:r>
          </a:p>
          <a:p>
            <a:r>
              <a:rPr lang="en-GB" sz="1100" dirty="0"/>
              <a:t>volatile bool redFlag = false;</a:t>
            </a:r>
          </a:p>
          <a:p>
            <a:endParaRPr lang="en-GB" sz="1100" dirty="0"/>
          </a:p>
          <a:p>
            <a:r>
              <a:rPr lang="en-GB" sz="1100" dirty="0"/>
              <a:t>void callbackFunction1();</a:t>
            </a:r>
          </a:p>
          <a:p>
            <a:r>
              <a:rPr lang="en-GB" sz="1100" dirty="0"/>
              <a:t>void callbackFunction2();</a:t>
            </a:r>
          </a:p>
          <a:p>
            <a:endParaRPr lang="en-GB" sz="1100" dirty="0"/>
          </a:p>
          <a:p>
            <a:r>
              <a:rPr lang="en-GB" sz="1100" dirty="0"/>
              <a:t>int main() {</a:t>
            </a:r>
          </a:p>
          <a:p>
            <a:r>
              <a:rPr lang="en-GB" sz="1100" dirty="0"/>
              <a:t>    blueButton.rise(&amp;callbackFunction1);</a:t>
            </a:r>
          </a:p>
          <a:p>
            <a:r>
              <a:rPr lang="en-GB" sz="1100" dirty="0"/>
              <a:t>    </a:t>
            </a:r>
            <a:r>
              <a:rPr lang="en-GB" sz="1100" dirty="0" err="1"/>
              <a:t>blueButton.fall</a:t>
            </a:r>
            <a:r>
              <a:rPr lang="en-GB" sz="1100" dirty="0"/>
              <a:t>(&amp;callbackFunction2);</a:t>
            </a:r>
          </a:p>
          <a:p>
            <a:endParaRPr lang="en-GB" sz="1100" dirty="0"/>
          </a:p>
          <a:p>
            <a:r>
              <a:rPr lang="en-GB" sz="1100" dirty="0"/>
              <a:t>    while(1) {</a:t>
            </a:r>
          </a:p>
          <a:p>
            <a:r>
              <a:rPr lang="en-GB" sz="1100" dirty="0"/>
              <a:t>        greenLED = !greenLED;</a:t>
            </a:r>
          </a:p>
          <a:p>
            <a:endParaRPr lang="en-GB" sz="1100" dirty="0"/>
          </a:p>
          <a:p>
            <a:r>
              <a:rPr lang="en-GB" sz="1100" dirty="0"/>
              <a:t>        if (orangeFlag) {</a:t>
            </a:r>
          </a:p>
          <a:p>
            <a:r>
              <a:rPr lang="en-GB" sz="1100" dirty="0"/>
              <a:t>            orangeLED = !orangeLED;</a:t>
            </a:r>
          </a:p>
          <a:p>
            <a:r>
              <a:rPr lang="en-GB" sz="1100" dirty="0"/>
              <a:t>            orangeFlag = false;</a:t>
            </a:r>
          </a:p>
          <a:p>
            <a:r>
              <a:rPr lang="en-GB" sz="1100" dirty="0"/>
              <a:t>        }</a:t>
            </a:r>
          </a:p>
          <a:p>
            <a:r>
              <a:rPr lang="en-GB" sz="1100" dirty="0"/>
              <a:t>        if (redFlag) {</a:t>
            </a:r>
          </a:p>
          <a:p>
            <a:r>
              <a:rPr lang="en-GB" sz="1100" dirty="0"/>
              <a:t>            redLED = !redLED;</a:t>
            </a:r>
          </a:p>
          <a:p>
            <a:r>
              <a:rPr lang="en-GB" sz="1100" dirty="0"/>
              <a:t>            redFlag = false;</a:t>
            </a:r>
          </a:p>
          <a:p>
            <a:r>
              <a:rPr lang="en-GB" sz="1100" dirty="0"/>
              <a:t>        }</a:t>
            </a:r>
          </a:p>
          <a:p>
            <a:r>
              <a:rPr lang="en-GB" sz="1100" dirty="0"/>
              <a:t>    }</a:t>
            </a:r>
          </a:p>
          <a:p>
            <a:r>
              <a:rPr lang="en-GB" sz="1100" dirty="0"/>
              <a:t>}</a:t>
            </a:r>
          </a:p>
          <a:p>
            <a:endParaRPr lang="en-GB" sz="1100" dirty="0"/>
          </a:p>
          <a:p>
            <a:r>
              <a:rPr lang="en-GB" sz="1100" dirty="0"/>
              <a:t>void callbackFunction1() {</a:t>
            </a:r>
          </a:p>
          <a:p>
            <a:r>
              <a:rPr lang="en-GB" sz="1100" dirty="0"/>
              <a:t>    orangeFlag = true;</a:t>
            </a:r>
          </a:p>
          <a:p>
            <a:r>
              <a:rPr lang="en-GB" sz="1100" dirty="0"/>
              <a:t>}</a:t>
            </a:r>
          </a:p>
          <a:p>
            <a:endParaRPr lang="en-GB" sz="1100" dirty="0"/>
          </a:p>
          <a:p>
            <a:r>
              <a:rPr lang="en-GB" sz="1100" dirty="0"/>
              <a:t>void callbackFunction2() {</a:t>
            </a:r>
          </a:p>
          <a:p>
            <a:r>
              <a:rPr lang="en-GB" sz="1100" dirty="0"/>
              <a:t>    redFlag = true;</a:t>
            </a:r>
          </a:p>
          <a:p>
            <a:r>
              <a:rPr lang="en-GB" sz="1100" dirty="0"/>
              <a:t>}</a:t>
            </a:r>
          </a:p>
        </p:txBody>
      </p:sp>
    </p:spTree>
    <p:extLst>
      <p:ext uri="{BB962C8B-B14F-4D97-AF65-F5344CB8AC3E}">
        <p14:creationId xmlns:p14="http://schemas.microsoft.com/office/powerpoint/2010/main" val="2326655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83A5-88A8-47BD-AF35-AB2F1C1EA0CC}"/>
              </a:ext>
            </a:extLst>
          </p:cNvPr>
          <p:cNvSpPr>
            <a:spLocks noGrp="1"/>
          </p:cNvSpPr>
          <p:nvPr>
            <p:ph type="title"/>
          </p:nvPr>
        </p:nvSpPr>
        <p:spPr/>
        <p:txBody>
          <a:bodyPr/>
          <a:lstStyle/>
          <a:p>
            <a:r>
              <a:rPr lang="en-GB" dirty="0"/>
              <a:t>Using Software Interrupts</a:t>
            </a:r>
          </a:p>
        </p:txBody>
      </p:sp>
      <p:sp>
        <p:nvSpPr>
          <p:cNvPr id="3" name="Content Placeholder 2">
            <a:extLst>
              <a:ext uri="{FF2B5EF4-FFF2-40B4-BE49-F238E27FC236}">
                <a16:creationId xmlns:a16="http://schemas.microsoft.com/office/drawing/2014/main" id="{3FDCBFDA-D741-41B3-8B55-AA9F773969B9}"/>
              </a:ext>
            </a:extLst>
          </p:cNvPr>
          <p:cNvSpPr>
            <a:spLocks noGrp="1"/>
          </p:cNvSpPr>
          <p:nvPr>
            <p:ph idx="1"/>
          </p:nvPr>
        </p:nvSpPr>
        <p:spPr/>
        <p:txBody>
          <a:bodyPr>
            <a:normAutofit fontScale="92500"/>
          </a:bodyPr>
          <a:lstStyle/>
          <a:p>
            <a:r>
              <a:rPr lang="en-GB" sz="2400" dirty="0"/>
              <a:t>Now there is still the issue of using wait() in our code to make our LEDs flash at a specific rate.</a:t>
            </a:r>
          </a:p>
          <a:p>
            <a:r>
              <a:rPr lang="en-GB" sz="2400" dirty="0"/>
              <a:t>The wait() function is a bad solution because it blocks our program from doing anything useful while it is waiting.</a:t>
            </a:r>
          </a:p>
          <a:p>
            <a:r>
              <a:rPr lang="en-GB" sz="2400" dirty="0"/>
              <a:t>One way round this is the use of multi-threading, which we could achieve with the help of a Real Time Operating System (RTOS).  We will explore RTOS in a later part of the module.</a:t>
            </a:r>
          </a:p>
          <a:p>
            <a:r>
              <a:rPr lang="en-GB" sz="2400" dirty="0"/>
              <a:t>Another solution is to make use of a combination of timers to trigger software interrupts.</a:t>
            </a:r>
          </a:p>
          <a:p>
            <a:r>
              <a:rPr lang="en-GB" sz="2400" dirty="0"/>
              <a:t>A software interrupt is classified as synchronous, because we know when it will occur.</a:t>
            </a:r>
          </a:p>
          <a:p>
            <a:r>
              <a:rPr lang="en-GB" sz="2400" dirty="0"/>
              <a:t>Let’s use this approach to avoid using a wait() function altogether.</a:t>
            </a:r>
          </a:p>
          <a:p>
            <a:r>
              <a:rPr lang="en-GB" sz="2400" dirty="0"/>
              <a:t>Let’s have a look at the ‘Timeout’ and ‘Ticker’ classes for generating software interrupts.</a:t>
            </a:r>
          </a:p>
        </p:txBody>
      </p:sp>
    </p:spTree>
    <p:extLst>
      <p:ext uri="{BB962C8B-B14F-4D97-AF65-F5344CB8AC3E}">
        <p14:creationId xmlns:p14="http://schemas.microsoft.com/office/powerpoint/2010/main" val="4246588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C332-CF08-4E0C-90CB-C3ADD13D61C1}"/>
              </a:ext>
            </a:extLst>
          </p:cNvPr>
          <p:cNvSpPr>
            <a:spLocks noGrp="1"/>
          </p:cNvSpPr>
          <p:nvPr>
            <p:ph type="title"/>
          </p:nvPr>
        </p:nvSpPr>
        <p:spPr/>
        <p:txBody>
          <a:bodyPr/>
          <a:lstStyle/>
          <a:p>
            <a:r>
              <a:rPr lang="en-GB" dirty="0"/>
              <a:t>More in the mbed handbook</a:t>
            </a:r>
          </a:p>
        </p:txBody>
      </p:sp>
      <p:sp>
        <p:nvSpPr>
          <p:cNvPr id="3" name="Content Placeholder 2">
            <a:extLst>
              <a:ext uri="{FF2B5EF4-FFF2-40B4-BE49-F238E27FC236}">
                <a16:creationId xmlns:a16="http://schemas.microsoft.com/office/drawing/2014/main" id="{42F17B68-35CE-4198-94DE-A7F9C0DF6F3B}"/>
              </a:ext>
            </a:extLst>
          </p:cNvPr>
          <p:cNvSpPr>
            <a:spLocks noGrp="1"/>
          </p:cNvSpPr>
          <p:nvPr>
            <p:ph idx="1"/>
          </p:nvPr>
        </p:nvSpPr>
        <p:spPr/>
        <p:txBody>
          <a:bodyPr>
            <a:normAutofit/>
          </a:bodyPr>
          <a:lstStyle/>
          <a:p>
            <a:r>
              <a:rPr lang="en-GB" sz="2400" dirty="0"/>
              <a:t>Timeout</a:t>
            </a:r>
          </a:p>
          <a:p>
            <a:pPr lvl="1"/>
            <a:r>
              <a:rPr lang="en-GB" sz="2000" dirty="0">
                <a:hlinkClick r:id="rId2"/>
              </a:rPr>
              <a:t>https://docs.mbed.com/docs/mbed-os-api-reference/en/latest/APIs/tasks/TimeOut/</a:t>
            </a:r>
            <a:endParaRPr lang="en-GB" sz="2000" dirty="0"/>
          </a:p>
          <a:p>
            <a:endParaRPr lang="en-GB" sz="2400" dirty="0"/>
          </a:p>
          <a:p>
            <a:r>
              <a:rPr lang="en-GB" sz="2400" dirty="0"/>
              <a:t>Ticker</a:t>
            </a:r>
          </a:p>
          <a:p>
            <a:pPr lvl="1"/>
            <a:r>
              <a:rPr lang="en-GB" sz="2000" dirty="0">
                <a:hlinkClick r:id="rId3"/>
              </a:rPr>
              <a:t>https://docs.mbed.com/docs/mbed-os-api-reference/en/latest/APIs/tasks/Ticker/</a:t>
            </a:r>
            <a:endParaRPr lang="en-GB" sz="2000" dirty="0"/>
          </a:p>
          <a:p>
            <a:endParaRPr lang="en-GB" sz="2400" dirty="0"/>
          </a:p>
          <a:p>
            <a:r>
              <a:rPr lang="en-GB" sz="2400" dirty="0"/>
              <a:t>Not to be confused with:</a:t>
            </a:r>
          </a:p>
          <a:p>
            <a:r>
              <a:rPr lang="en-GB" sz="2400" dirty="0"/>
              <a:t>Timer</a:t>
            </a:r>
          </a:p>
          <a:p>
            <a:pPr lvl="1"/>
            <a:r>
              <a:rPr lang="en-GB" sz="2000" dirty="0">
                <a:hlinkClick r:id="rId4"/>
              </a:rPr>
              <a:t>https://docs.mbed.com/docs/mbed-os-api-reference/en/latest/APIs/tasks/Timer/</a:t>
            </a:r>
            <a:endParaRPr lang="en-GB" sz="2000" dirty="0"/>
          </a:p>
        </p:txBody>
      </p:sp>
    </p:spTree>
    <p:extLst>
      <p:ext uri="{BB962C8B-B14F-4D97-AF65-F5344CB8AC3E}">
        <p14:creationId xmlns:p14="http://schemas.microsoft.com/office/powerpoint/2010/main" val="2978588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BE7-2D3E-4352-82E8-3B68C914FCD8}"/>
              </a:ext>
            </a:extLst>
          </p:cNvPr>
          <p:cNvSpPr>
            <a:spLocks noGrp="1"/>
          </p:cNvSpPr>
          <p:nvPr>
            <p:ph type="title"/>
          </p:nvPr>
        </p:nvSpPr>
        <p:spPr>
          <a:xfrm>
            <a:off x="838200" y="365125"/>
            <a:ext cx="7715250" cy="1325563"/>
          </a:xfrm>
        </p:spPr>
        <p:txBody>
          <a:bodyPr>
            <a:normAutofit/>
          </a:bodyPr>
          <a:lstStyle/>
          <a:p>
            <a:r>
              <a:rPr lang="en-GB" dirty="0"/>
              <a:t>Applying Software Interrupts – Ticker and Timeout Objects</a:t>
            </a:r>
          </a:p>
        </p:txBody>
      </p:sp>
      <p:sp>
        <p:nvSpPr>
          <p:cNvPr id="3" name="Content Placeholder 2">
            <a:extLst>
              <a:ext uri="{FF2B5EF4-FFF2-40B4-BE49-F238E27FC236}">
                <a16:creationId xmlns:a16="http://schemas.microsoft.com/office/drawing/2014/main" id="{125DF0BC-1675-4EB4-97E0-62D38E46AB51}"/>
              </a:ext>
            </a:extLst>
          </p:cNvPr>
          <p:cNvSpPr>
            <a:spLocks noGrp="1"/>
          </p:cNvSpPr>
          <p:nvPr>
            <p:ph idx="1"/>
          </p:nvPr>
        </p:nvSpPr>
        <p:spPr>
          <a:xfrm>
            <a:off x="838200" y="1825625"/>
            <a:ext cx="7715250" cy="4351338"/>
          </a:xfrm>
        </p:spPr>
        <p:txBody>
          <a:bodyPr>
            <a:normAutofit fontScale="85000" lnSpcReduction="10000"/>
          </a:bodyPr>
          <a:lstStyle/>
          <a:p>
            <a:r>
              <a:rPr lang="en-GB" dirty="0"/>
              <a:t>This code uses a combination of software interrupts with Ticker and Timeout objects.</a:t>
            </a:r>
          </a:p>
          <a:p>
            <a:r>
              <a:rPr lang="en-GB" dirty="0"/>
              <a:t>Notice that now we have removed the need for a blocking wait(0.2) function to blink the greenLED.</a:t>
            </a:r>
          </a:p>
          <a:p>
            <a:r>
              <a:rPr lang="en-GB" dirty="0"/>
              <a:t>Clever use of hardware and software interrupts together with flags and polling has made our system much more responsive.  i.e. we can flash the greenLED and respond to the orange and red interrupts at the same time!</a:t>
            </a:r>
          </a:p>
          <a:p>
            <a:r>
              <a:rPr lang="en-GB" dirty="0"/>
              <a:t>Note the wait(1) function calls are only left in the code to represent a long and complex piece of code.  Remember we moved these out of the interrupt service routines earlier to avoid locking up our system with long interrupts.</a:t>
            </a:r>
          </a:p>
        </p:txBody>
      </p:sp>
      <p:sp>
        <p:nvSpPr>
          <p:cNvPr id="5" name="Rectangle 4">
            <a:extLst>
              <a:ext uri="{FF2B5EF4-FFF2-40B4-BE49-F238E27FC236}">
                <a16:creationId xmlns:a16="http://schemas.microsoft.com/office/drawing/2014/main" id="{C3302E3A-0958-47A9-AFB1-786387D4D2C3}"/>
              </a:ext>
            </a:extLst>
          </p:cNvPr>
          <p:cNvSpPr/>
          <p:nvPr/>
        </p:nvSpPr>
        <p:spPr>
          <a:xfrm>
            <a:off x="8553450" y="0"/>
            <a:ext cx="3638550" cy="6663363"/>
          </a:xfrm>
          <a:prstGeom prst="rect">
            <a:avLst/>
          </a:prstGeom>
        </p:spPr>
        <p:txBody>
          <a:bodyPr wrap="square">
            <a:spAutoFit/>
          </a:bodyPr>
          <a:lstStyle/>
          <a:p>
            <a:endParaRPr lang="en-GB" sz="700" dirty="0"/>
          </a:p>
          <a:p>
            <a:r>
              <a:rPr lang="en-GB" sz="700" dirty="0"/>
              <a:t>#include &lt;</a:t>
            </a:r>
            <a:r>
              <a:rPr lang="en-GB" sz="700" dirty="0" err="1"/>
              <a:t>mbed.h</a:t>
            </a:r>
            <a:r>
              <a:rPr lang="en-GB" sz="700" dirty="0"/>
              <a:t>&gt;</a:t>
            </a:r>
          </a:p>
          <a:p>
            <a:endParaRPr lang="en-GB" sz="700" dirty="0"/>
          </a:p>
          <a:p>
            <a:r>
              <a:rPr lang="en-GB" sz="700" dirty="0"/>
              <a:t>DigitalOut greenLED(PD_12);</a:t>
            </a:r>
          </a:p>
          <a:p>
            <a:r>
              <a:rPr lang="en-GB" sz="700" dirty="0"/>
              <a:t>DigitalOut orangeLED(PD_13);</a:t>
            </a:r>
          </a:p>
          <a:p>
            <a:r>
              <a:rPr lang="en-GB" sz="700" dirty="0"/>
              <a:t>DigitalOut redLED(PD_14);</a:t>
            </a:r>
          </a:p>
          <a:p>
            <a:r>
              <a:rPr lang="en-GB" sz="700" dirty="0"/>
              <a:t>DigitalOut blueLED(PD_15);</a:t>
            </a:r>
          </a:p>
          <a:p>
            <a:endParaRPr lang="en-GB" sz="700" dirty="0"/>
          </a:p>
          <a:p>
            <a:r>
              <a:rPr lang="en-GB" sz="700" dirty="0"/>
              <a:t>InterruptIn blueButton(USER_BUTTON);</a:t>
            </a:r>
          </a:p>
          <a:p>
            <a:endParaRPr lang="en-GB" sz="700" dirty="0"/>
          </a:p>
          <a:p>
            <a:r>
              <a:rPr lang="en-GB" sz="700" dirty="0"/>
              <a:t>Ticker tickerGreenOn; // ticker will repeatedly call</a:t>
            </a:r>
          </a:p>
          <a:p>
            <a:r>
              <a:rPr lang="en-GB" sz="700" dirty="0"/>
              <a:t>Timeout timeoutGreenOff; // timeout calls once</a:t>
            </a:r>
          </a:p>
          <a:p>
            <a:endParaRPr lang="en-GB" sz="700" dirty="0"/>
          </a:p>
          <a:p>
            <a:r>
              <a:rPr lang="en-GB" sz="700" dirty="0"/>
              <a:t>volatile bool orangeFlag = false;</a:t>
            </a:r>
          </a:p>
          <a:p>
            <a:r>
              <a:rPr lang="en-GB" sz="700" dirty="0"/>
              <a:t>volatile bool redFlag = false;</a:t>
            </a:r>
          </a:p>
          <a:p>
            <a:endParaRPr lang="en-GB" sz="700" dirty="0"/>
          </a:p>
          <a:p>
            <a:r>
              <a:rPr lang="en-GB" sz="700" dirty="0"/>
              <a:t>void callbackOrangeFlag();</a:t>
            </a:r>
          </a:p>
          <a:p>
            <a:r>
              <a:rPr lang="en-GB" sz="700" dirty="0"/>
              <a:t>void callbackRedFlag();</a:t>
            </a:r>
          </a:p>
          <a:p>
            <a:r>
              <a:rPr lang="en-GB" sz="700" dirty="0"/>
              <a:t>void callbackGreenOn();</a:t>
            </a:r>
          </a:p>
          <a:p>
            <a:r>
              <a:rPr lang="en-GB" sz="700" dirty="0"/>
              <a:t>void callbackGreenOff();</a:t>
            </a:r>
          </a:p>
          <a:p>
            <a:endParaRPr lang="en-GB" sz="700" dirty="0"/>
          </a:p>
          <a:p>
            <a:r>
              <a:rPr lang="en-GB" sz="700" dirty="0"/>
              <a:t>int main() {</a:t>
            </a:r>
          </a:p>
          <a:p>
            <a:r>
              <a:rPr lang="en-GB" sz="700" dirty="0"/>
              <a:t>    blueButton.rise(&amp;callbackOrangeFlag);</a:t>
            </a:r>
          </a:p>
          <a:p>
            <a:r>
              <a:rPr lang="en-GB" sz="700" dirty="0"/>
              <a:t>    </a:t>
            </a:r>
            <a:r>
              <a:rPr lang="en-GB" sz="700" dirty="0" err="1"/>
              <a:t>blueButton.fall</a:t>
            </a:r>
            <a:r>
              <a:rPr lang="en-GB" sz="700" dirty="0"/>
              <a:t>(&amp;callbackRedFlag);</a:t>
            </a:r>
          </a:p>
          <a:p>
            <a:endParaRPr lang="en-GB" sz="700" dirty="0"/>
          </a:p>
          <a:p>
            <a:r>
              <a:rPr lang="en-GB" sz="700" dirty="0"/>
              <a:t>    greenLED = 1;</a:t>
            </a:r>
          </a:p>
          <a:p>
            <a:r>
              <a:rPr lang="en-GB" sz="700" dirty="0"/>
              <a:t>    tickerGreenOn.attach(&amp;callbackGreenOn, 0.4); // ticker turns green on every 0.4 seconds</a:t>
            </a:r>
          </a:p>
          <a:p>
            <a:endParaRPr lang="en-GB" sz="700" dirty="0"/>
          </a:p>
          <a:p>
            <a:r>
              <a:rPr lang="en-GB" sz="700" dirty="0"/>
              <a:t>    while(1) {</a:t>
            </a:r>
          </a:p>
          <a:p>
            <a:r>
              <a:rPr lang="en-GB" sz="700" dirty="0"/>
              <a:t>        </a:t>
            </a:r>
          </a:p>
          <a:p>
            <a:r>
              <a:rPr lang="en-GB" sz="700" dirty="0"/>
              <a:t>        if (orangeFlag) {</a:t>
            </a:r>
          </a:p>
          <a:p>
            <a:r>
              <a:rPr lang="en-GB" sz="700" dirty="0"/>
              <a:t>            orangeLED = !orangeLED;</a:t>
            </a:r>
          </a:p>
          <a:p>
            <a:r>
              <a:rPr lang="en-GB" sz="700" dirty="0"/>
              <a:t>            wait(1);</a:t>
            </a:r>
          </a:p>
          <a:p>
            <a:r>
              <a:rPr lang="en-GB" sz="700" dirty="0"/>
              <a:t>            orangeFlag = false;</a:t>
            </a:r>
          </a:p>
          <a:p>
            <a:r>
              <a:rPr lang="en-GB" sz="700" dirty="0"/>
              <a:t>        }</a:t>
            </a:r>
          </a:p>
          <a:p>
            <a:r>
              <a:rPr lang="en-GB" sz="700" dirty="0"/>
              <a:t>        if (redFlag) {</a:t>
            </a:r>
          </a:p>
          <a:p>
            <a:r>
              <a:rPr lang="en-GB" sz="700" dirty="0"/>
              <a:t>            redLED = !redLED;</a:t>
            </a:r>
          </a:p>
          <a:p>
            <a:r>
              <a:rPr lang="en-GB" sz="700" dirty="0"/>
              <a:t>            wait(1);</a:t>
            </a:r>
          </a:p>
          <a:p>
            <a:r>
              <a:rPr lang="en-GB" sz="700" dirty="0"/>
              <a:t>            redFlag = false;</a:t>
            </a:r>
          </a:p>
          <a:p>
            <a:r>
              <a:rPr lang="en-GB" sz="700" dirty="0"/>
              <a:t>        }</a:t>
            </a:r>
          </a:p>
          <a:p>
            <a:r>
              <a:rPr lang="en-GB" sz="700" dirty="0"/>
              <a:t>    }</a:t>
            </a:r>
          </a:p>
          <a:p>
            <a:r>
              <a:rPr lang="en-GB" sz="700" dirty="0"/>
              <a:t>}</a:t>
            </a:r>
          </a:p>
          <a:p>
            <a:endParaRPr lang="en-GB" sz="700" dirty="0"/>
          </a:p>
          <a:p>
            <a:r>
              <a:rPr lang="en-GB" sz="700" dirty="0"/>
              <a:t>void callbackOrangeFlag() {</a:t>
            </a:r>
          </a:p>
          <a:p>
            <a:r>
              <a:rPr lang="en-GB" sz="700" dirty="0"/>
              <a:t>    orangeFlag = true;</a:t>
            </a:r>
          </a:p>
          <a:p>
            <a:r>
              <a:rPr lang="en-GB" sz="700" dirty="0"/>
              <a:t>}</a:t>
            </a:r>
          </a:p>
          <a:p>
            <a:endParaRPr lang="en-GB" sz="700" dirty="0"/>
          </a:p>
          <a:p>
            <a:r>
              <a:rPr lang="en-GB" sz="700" dirty="0"/>
              <a:t>void callbackRedFlag() {</a:t>
            </a:r>
          </a:p>
          <a:p>
            <a:r>
              <a:rPr lang="en-GB" sz="700" dirty="0"/>
              <a:t>    redFlag = true;</a:t>
            </a:r>
          </a:p>
          <a:p>
            <a:r>
              <a:rPr lang="en-GB" sz="700" dirty="0"/>
              <a:t>}</a:t>
            </a:r>
          </a:p>
          <a:p>
            <a:endParaRPr lang="en-GB" sz="700" dirty="0"/>
          </a:p>
          <a:p>
            <a:r>
              <a:rPr lang="en-GB" sz="700" dirty="0"/>
              <a:t>void callbackGreenOn() {</a:t>
            </a:r>
          </a:p>
          <a:p>
            <a:r>
              <a:rPr lang="en-GB" sz="700" dirty="0"/>
              <a:t>    greenLED = 1;</a:t>
            </a:r>
          </a:p>
          <a:p>
            <a:r>
              <a:rPr lang="en-GB" sz="700" dirty="0"/>
              <a:t>    timeoutGreenOff.detach();</a:t>
            </a:r>
          </a:p>
          <a:p>
            <a:r>
              <a:rPr lang="en-GB" sz="700" dirty="0"/>
              <a:t>    timeoutGreenOff.attach(&amp;callbackGreenOff, 0.2); // turn off after 0.2 seconds</a:t>
            </a:r>
          </a:p>
          <a:p>
            <a:r>
              <a:rPr lang="en-GB" sz="700" dirty="0"/>
              <a:t>}</a:t>
            </a:r>
          </a:p>
          <a:p>
            <a:endParaRPr lang="en-GB" sz="700" dirty="0"/>
          </a:p>
          <a:p>
            <a:r>
              <a:rPr lang="en-GB" sz="700" dirty="0"/>
              <a:t>void callbackGreenOff() {</a:t>
            </a:r>
          </a:p>
          <a:p>
            <a:r>
              <a:rPr lang="en-GB" sz="700" dirty="0"/>
              <a:t>    greenLED = 0;</a:t>
            </a:r>
          </a:p>
          <a:p>
            <a:r>
              <a:rPr lang="en-GB" sz="700" dirty="0"/>
              <a:t>}</a:t>
            </a:r>
          </a:p>
        </p:txBody>
      </p:sp>
    </p:spTree>
    <p:extLst>
      <p:ext uri="{BB962C8B-B14F-4D97-AF65-F5344CB8AC3E}">
        <p14:creationId xmlns:p14="http://schemas.microsoft.com/office/powerpoint/2010/main" val="48403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5018-13F4-4BC1-8FC2-384983D38FDD}"/>
              </a:ext>
            </a:extLst>
          </p:cNvPr>
          <p:cNvSpPr>
            <a:spLocks noGrp="1"/>
          </p:cNvSpPr>
          <p:nvPr>
            <p:ph type="title"/>
          </p:nvPr>
        </p:nvSpPr>
        <p:spPr/>
        <p:txBody>
          <a:bodyPr/>
          <a:lstStyle/>
          <a:p>
            <a:r>
              <a:rPr lang="en-GB" dirty="0"/>
              <a:t>Button Bounce</a:t>
            </a:r>
          </a:p>
        </p:txBody>
      </p:sp>
      <p:sp>
        <p:nvSpPr>
          <p:cNvPr id="3" name="Content Placeholder 2">
            <a:extLst>
              <a:ext uri="{FF2B5EF4-FFF2-40B4-BE49-F238E27FC236}">
                <a16:creationId xmlns:a16="http://schemas.microsoft.com/office/drawing/2014/main" id="{D79A09A1-40D5-4A41-9DAD-6B8B2F5B2C08}"/>
              </a:ext>
            </a:extLst>
          </p:cNvPr>
          <p:cNvSpPr>
            <a:spLocks noGrp="1"/>
          </p:cNvSpPr>
          <p:nvPr>
            <p:ph idx="1"/>
          </p:nvPr>
        </p:nvSpPr>
        <p:spPr/>
        <p:txBody>
          <a:bodyPr/>
          <a:lstStyle/>
          <a:p>
            <a:r>
              <a:rPr lang="en-GB" dirty="0"/>
              <a:t>Have you noticed that when you press the button that the interrupt sometimes triggers twice on the rise or fall of the digital input?</a:t>
            </a:r>
          </a:p>
          <a:p>
            <a:r>
              <a:rPr lang="en-GB" dirty="0"/>
              <a:t>This fault is caused by switch/button ‘bounce’.</a:t>
            </a:r>
          </a:p>
          <a:p>
            <a:endParaRPr lang="en-GB" dirty="0"/>
          </a:p>
        </p:txBody>
      </p:sp>
      <p:pic>
        <p:nvPicPr>
          <p:cNvPr id="3074" name="Picture 2" descr="Image result for switch bounce">
            <a:extLst>
              <a:ext uri="{FF2B5EF4-FFF2-40B4-BE49-F238E27FC236}">
                <a16:creationId xmlns:a16="http://schemas.microsoft.com/office/drawing/2014/main" id="{68F3FA36-B510-496F-BC7D-DD58BA900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1000" y="3524250"/>
            <a:ext cx="4090000" cy="288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F80F51A-AEDD-425A-92A6-FCD2865E363A}"/>
              </a:ext>
            </a:extLst>
          </p:cNvPr>
          <p:cNvSpPr txBox="1"/>
          <p:nvPr/>
        </p:nvSpPr>
        <p:spPr>
          <a:xfrm>
            <a:off x="8404375" y="3678128"/>
            <a:ext cx="268605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Sometimes the rise or fall is registered twice in error due to button ‘bounce’.</a:t>
            </a:r>
          </a:p>
        </p:txBody>
      </p:sp>
      <p:cxnSp>
        <p:nvCxnSpPr>
          <p:cNvPr id="6" name="Straight Arrow Connector 5">
            <a:extLst>
              <a:ext uri="{FF2B5EF4-FFF2-40B4-BE49-F238E27FC236}">
                <a16:creationId xmlns:a16="http://schemas.microsoft.com/office/drawing/2014/main" id="{E1D7E161-F926-493A-9A1A-6BB6DAD872B2}"/>
              </a:ext>
            </a:extLst>
          </p:cNvPr>
          <p:cNvCxnSpPr>
            <a:stCxn id="4" idx="1"/>
          </p:cNvCxnSpPr>
          <p:nvPr/>
        </p:nvCxnSpPr>
        <p:spPr>
          <a:xfrm flipH="1">
            <a:off x="7181851" y="4139793"/>
            <a:ext cx="1222524" cy="3274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41258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DC99-EC90-4418-8127-EA0F98BB3E2B}"/>
              </a:ext>
            </a:extLst>
          </p:cNvPr>
          <p:cNvSpPr>
            <a:spLocks noGrp="1"/>
          </p:cNvSpPr>
          <p:nvPr>
            <p:ph type="title"/>
          </p:nvPr>
        </p:nvSpPr>
        <p:spPr/>
        <p:txBody>
          <a:bodyPr/>
          <a:lstStyle/>
          <a:p>
            <a:r>
              <a:rPr lang="en-GB" dirty="0"/>
              <a:t>Activity 2 – Button De-bounce</a:t>
            </a:r>
          </a:p>
        </p:txBody>
      </p:sp>
      <p:sp>
        <p:nvSpPr>
          <p:cNvPr id="3" name="Content Placeholder 2">
            <a:extLst>
              <a:ext uri="{FF2B5EF4-FFF2-40B4-BE49-F238E27FC236}">
                <a16:creationId xmlns:a16="http://schemas.microsoft.com/office/drawing/2014/main" id="{7115E019-B13D-467B-8361-2CB01C6EAE17}"/>
              </a:ext>
            </a:extLst>
          </p:cNvPr>
          <p:cNvSpPr>
            <a:spLocks noGrp="1"/>
          </p:cNvSpPr>
          <p:nvPr>
            <p:ph idx="1"/>
          </p:nvPr>
        </p:nvSpPr>
        <p:spPr/>
        <p:txBody>
          <a:bodyPr/>
          <a:lstStyle/>
          <a:p>
            <a:r>
              <a:rPr lang="en-GB" dirty="0"/>
              <a:t>How do you think we can solve the issue of button bounce?</a:t>
            </a:r>
          </a:p>
          <a:p>
            <a:endParaRPr lang="en-GB" dirty="0"/>
          </a:p>
          <a:p>
            <a:r>
              <a:rPr lang="en-GB" dirty="0"/>
              <a:t>Can you add to our piece of code which will solve the button bounce issue?</a:t>
            </a:r>
          </a:p>
          <a:p>
            <a:endParaRPr lang="en-GB" dirty="0"/>
          </a:p>
        </p:txBody>
      </p:sp>
    </p:spTree>
    <p:extLst>
      <p:ext uri="{BB962C8B-B14F-4D97-AF65-F5344CB8AC3E}">
        <p14:creationId xmlns:p14="http://schemas.microsoft.com/office/powerpoint/2010/main" val="1115313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D893-3C36-4F61-B3B5-725B7B8E9C4C}"/>
              </a:ext>
            </a:extLst>
          </p:cNvPr>
          <p:cNvSpPr>
            <a:spLocks noGrp="1"/>
          </p:cNvSpPr>
          <p:nvPr>
            <p:ph type="title"/>
          </p:nvPr>
        </p:nvSpPr>
        <p:spPr>
          <a:xfrm>
            <a:off x="838200" y="365125"/>
            <a:ext cx="7370064" cy="1325563"/>
          </a:xfrm>
        </p:spPr>
        <p:txBody>
          <a:bodyPr/>
          <a:lstStyle/>
          <a:p>
            <a:r>
              <a:rPr lang="en-GB" dirty="0"/>
              <a:t>Button De-bounce Solution</a:t>
            </a:r>
          </a:p>
        </p:txBody>
      </p:sp>
      <p:sp>
        <p:nvSpPr>
          <p:cNvPr id="3" name="Content Placeholder 2">
            <a:extLst>
              <a:ext uri="{FF2B5EF4-FFF2-40B4-BE49-F238E27FC236}">
                <a16:creationId xmlns:a16="http://schemas.microsoft.com/office/drawing/2014/main" id="{B854C428-97DC-4D95-B50F-2EB7668A8386}"/>
              </a:ext>
            </a:extLst>
          </p:cNvPr>
          <p:cNvSpPr>
            <a:spLocks noGrp="1"/>
          </p:cNvSpPr>
          <p:nvPr>
            <p:ph idx="1"/>
          </p:nvPr>
        </p:nvSpPr>
        <p:spPr>
          <a:xfrm>
            <a:off x="838200" y="1825625"/>
            <a:ext cx="7370064" cy="4351338"/>
          </a:xfrm>
        </p:spPr>
        <p:txBody>
          <a:bodyPr>
            <a:normAutofit fontScale="92500" lnSpcReduction="10000"/>
          </a:bodyPr>
          <a:lstStyle/>
          <a:p>
            <a:r>
              <a:rPr lang="en-GB" dirty="0"/>
              <a:t>One possible solution to this issue is by using a Timer or a Timeout.</a:t>
            </a:r>
          </a:p>
          <a:p>
            <a:r>
              <a:rPr lang="en-GB" dirty="0"/>
              <a:t>Here is my code solution:</a:t>
            </a:r>
          </a:p>
          <a:p>
            <a:endParaRPr lang="en-GB" dirty="0"/>
          </a:p>
          <a:p>
            <a:r>
              <a:rPr lang="en-GB" dirty="0"/>
              <a:t>When running this example, notice when you ‘double click’ the user button in rapid succession that the orangeLED will only toggle once.</a:t>
            </a:r>
          </a:p>
          <a:p>
            <a:r>
              <a:rPr lang="en-GB" dirty="0"/>
              <a:t>We now have to wait 0.3 seconds for the interrupt to be enabled again.</a:t>
            </a:r>
          </a:p>
          <a:p>
            <a:r>
              <a:rPr lang="en-GB" dirty="0"/>
              <a:t>Just for debugging, you can see that the blueLED will toggle when it is ready.</a:t>
            </a:r>
          </a:p>
        </p:txBody>
      </p:sp>
      <p:sp>
        <p:nvSpPr>
          <p:cNvPr id="5" name="Rectangle 4">
            <a:extLst>
              <a:ext uri="{FF2B5EF4-FFF2-40B4-BE49-F238E27FC236}">
                <a16:creationId xmlns:a16="http://schemas.microsoft.com/office/drawing/2014/main" id="{8BBDDE06-AC7F-41CC-A146-5EE69FF2D7BB}"/>
              </a:ext>
            </a:extLst>
          </p:cNvPr>
          <p:cNvSpPr/>
          <p:nvPr/>
        </p:nvSpPr>
        <p:spPr>
          <a:xfrm>
            <a:off x="8208264" y="243513"/>
            <a:ext cx="3983736" cy="6370975"/>
          </a:xfrm>
          <a:prstGeom prst="rect">
            <a:avLst/>
          </a:prstGeom>
        </p:spPr>
        <p:txBody>
          <a:bodyPr wrap="square">
            <a:spAutoFit/>
          </a:bodyPr>
          <a:lstStyle/>
          <a:p>
            <a:endParaRPr lang="en-GB" sz="600" dirty="0"/>
          </a:p>
          <a:p>
            <a:r>
              <a:rPr lang="en-GB" sz="600" dirty="0"/>
              <a:t>#include &lt;</a:t>
            </a:r>
            <a:r>
              <a:rPr lang="en-GB" sz="600" dirty="0" err="1"/>
              <a:t>mbed.h</a:t>
            </a:r>
            <a:r>
              <a:rPr lang="en-GB" sz="600" dirty="0"/>
              <a:t>&gt;</a:t>
            </a:r>
          </a:p>
          <a:p>
            <a:endParaRPr lang="en-GB" sz="600" dirty="0"/>
          </a:p>
          <a:p>
            <a:r>
              <a:rPr lang="en-GB" sz="600" dirty="0"/>
              <a:t>DigitalOut greenLED(PD_12);</a:t>
            </a:r>
          </a:p>
          <a:p>
            <a:r>
              <a:rPr lang="en-GB" sz="600" dirty="0"/>
              <a:t>DigitalOut orangeLED(PD_13);</a:t>
            </a:r>
          </a:p>
          <a:p>
            <a:r>
              <a:rPr lang="en-GB" sz="600" dirty="0"/>
              <a:t>DigitalOut redLED(PD_14);</a:t>
            </a:r>
          </a:p>
          <a:p>
            <a:r>
              <a:rPr lang="en-GB" sz="600" dirty="0"/>
              <a:t>DigitalOut blueLED(PD_15);</a:t>
            </a:r>
          </a:p>
          <a:p>
            <a:endParaRPr lang="en-GB" sz="600" dirty="0"/>
          </a:p>
          <a:p>
            <a:r>
              <a:rPr lang="en-GB" sz="600" dirty="0"/>
              <a:t>InterruptIn blueButton(USER_BUTTON);</a:t>
            </a:r>
          </a:p>
          <a:p>
            <a:endParaRPr lang="en-GB" sz="600" dirty="0"/>
          </a:p>
          <a:p>
            <a:r>
              <a:rPr lang="en-GB" sz="600" dirty="0"/>
              <a:t>Ticker tickerGreenOn;</a:t>
            </a:r>
          </a:p>
          <a:p>
            <a:r>
              <a:rPr lang="en-GB" sz="600" dirty="0"/>
              <a:t>Timeout timeoutGreenOff;</a:t>
            </a:r>
          </a:p>
          <a:p>
            <a:r>
              <a:rPr lang="en-GB" sz="600" dirty="0"/>
              <a:t>Timeout timeoutOrangeDebounce;</a:t>
            </a:r>
          </a:p>
          <a:p>
            <a:endParaRPr lang="en-GB" sz="600" dirty="0"/>
          </a:p>
          <a:p>
            <a:r>
              <a:rPr lang="en-GB" sz="600" dirty="0"/>
              <a:t>volatile bool orangeFlag = false;</a:t>
            </a:r>
          </a:p>
          <a:p>
            <a:r>
              <a:rPr lang="en-GB" sz="600" dirty="0"/>
              <a:t>volatile bool redFlag = false;</a:t>
            </a:r>
          </a:p>
          <a:p>
            <a:endParaRPr lang="en-GB" sz="600" dirty="0"/>
          </a:p>
          <a:p>
            <a:r>
              <a:rPr lang="en-GB" sz="600" dirty="0"/>
              <a:t>void callbackOrangeFlag();</a:t>
            </a:r>
          </a:p>
          <a:p>
            <a:r>
              <a:rPr lang="en-GB" sz="600" dirty="0"/>
              <a:t>void callbackRedFlag();</a:t>
            </a:r>
          </a:p>
          <a:p>
            <a:r>
              <a:rPr lang="en-GB" sz="600" dirty="0"/>
              <a:t>void callbackGreenOn();</a:t>
            </a:r>
          </a:p>
          <a:p>
            <a:r>
              <a:rPr lang="en-GB" sz="600" dirty="0"/>
              <a:t>void callbackGreenOff();</a:t>
            </a:r>
          </a:p>
          <a:p>
            <a:r>
              <a:rPr lang="en-GB" sz="600" dirty="0"/>
              <a:t>void callbackOrangeDebounce();</a:t>
            </a:r>
          </a:p>
          <a:p>
            <a:endParaRPr lang="en-GB" sz="600" dirty="0"/>
          </a:p>
          <a:p>
            <a:r>
              <a:rPr lang="en-GB" sz="600" dirty="0"/>
              <a:t>int main() {</a:t>
            </a:r>
          </a:p>
          <a:p>
            <a:r>
              <a:rPr lang="en-GB" sz="600" dirty="0"/>
              <a:t>    blueButton.rise(&amp;callbackOrangeFlag);</a:t>
            </a:r>
          </a:p>
          <a:p>
            <a:r>
              <a:rPr lang="en-GB" sz="600" dirty="0"/>
              <a:t>    </a:t>
            </a:r>
            <a:r>
              <a:rPr lang="en-GB" sz="600" dirty="0" err="1"/>
              <a:t>blueButton.fall</a:t>
            </a:r>
            <a:r>
              <a:rPr lang="en-GB" sz="600" dirty="0"/>
              <a:t>(&amp;callbackRedFlag);</a:t>
            </a:r>
          </a:p>
          <a:p>
            <a:endParaRPr lang="en-GB" sz="600" dirty="0"/>
          </a:p>
          <a:p>
            <a:r>
              <a:rPr lang="en-GB" sz="600" dirty="0"/>
              <a:t>    greenLED = 1;</a:t>
            </a:r>
          </a:p>
          <a:p>
            <a:r>
              <a:rPr lang="en-GB" sz="600" dirty="0"/>
              <a:t>    tickerGreenOn.attach(&amp;callbackGreenOn, 0.4); // ticker turns green on every 0.4 seconds</a:t>
            </a:r>
          </a:p>
          <a:p>
            <a:endParaRPr lang="en-GB" sz="600" dirty="0"/>
          </a:p>
          <a:p>
            <a:r>
              <a:rPr lang="en-GB" sz="600" dirty="0"/>
              <a:t>    while(1) {</a:t>
            </a:r>
          </a:p>
          <a:p>
            <a:r>
              <a:rPr lang="en-GB" sz="600" dirty="0"/>
              <a:t>        </a:t>
            </a:r>
          </a:p>
          <a:p>
            <a:r>
              <a:rPr lang="en-GB" sz="600" dirty="0"/>
              <a:t>        if (orangeFlag) {</a:t>
            </a:r>
          </a:p>
          <a:p>
            <a:r>
              <a:rPr lang="en-GB" sz="600" dirty="0"/>
              <a:t>            orangeLED = !orangeLED;</a:t>
            </a:r>
          </a:p>
          <a:p>
            <a:r>
              <a:rPr lang="en-GB" sz="600" dirty="0"/>
              <a:t>            orangeFlag = false;</a:t>
            </a:r>
          </a:p>
          <a:p>
            <a:r>
              <a:rPr lang="en-GB" sz="600" dirty="0"/>
              <a:t>        }</a:t>
            </a:r>
          </a:p>
          <a:p>
            <a:r>
              <a:rPr lang="en-GB" sz="600" dirty="0"/>
              <a:t>        if (redFlag) {</a:t>
            </a:r>
          </a:p>
          <a:p>
            <a:r>
              <a:rPr lang="en-GB" sz="600" dirty="0"/>
              <a:t>            redLED = !redLED;</a:t>
            </a:r>
          </a:p>
          <a:p>
            <a:r>
              <a:rPr lang="en-GB" sz="600" dirty="0"/>
              <a:t>            redFlag = false;</a:t>
            </a:r>
          </a:p>
          <a:p>
            <a:r>
              <a:rPr lang="en-GB" sz="600" dirty="0"/>
              <a:t>        }</a:t>
            </a:r>
          </a:p>
          <a:p>
            <a:r>
              <a:rPr lang="en-GB" sz="600" dirty="0"/>
              <a:t>    }</a:t>
            </a:r>
          </a:p>
          <a:p>
            <a:r>
              <a:rPr lang="en-GB" sz="600" dirty="0"/>
              <a:t>}</a:t>
            </a:r>
          </a:p>
          <a:p>
            <a:endParaRPr lang="en-GB" sz="600" dirty="0"/>
          </a:p>
          <a:p>
            <a:r>
              <a:rPr lang="en-GB" sz="600" dirty="0"/>
              <a:t>void callbackOrangeFlag() {</a:t>
            </a:r>
          </a:p>
          <a:p>
            <a:r>
              <a:rPr lang="en-GB" sz="600" dirty="0"/>
              <a:t>    orangeFlag = true;</a:t>
            </a:r>
          </a:p>
          <a:p>
            <a:r>
              <a:rPr lang="en-GB" sz="600" dirty="0"/>
              <a:t>    blueButton.rise(NULL); // temporarily cancel this interrupt to avoid bounce</a:t>
            </a:r>
          </a:p>
          <a:p>
            <a:r>
              <a:rPr lang="en-GB" sz="600" dirty="0"/>
              <a:t>    timeoutOrangeDebounce.attach(&amp;callbackOrangeDebounce, 0.3); // enable this interrupt again only after 0.3 seconds</a:t>
            </a:r>
          </a:p>
          <a:p>
            <a:r>
              <a:rPr lang="en-GB" sz="600" dirty="0"/>
              <a:t>}</a:t>
            </a:r>
          </a:p>
          <a:p>
            <a:endParaRPr lang="en-GB" sz="600" dirty="0"/>
          </a:p>
          <a:p>
            <a:r>
              <a:rPr lang="en-GB" sz="600" dirty="0"/>
              <a:t>void callbackRedFlag() {</a:t>
            </a:r>
          </a:p>
          <a:p>
            <a:r>
              <a:rPr lang="en-GB" sz="600" dirty="0"/>
              <a:t>    redFlag = true;</a:t>
            </a:r>
          </a:p>
          <a:p>
            <a:r>
              <a:rPr lang="en-GB" sz="600" dirty="0"/>
              <a:t>}</a:t>
            </a:r>
          </a:p>
          <a:p>
            <a:endParaRPr lang="en-GB" sz="600" dirty="0"/>
          </a:p>
          <a:p>
            <a:r>
              <a:rPr lang="en-GB" sz="600" dirty="0"/>
              <a:t>void callbackGreenOn() {</a:t>
            </a:r>
          </a:p>
          <a:p>
            <a:r>
              <a:rPr lang="en-GB" sz="600" dirty="0"/>
              <a:t>    greenLED = 1;</a:t>
            </a:r>
          </a:p>
          <a:p>
            <a:r>
              <a:rPr lang="en-GB" sz="600" dirty="0"/>
              <a:t>    timeoutGreenOff.detach();</a:t>
            </a:r>
          </a:p>
          <a:p>
            <a:r>
              <a:rPr lang="en-GB" sz="600" dirty="0"/>
              <a:t>    timeoutGreenOff.attach(&amp;callbackGreenOff, 0.2); // turn off after 0.2 seconds</a:t>
            </a:r>
          </a:p>
          <a:p>
            <a:r>
              <a:rPr lang="en-GB" sz="600" dirty="0"/>
              <a:t>}</a:t>
            </a:r>
          </a:p>
          <a:p>
            <a:endParaRPr lang="en-GB" sz="600" dirty="0"/>
          </a:p>
          <a:p>
            <a:r>
              <a:rPr lang="en-GB" sz="600" dirty="0"/>
              <a:t>void callbackGreenOff() {</a:t>
            </a:r>
          </a:p>
          <a:p>
            <a:r>
              <a:rPr lang="en-GB" sz="600" dirty="0"/>
              <a:t>    greenLED = 0;</a:t>
            </a:r>
          </a:p>
          <a:p>
            <a:r>
              <a:rPr lang="en-GB" sz="600" dirty="0"/>
              <a:t>}</a:t>
            </a:r>
          </a:p>
          <a:p>
            <a:endParaRPr lang="en-GB" sz="600" dirty="0"/>
          </a:p>
          <a:p>
            <a:r>
              <a:rPr lang="en-GB" sz="600" dirty="0"/>
              <a:t>void callbackOrangeDebounce() {</a:t>
            </a:r>
          </a:p>
          <a:p>
            <a:r>
              <a:rPr lang="en-GB" sz="600" dirty="0"/>
              <a:t>    blueButton.rise(&amp;callbackOrangeFlag); // enable the interrupt again</a:t>
            </a:r>
          </a:p>
          <a:p>
            <a:r>
              <a:rPr lang="en-GB" sz="600" dirty="0"/>
              <a:t>    blueLED = !blueLED; // just for debugging, to see when this function is called</a:t>
            </a:r>
          </a:p>
          <a:p>
            <a:r>
              <a:rPr lang="en-GB" sz="600" dirty="0"/>
              <a:t>}</a:t>
            </a:r>
          </a:p>
          <a:p>
            <a:endParaRPr lang="en-GB" sz="600" dirty="0"/>
          </a:p>
        </p:txBody>
      </p:sp>
    </p:spTree>
    <p:extLst>
      <p:ext uri="{BB962C8B-B14F-4D97-AF65-F5344CB8AC3E}">
        <p14:creationId xmlns:p14="http://schemas.microsoft.com/office/powerpoint/2010/main" val="4134254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45FA-7E73-4CAE-8F6C-9FE11A2AAA24}"/>
              </a:ext>
            </a:extLst>
          </p:cNvPr>
          <p:cNvSpPr>
            <a:spLocks noGrp="1"/>
          </p:cNvSpPr>
          <p:nvPr>
            <p:ph type="title"/>
          </p:nvPr>
        </p:nvSpPr>
        <p:spPr>
          <a:xfrm>
            <a:off x="838200" y="365125"/>
            <a:ext cx="8054267" cy="1325563"/>
          </a:xfrm>
        </p:spPr>
        <p:txBody>
          <a:bodyPr>
            <a:noAutofit/>
          </a:bodyPr>
          <a:lstStyle/>
          <a:p>
            <a:r>
              <a:rPr lang="en-GB" sz="3600" dirty="0"/>
              <a:t>A final point about ‘using hardware interrupts to set flags for a polling system’</a:t>
            </a:r>
          </a:p>
        </p:txBody>
      </p:sp>
      <p:sp>
        <p:nvSpPr>
          <p:cNvPr id="3" name="Content Placeholder 2">
            <a:extLst>
              <a:ext uri="{FF2B5EF4-FFF2-40B4-BE49-F238E27FC236}">
                <a16:creationId xmlns:a16="http://schemas.microsoft.com/office/drawing/2014/main" id="{E89FD736-F15A-4056-8661-6FE582599D57}"/>
              </a:ext>
            </a:extLst>
          </p:cNvPr>
          <p:cNvSpPr>
            <a:spLocks noGrp="1"/>
          </p:cNvSpPr>
          <p:nvPr>
            <p:ph idx="1"/>
          </p:nvPr>
        </p:nvSpPr>
        <p:spPr>
          <a:xfrm>
            <a:off x="838200" y="1825625"/>
            <a:ext cx="8054267" cy="4351338"/>
          </a:xfrm>
        </p:spPr>
        <p:txBody>
          <a:bodyPr>
            <a:normAutofit fontScale="70000" lnSpcReduction="20000"/>
          </a:bodyPr>
          <a:lstStyle/>
          <a:p>
            <a:r>
              <a:rPr lang="en-GB" dirty="0"/>
              <a:t>Pressing the user button triggers a rising interrupt.</a:t>
            </a:r>
          </a:p>
          <a:p>
            <a:r>
              <a:rPr lang="en-GB" dirty="0"/>
              <a:t>Depressing the user button triggers a falling interrupt.</a:t>
            </a:r>
          </a:p>
          <a:p>
            <a:r>
              <a:rPr lang="en-GB" dirty="0"/>
              <a:t>Note that even if the rising interrupt triggers before the falling interrupt (as it would on a normal button click), that both flags will be set.</a:t>
            </a:r>
          </a:p>
          <a:p>
            <a:r>
              <a:rPr lang="en-GB" dirty="0"/>
              <a:t>Also note that these interrupts can occur at any point during the main polling loop.</a:t>
            </a:r>
          </a:p>
          <a:p>
            <a:r>
              <a:rPr lang="en-GB" dirty="0"/>
              <a:t>This means that the falling flag could be handled before the rising flag even if the interrupts did not trigger in that order, i.e. order is not preserved.</a:t>
            </a:r>
          </a:p>
          <a:p>
            <a:r>
              <a:rPr lang="en-GB" dirty="0"/>
              <a:t>Therefore on a normal button click the redLED can toggle </a:t>
            </a:r>
            <a:r>
              <a:rPr lang="en-GB" b="1" dirty="0"/>
              <a:t>before</a:t>
            </a:r>
            <a:r>
              <a:rPr lang="en-GB" dirty="0"/>
              <a:t> the orangeLED, i.e. out of (possibly expected) order.</a:t>
            </a:r>
          </a:p>
          <a:p>
            <a:r>
              <a:rPr lang="en-GB" dirty="0"/>
              <a:t>This behaviour is caused by when the interrupts occur.</a:t>
            </a:r>
          </a:p>
          <a:p>
            <a:r>
              <a:rPr lang="en-GB" dirty="0"/>
              <a:t>The following code adds some wait(1) statements to make this behaviour more noticeable under observation:</a:t>
            </a:r>
          </a:p>
          <a:p>
            <a:endParaRPr lang="en-GB" dirty="0"/>
          </a:p>
        </p:txBody>
      </p:sp>
      <p:sp>
        <p:nvSpPr>
          <p:cNvPr id="5" name="Rectangle 4">
            <a:extLst>
              <a:ext uri="{FF2B5EF4-FFF2-40B4-BE49-F238E27FC236}">
                <a16:creationId xmlns:a16="http://schemas.microsoft.com/office/drawing/2014/main" id="{0A1FAAA4-BEEC-43E0-AC49-44B3106EDD30}"/>
              </a:ext>
            </a:extLst>
          </p:cNvPr>
          <p:cNvSpPr/>
          <p:nvPr/>
        </p:nvSpPr>
        <p:spPr>
          <a:xfrm>
            <a:off x="9019713" y="151180"/>
            <a:ext cx="3172287" cy="6555641"/>
          </a:xfrm>
          <a:prstGeom prst="rect">
            <a:avLst/>
          </a:prstGeom>
        </p:spPr>
        <p:txBody>
          <a:bodyPr wrap="square">
            <a:spAutoFit/>
          </a:bodyPr>
          <a:lstStyle/>
          <a:p>
            <a:endParaRPr lang="en-GB" sz="600" dirty="0"/>
          </a:p>
          <a:p>
            <a:r>
              <a:rPr lang="en-GB" sz="600" dirty="0"/>
              <a:t>#include &lt;</a:t>
            </a:r>
            <a:r>
              <a:rPr lang="en-GB" sz="600" dirty="0" err="1"/>
              <a:t>mbed.h</a:t>
            </a:r>
            <a:r>
              <a:rPr lang="en-GB" sz="600" dirty="0"/>
              <a:t>&gt;</a:t>
            </a:r>
          </a:p>
          <a:p>
            <a:endParaRPr lang="en-GB" sz="600" dirty="0"/>
          </a:p>
          <a:p>
            <a:r>
              <a:rPr lang="en-GB" sz="600" dirty="0"/>
              <a:t>DigitalOut greenLED(PD_12);</a:t>
            </a:r>
          </a:p>
          <a:p>
            <a:r>
              <a:rPr lang="en-GB" sz="600" dirty="0"/>
              <a:t>DigitalOut orangeLED(PD_13);</a:t>
            </a:r>
          </a:p>
          <a:p>
            <a:r>
              <a:rPr lang="en-GB" sz="600" dirty="0"/>
              <a:t>DigitalOut redLED(PD_14);</a:t>
            </a:r>
          </a:p>
          <a:p>
            <a:r>
              <a:rPr lang="en-GB" sz="600" dirty="0"/>
              <a:t>DigitalOut blueLED(PD_15);</a:t>
            </a:r>
          </a:p>
          <a:p>
            <a:endParaRPr lang="en-GB" sz="600" dirty="0"/>
          </a:p>
          <a:p>
            <a:r>
              <a:rPr lang="en-GB" sz="600" dirty="0"/>
              <a:t>InterruptIn blueButton(USER_BUTTON);</a:t>
            </a:r>
          </a:p>
          <a:p>
            <a:endParaRPr lang="en-GB" sz="600" dirty="0"/>
          </a:p>
          <a:p>
            <a:r>
              <a:rPr lang="en-GB" sz="600" dirty="0"/>
              <a:t>Ticker tickerGreenOn;</a:t>
            </a:r>
          </a:p>
          <a:p>
            <a:r>
              <a:rPr lang="en-GB" sz="600" dirty="0"/>
              <a:t>Timeout timeoutGreenOff;</a:t>
            </a:r>
          </a:p>
          <a:p>
            <a:r>
              <a:rPr lang="en-GB" sz="600" dirty="0"/>
              <a:t>Timeout timeoutOrangeDebounce;</a:t>
            </a:r>
          </a:p>
          <a:p>
            <a:endParaRPr lang="en-GB" sz="600" dirty="0"/>
          </a:p>
          <a:p>
            <a:r>
              <a:rPr lang="en-GB" sz="600" dirty="0"/>
              <a:t>volatile bool orangeFlag = false;</a:t>
            </a:r>
          </a:p>
          <a:p>
            <a:r>
              <a:rPr lang="en-GB" sz="600" dirty="0"/>
              <a:t>volatile bool redFlag = false;</a:t>
            </a:r>
          </a:p>
          <a:p>
            <a:endParaRPr lang="en-GB" sz="600" dirty="0"/>
          </a:p>
          <a:p>
            <a:r>
              <a:rPr lang="en-GB" sz="600" dirty="0"/>
              <a:t>void callbackOrangeFlag();</a:t>
            </a:r>
          </a:p>
          <a:p>
            <a:r>
              <a:rPr lang="en-GB" sz="600" dirty="0"/>
              <a:t>void callbackRedFlag();</a:t>
            </a:r>
          </a:p>
          <a:p>
            <a:r>
              <a:rPr lang="en-GB" sz="600" dirty="0"/>
              <a:t>void callbackGreenOn();</a:t>
            </a:r>
          </a:p>
          <a:p>
            <a:r>
              <a:rPr lang="en-GB" sz="600" dirty="0"/>
              <a:t>void callbackGreenOff();</a:t>
            </a:r>
          </a:p>
          <a:p>
            <a:r>
              <a:rPr lang="en-GB" sz="600" dirty="0"/>
              <a:t>void callbackOrangeDebounce();</a:t>
            </a:r>
          </a:p>
          <a:p>
            <a:endParaRPr lang="en-GB" sz="600" dirty="0"/>
          </a:p>
          <a:p>
            <a:r>
              <a:rPr lang="en-GB" sz="600" dirty="0"/>
              <a:t>int main() {</a:t>
            </a:r>
          </a:p>
          <a:p>
            <a:r>
              <a:rPr lang="en-GB" sz="600" dirty="0"/>
              <a:t>    blueButton.rise(&amp;callbackOrangeFlag);</a:t>
            </a:r>
          </a:p>
          <a:p>
            <a:r>
              <a:rPr lang="en-GB" sz="600" dirty="0"/>
              <a:t>    </a:t>
            </a:r>
            <a:r>
              <a:rPr lang="en-GB" sz="600" dirty="0" err="1"/>
              <a:t>blueButton.fall</a:t>
            </a:r>
            <a:r>
              <a:rPr lang="en-GB" sz="600" dirty="0"/>
              <a:t>(&amp;callbackRedFlag);</a:t>
            </a:r>
          </a:p>
          <a:p>
            <a:endParaRPr lang="en-GB" sz="600" dirty="0"/>
          </a:p>
          <a:p>
            <a:r>
              <a:rPr lang="en-GB" sz="600" dirty="0"/>
              <a:t>    greenLED = 1;</a:t>
            </a:r>
          </a:p>
          <a:p>
            <a:r>
              <a:rPr lang="en-GB" sz="600" dirty="0"/>
              <a:t>    tickerGreenOn.attach(&amp;callbackGreenOn, 0.4);</a:t>
            </a:r>
          </a:p>
          <a:p>
            <a:endParaRPr lang="en-GB" sz="600" dirty="0"/>
          </a:p>
          <a:p>
            <a:r>
              <a:rPr lang="en-GB" sz="600" dirty="0"/>
              <a:t>    while(1) {</a:t>
            </a:r>
          </a:p>
          <a:p>
            <a:r>
              <a:rPr lang="en-GB" sz="600" dirty="0"/>
              <a:t>        </a:t>
            </a:r>
          </a:p>
          <a:p>
            <a:r>
              <a:rPr lang="en-GB" sz="600" dirty="0"/>
              <a:t>        wait(1); // both rise and fall trigger here, orangeLED toggles before redLED</a:t>
            </a:r>
          </a:p>
          <a:p>
            <a:r>
              <a:rPr lang="en-GB" sz="600" dirty="0"/>
              <a:t>        if (orangeFlag) {</a:t>
            </a:r>
          </a:p>
          <a:p>
            <a:r>
              <a:rPr lang="en-GB" sz="600" dirty="0"/>
              <a:t>            orangeLED = !orangeLED;</a:t>
            </a:r>
          </a:p>
          <a:p>
            <a:r>
              <a:rPr lang="en-GB" sz="600" dirty="0"/>
              <a:t>            orangeFlag = false;</a:t>
            </a:r>
          </a:p>
          <a:p>
            <a:r>
              <a:rPr lang="en-GB" sz="600" dirty="0"/>
              <a:t>        }</a:t>
            </a:r>
          </a:p>
          <a:p>
            <a:r>
              <a:rPr lang="en-GB" sz="600" dirty="0"/>
              <a:t>        wait(1); // both rise and fall trigger here, redLED toggles before orangeLED</a:t>
            </a:r>
          </a:p>
          <a:p>
            <a:r>
              <a:rPr lang="en-GB" sz="600" dirty="0"/>
              <a:t>        if (redFlag) {</a:t>
            </a:r>
          </a:p>
          <a:p>
            <a:r>
              <a:rPr lang="en-GB" sz="600" dirty="0"/>
              <a:t>            redLED = !redLED;</a:t>
            </a:r>
          </a:p>
          <a:p>
            <a:r>
              <a:rPr lang="en-GB" sz="600" dirty="0"/>
              <a:t>            redFlag = false;</a:t>
            </a:r>
          </a:p>
          <a:p>
            <a:r>
              <a:rPr lang="en-GB" sz="600" dirty="0"/>
              <a:t>        }</a:t>
            </a:r>
          </a:p>
          <a:p>
            <a:r>
              <a:rPr lang="en-GB" sz="600" dirty="0"/>
              <a:t>    }</a:t>
            </a:r>
          </a:p>
          <a:p>
            <a:r>
              <a:rPr lang="en-GB" sz="600" dirty="0"/>
              <a:t>}</a:t>
            </a:r>
          </a:p>
          <a:p>
            <a:endParaRPr lang="en-GB" sz="600" dirty="0"/>
          </a:p>
          <a:p>
            <a:r>
              <a:rPr lang="en-GB" sz="600" dirty="0"/>
              <a:t>void callbackOrangeFlag() {</a:t>
            </a:r>
          </a:p>
          <a:p>
            <a:r>
              <a:rPr lang="en-GB" sz="600" dirty="0"/>
              <a:t>    orangeFlag = true;</a:t>
            </a:r>
          </a:p>
          <a:p>
            <a:r>
              <a:rPr lang="en-GB" sz="600" dirty="0"/>
              <a:t>    blueButton.rise(NULL);</a:t>
            </a:r>
          </a:p>
          <a:p>
            <a:r>
              <a:rPr lang="en-GB" sz="600" dirty="0"/>
              <a:t>    timeoutOrangeDebounce.attach(&amp;callbackOrangeDebounce, 0.3);</a:t>
            </a:r>
          </a:p>
          <a:p>
            <a:r>
              <a:rPr lang="en-GB" sz="600" dirty="0"/>
              <a:t>}</a:t>
            </a:r>
          </a:p>
          <a:p>
            <a:endParaRPr lang="en-GB" sz="600" dirty="0"/>
          </a:p>
          <a:p>
            <a:r>
              <a:rPr lang="en-GB" sz="600" dirty="0"/>
              <a:t>void callbackRedFlag() {</a:t>
            </a:r>
          </a:p>
          <a:p>
            <a:r>
              <a:rPr lang="en-GB" sz="600" dirty="0"/>
              <a:t>    redFlag = true;</a:t>
            </a:r>
          </a:p>
          <a:p>
            <a:r>
              <a:rPr lang="en-GB" sz="600" dirty="0"/>
              <a:t>}</a:t>
            </a:r>
          </a:p>
          <a:p>
            <a:endParaRPr lang="en-GB" sz="600" dirty="0"/>
          </a:p>
          <a:p>
            <a:r>
              <a:rPr lang="en-GB" sz="600" dirty="0"/>
              <a:t>void callbackGreenOn() {</a:t>
            </a:r>
          </a:p>
          <a:p>
            <a:r>
              <a:rPr lang="en-GB" sz="600" dirty="0"/>
              <a:t>    greenLED = 1;</a:t>
            </a:r>
          </a:p>
          <a:p>
            <a:r>
              <a:rPr lang="en-GB" sz="600" dirty="0"/>
              <a:t>    timeoutGreenOff.detach();</a:t>
            </a:r>
          </a:p>
          <a:p>
            <a:r>
              <a:rPr lang="en-GB" sz="600" dirty="0"/>
              <a:t>    timeoutGreenOff.attach(&amp;callbackGreenOff, 0.2);</a:t>
            </a:r>
          </a:p>
          <a:p>
            <a:r>
              <a:rPr lang="en-GB" sz="600" dirty="0"/>
              <a:t>}</a:t>
            </a:r>
          </a:p>
          <a:p>
            <a:endParaRPr lang="en-GB" sz="600" dirty="0"/>
          </a:p>
          <a:p>
            <a:r>
              <a:rPr lang="en-GB" sz="600" dirty="0"/>
              <a:t>void callbackGreenOff() {</a:t>
            </a:r>
          </a:p>
          <a:p>
            <a:r>
              <a:rPr lang="en-GB" sz="600" dirty="0"/>
              <a:t>    greenLED = 0;</a:t>
            </a:r>
          </a:p>
          <a:p>
            <a:r>
              <a:rPr lang="en-GB" sz="600" dirty="0"/>
              <a:t>}</a:t>
            </a:r>
          </a:p>
          <a:p>
            <a:endParaRPr lang="en-GB" sz="600" dirty="0"/>
          </a:p>
          <a:p>
            <a:r>
              <a:rPr lang="en-GB" sz="600" dirty="0"/>
              <a:t>void callbackOrangeDebounce() {</a:t>
            </a:r>
          </a:p>
          <a:p>
            <a:r>
              <a:rPr lang="en-GB" sz="600" dirty="0"/>
              <a:t>    blueButton.rise(&amp;callbackOrangeFlag);</a:t>
            </a:r>
          </a:p>
          <a:p>
            <a:r>
              <a:rPr lang="en-GB" sz="600" dirty="0"/>
              <a:t>    blueLED = !blueLED;</a:t>
            </a:r>
          </a:p>
          <a:p>
            <a:r>
              <a:rPr lang="en-GB" sz="600" dirty="0"/>
              <a:t>}</a:t>
            </a:r>
          </a:p>
          <a:p>
            <a:endParaRPr lang="en-GB" sz="600" dirty="0"/>
          </a:p>
        </p:txBody>
      </p:sp>
      <p:sp>
        <p:nvSpPr>
          <p:cNvPr id="6" name="TextBox 5">
            <a:extLst>
              <a:ext uri="{FF2B5EF4-FFF2-40B4-BE49-F238E27FC236}">
                <a16:creationId xmlns:a16="http://schemas.microsoft.com/office/drawing/2014/main" id="{4038AEB1-6A09-4A9F-A001-710B54973FAA}"/>
              </a:ext>
            </a:extLst>
          </p:cNvPr>
          <p:cNvSpPr txBox="1"/>
          <p:nvPr/>
        </p:nvSpPr>
        <p:spPr>
          <a:xfrm>
            <a:off x="10608817" y="1382329"/>
            <a:ext cx="1455937"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Both rise and fall interrupts could happen here or here</a:t>
            </a:r>
          </a:p>
        </p:txBody>
      </p:sp>
      <p:cxnSp>
        <p:nvCxnSpPr>
          <p:cNvPr id="8" name="Straight Arrow Connector 7">
            <a:extLst>
              <a:ext uri="{FF2B5EF4-FFF2-40B4-BE49-F238E27FC236}">
                <a16:creationId xmlns:a16="http://schemas.microsoft.com/office/drawing/2014/main" id="{D2B59652-ACB8-4498-9C42-ACA88D8BE5F3}"/>
              </a:ext>
            </a:extLst>
          </p:cNvPr>
          <p:cNvCxnSpPr>
            <a:cxnSpLocks/>
            <a:stCxn id="6" idx="2"/>
          </p:cNvCxnSpPr>
          <p:nvPr/>
        </p:nvCxnSpPr>
        <p:spPr>
          <a:xfrm flipH="1">
            <a:off x="10688715" y="2582658"/>
            <a:ext cx="648071" cy="5334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4F7D3C10-EE25-45D0-BF77-F0B3EDB4F28F}"/>
              </a:ext>
            </a:extLst>
          </p:cNvPr>
          <p:cNvCxnSpPr>
            <a:cxnSpLocks/>
            <a:stCxn id="6" idx="2"/>
          </p:cNvCxnSpPr>
          <p:nvPr/>
        </p:nvCxnSpPr>
        <p:spPr>
          <a:xfrm flipH="1">
            <a:off x="10688715" y="2582658"/>
            <a:ext cx="648071" cy="10039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60479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CB2D-A1F2-4D39-8B89-8108E6F18CFE}"/>
              </a:ext>
            </a:extLst>
          </p:cNvPr>
          <p:cNvSpPr>
            <a:spLocks noGrp="1"/>
          </p:cNvSpPr>
          <p:nvPr>
            <p:ph type="title"/>
          </p:nvPr>
        </p:nvSpPr>
        <p:spPr/>
        <p:txBody>
          <a:bodyPr/>
          <a:lstStyle/>
          <a:p>
            <a:r>
              <a:rPr lang="en-GB" dirty="0"/>
              <a:t>Low power mode</a:t>
            </a:r>
          </a:p>
        </p:txBody>
      </p:sp>
      <p:sp>
        <p:nvSpPr>
          <p:cNvPr id="3" name="Content Placeholder 2">
            <a:extLst>
              <a:ext uri="{FF2B5EF4-FFF2-40B4-BE49-F238E27FC236}">
                <a16:creationId xmlns:a16="http://schemas.microsoft.com/office/drawing/2014/main" id="{073C22FB-1AC5-4E6C-88C8-97D7163C3433}"/>
              </a:ext>
            </a:extLst>
          </p:cNvPr>
          <p:cNvSpPr>
            <a:spLocks noGrp="1"/>
          </p:cNvSpPr>
          <p:nvPr>
            <p:ph idx="1"/>
          </p:nvPr>
        </p:nvSpPr>
        <p:spPr/>
        <p:txBody>
          <a:bodyPr>
            <a:normAutofit fontScale="85000" lnSpcReduction="20000"/>
          </a:bodyPr>
          <a:lstStyle/>
          <a:p>
            <a:r>
              <a:rPr lang="en-GB" dirty="0"/>
              <a:t>The mbed library contains a sleep function which will put the microcontroller into a low power mode by disabling the main clock.</a:t>
            </a:r>
          </a:p>
          <a:p>
            <a:r>
              <a:rPr lang="en-GB" dirty="0"/>
              <a:t>It essentially invokes the __wfi() function (wait for interrupt – is part of CMSIS-Core) which puts the microcontroller into a sleep mode and will only be woken up again when an interrupt occurs.</a:t>
            </a:r>
          </a:p>
          <a:p>
            <a:r>
              <a:rPr lang="en-GB" dirty="0"/>
              <a:t>This is great for systems with a low power requirement, such as infrequent IoT data loggers, where the system may only need to wake up from sleep mode once every hour to take a few sensor measurements and transmit them before going back to sleep mode again.</a:t>
            </a:r>
          </a:p>
          <a:p>
            <a:r>
              <a:rPr lang="en-GB" dirty="0"/>
              <a:t>In these kinds of systems a low power platform and implementation become very important as it will save on power usage in the overall design.</a:t>
            </a:r>
          </a:p>
          <a:p>
            <a:r>
              <a:rPr lang="en-GB" dirty="0"/>
              <a:t>This could be especially important for systems which run on batteries, so that the battery does not need to be replaced frequently.</a:t>
            </a:r>
          </a:p>
          <a:p>
            <a:r>
              <a:rPr lang="en-GB" dirty="0"/>
              <a:t>Let’s see an example of the low power sleep() mode next:</a:t>
            </a:r>
          </a:p>
        </p:txBody>
      </p:sp>
    </p:spTree>
    <p:extLst>
      <p:ext uri="{BB962C8B-B14F-4D97-AF65-F5344CB8AC3E}">
        <p14:creationId xmlns:p14="http://schemas.microsoft.com/office/powerpoint/2010/main" val="145413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A9D7-CBF2-48B8-968D-78638CE7E08B}"/>
              </a:ext>
            </a:extLst>
          </p:cNvPr>
          <p:cNvSpPr>
            <a:spLocks noGrp="1"/>
          </p:cNvSpPr>
          <p:nvPr>
            <p:ph type="title"/>
          </p:nvPr>
        </p:nvSpPr>
        <p:spPr>
          <a:xfrm>
            <a:off x="838200" y="365125"/>
            <a:ext cx="7672527" cy="1325563"/>
          </a:xfrm>
        </p:spPr>
        <p:txBody>
          <a:bodyPr/>
          <a:lstStyle/>
          <a:p>
            <a:r>
              <a:rPr lang="en-GB" dirty="0"/>
              <a:t>Low power sleep() example</a:t>
            </a:r>
          </a:p>
        </p:txBody>
      </p:sp>
      <p:sp>
        <p:nvSpPr>
          <p:cNvPr id="3" name="Content Placeholder 2">
            <a:extLst>
              <a:ext uri="{FF2B5EF4-FFF2-40B4-BE49-F238E27FC236}">
                <a16:creationId xmlns:a16="http://schemas.microsoft.com/office/drawing/2014/main" id="{4AD3CFEE-44EE-4B28-9D08-E8D4A5500856}"/>
              </a:ext>
            </a:extLst>
          </p:cNvPr>
          <p:cNvSpPr>
            <a:spLocks noGrp="1"/>
          </p:cNvSpPr>
          <p:nvPr>
            <p:ph idx="1"/>
          </p:nvPr>
        </p:nvSpPr>
        <p:spPr>
          <a:xfrm>
            <a:off x="838200" y="1825625"/>
            <a:ext cx="7672527" cy="946150"/>
          </a:xfrm>
        </p:spPr>
        <p:txBody>
          <a:bodyPr>
            <a:normAutofit fontScale="92500" lnSpcReduction="20000"/>
          </a:bodyPr>
          <a:lstStyle/>
          <a:p>
            <a:r>
              <a:rPr lang="en-GB" dirty="0"/>
              <a:t>Note that when the low power sleep mode is on the main polling loop pauses execution (because the main clock is turned off).</a:t>
            </a:r>
          </a:p>
        </p:txBody>
      </p:sp>
      <p:pic>
        <p:nvPicPr>
          <p:cNvPr id="1026" name="Picture 2" descr="/media/uploads/lichang/sleepfnflowchart.png">
            <a:extLst>
              <a:ext uri="{FF2B5EF4-FFF2-40B4-BE49-F238E27FC236}">
                <a16:creationId xmlns:a16="http://schemas.microsoft.com/office/drawing/2014/main" id="{F1526848-79AB-4D42-AD22-FDFA1E940B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71775"/>
            <a:ext cx="7934325" cy="4086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540248B-7011-4124-B6C1-36115A1CB6D8}"/>
              </a:ext>
            </a:extLst>
          </p:cNvPr>
          <p:cNvSpPr/>
          <p:nvPr/>
        </p:nvSpPr>
        <p:spPr>
          <a:xfrm>
            <a:off x="8510727" y="-2708"/>
            <a:ext cx="3681273" cy="6863417"/>
          </a:xfrm>
          <a:prstGeom prst="rect">
            <a:avLst/>
          </a:prstGeom>
        </p:spPr>
        <p:txBody>
          <a:bodyPr wrap="square">
            <a:spAutoFit/>
          </a:bodyPr>
          <a:lstStyle/>
          <a:p>
            <a:r>
              <a:rPr lang="en-GB" sz="1100" dirty="0"/>
              <a:t>#include &lt;mbed.h&gt;</a:t>
            </a:r>
          </a:p>
          <a:p>
            <a:endParaRPr lang="en-GB" sz="1100" dirty="0"/>
          </a:p>
          <a:p>
            <a:r>
              <a:rPr lang="en-GB" sz="1100" dirty="0"/>
              <a:t>DigitalOut greenLED(PD_12);</a:t>
            </a:r>
          </a:p>
          <a:p>
            <a:r>
              <a:rPr lang="en-GB" sz="1100" dirty="0"/>
              <a:t>DigitalOut orangeLED(PD_13);</a:t>
            </a:r>
          </a:p>
          <a:p>
            <a:r>
              <a:rPr lang="en-GB" sz="1100" dirty="0"/>
              <a:t>DigitalOut redLED(PD_14);</a:t>
            </a:r>
          </a:p>
          <a:p>
            <a:r>
              <a:rPr lang="en-GB" sz="1100" dirty="0"/>
              <a:t>DigitalOut blueLED(PD_15);</a:t>
            </a:r>
          </a:p>
          <a:p>
            <a:endParaRPr lang="en-GB" sz="1100" dirty="0"/>
          </a:p>
          <a:p>
            <a:r>
              <a:rPr lang="en-GB" sz="1100" dirty="0"/>
              <a:t>InterruptIn blueButton(USER_BUTTON);</a:t>
            </a:r>
          </a:p>
          <a:p>
            <a:endParaRPr lang="en-GB" sz="1100" dirty="0"/>
          </a:p>
          <a:p>
            <a:r>
              <a:rPr lang="en-GB" sz="1100" dirty="0"/>
              <a:t>Timeout timeoutDebounce;</a:t>
            </a:r>
          </a:p>
          <a:p>
            <a:endParaRPr lang="en-GB" sz="1100" dirty="0"/>
          </a:p>
          <a:p>
            <a:r>
              <a:rPr lang="en-GB" sz="1100" dirty="0"/>
              <a:t>void wakeUp();</a:t>
            </a:r>
          </a:p>
          <a:p>
            <a:r>
              <a:rPr lang="en-GB" sz="1100" dirty="0"/>
              <a:t>void debounce();</a:t>
            </a:r>
          </a:p>
          <a:p>
            <a:endParaRPr lang="en-GB" sz="1100" dirty="0"/>
          </a:p>
          <a:p>
            <a:r>
              <a:rPr lang="en-GB" sz="1100" dirty="0"/>
              <a:t>int main() {</a:t>
            </a:r>
          </a:p>
          <a:p>
            <a:r>
              <a:rPr lang="en-GB" sz="1100" dirty="0"/>
              <a:t>    blueButton.rise(&amp;wakeUp);</a:t>
            </a:r>
          </a:p>
          <a:p>
            <a:endParaRPr lang="en-GB" sz="1100" dirty="0"/>
          </a:p>
          <a:p>
            <a:r>
              <a:rPr lang="en-GB" sz="1100" dirty="0"/>
              <a:t>    while(1) {</a:t>
            </a:r>
          </a:p>
          <a:p>
            <a:r>
              <a:rPr lang="en-GB" sz="1100" dirty="0"/>
              <a:t>        orangeLED = !orangeLED;</a:t>
            </a:r>
          </a:p>
          <a:p>
            <a:endParaRPr lang="en-GB" sz="1100" dirty="0"/>
          </a:p>
          <a:p>
            <a:r>
              <a:rPr lang="en-GB" sz="1100" dirty="0"/>
              <a:t>        greenLED = 1; // turn on greenLED and sleep</a:t>
            </a:r>
          </a:p>
          <a:p>
            <a:r>
              <a:rPr lang="en-GB" sz="1100" dirty="0"/>
              <a:t>        sleep(); // greenLED on shows low power sleep mode on</a:t>
            </a:r>
          </a:p>
          <a:p>
            <a:r>
              <a:rPr lang="en-GB" sz="1100" dirty="0"/>
              <a:t>        greenLED = 0; // on waking up turn greenLED off</a:t>
            </a:r>
          </a:p>
          <a:p>
            <a:r>
              <a:rPr lang="en-GB" sz="1100" dirty="0"/>
              <a:t>        wait(1);</a:t>
            </a:r>
          </a:p>
          <a:p>
            <a:r>
              <a:rPr lang="en-GB" sz="1100" dirty="0"/>
              <a:t>    }</a:t>
            </a:r>
          </a:p>
          <a:p>
            <a:r>
              <a:rPr lang="en-GB" sz="1100" dirty="0"/>
              <a:t>}</a:t>
            </a:r>
          </a:p>
          <a:p>
            <a:endParaRPr lang="en-GB" sz="1100" dirty="0"/>
          </a:p>
          <a:p>
            <a:r>
              <a:rPr lang="en-GB" sz="1100" dirty="0"/>
              <a:t>void wakeUp() {</a:t>
            </a:r>
          </a:p>
          <a:p>
            <a:r>
              <a:rPr lang="en-GB" sz="1100" dirty="0"/>
              <a:t>    blueButton.rise(NULL);</a:t>
            </a:r>
          </a:p>
          <a:p>
            <a:r>
              <a:rPr lang="en-GB" sz="1100" dirty="0"/>
              <a:t>    timeoutDebounce.attach(&amp;debounce, 0.3);</a:t>
            </a:r>
          </a:p>
          <a:p>
            <a:r>
              <a:rPr lang="en-GB" sz="1100" dirty="0"/>
              <a:t>    redLED = !redLED;</a:t>
            </a:r>
          </a:p>
          <a:p>
            <a:r>
              <a:rPr lang="en-GB" sz="1100" dirty="0"/>
              <a:t>    wait(1);</a:t>
            </a:r>
          </a:p>
          <a:p>
            <a:r>
              <a:rPr lang="en-GB" sz="1100" dirty="0"/>
              <a:t>}</a:t>
            </a:r>
          </a:p>
          <a:p>
            <a:endParaRPr lang="en-GB" sz="1100" dirty="0"/>
          </a:p>
          <a:p>
            <a:r>
              <a:rPr lang="en-GB" sz="1100" dirty="0"/>
              <a:t>void debounce() {</a:t>
            </a:r>
          </a:p>
          <a:p>
            <a:r>
              <a:rPr lang="en-GB" sz="1100" dirty="0"/>
              <a:t>    blueButton.rise(&amp;wakeUp);</a:t>
            </a:r>
          </a:p>
          <a:p>
            <a:r>
              <a:rPr lang="en-GB" sz="1100" dirty="0"/>
              <a:t>    blueLED = !blueLED;</a:t>
            </a:r>
          </a:p>
          <a:p>
            <a:r>
              <a:rPr lang="en-GB" sz="1100" dirty="0"/>
              <a:t>    wait(1);</a:t>
            </a:r>
          </a:p>
          <a:p>
            <a:r>
              <a:rPr lang="en-GB" sz="1100" dirty="0"/>
              <a:t>}</a:t>
            </a:r>
          </a:p>
        </p:txBody>
      </p:sp>
    </p:spTree>
    <p:extLst>
      <p:ext uri="{BB962C8B-B14F-4D97-AF65-F5344CB8AC3E}">
        <p14:creationId xmlns:p14="http://schemas.microsoft.com/office/powerpoint/2010/main" val="508267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5A72E-582B-4EE2-B534-84E977179E02}"/>
              </a:ext>
            </a:extLst>
          </p:cNvPr>
          <p:cNvSpPr>
            <a:spLocks noGrp="1"/>
          </p:cNvSpPr>
          <p:nvPr>
            <p:ph type="title"/>
          </p:nvPr>
        </p:nvSpPr>
        <p:spPr/>
        <p:txBody>
          <a:bodyPr>
            <a:normAutofit/>
          </a:bodyPr>
          <a:lstStyle/>
          <a:p>
            <a:r>
              <a:rPr lang="en-GB" sz="4000" dirty="0"/>
              <a:t>Presenting Interrupts in UML Activity Diagrams</a:t>
            </a:r>
          </a:p>
        </p:txBody>
      </p:sp>
      <p:sp>
        <p:nvSpPr>
          <p:cNvPr id="3" name="Content Placeholder 2">
            <a:extLst>
              <a:ext uri="{FF2B5EF4-FFF2-40B4-BE49-F238E27FC236}">
                <a16:creationId xmlns:a16="http://schemas.microsoft.com/office/drawing/2014/main" id="{078D8047-A93C-4F4D-A80D-2C19430BAF2B}"/>
              </a:ext>
            </a:extLst>
          </p:cNvPr>
          <p:cNvSpPr>
            <a:spLocks noGrp="1"/>
          </p:cNvSpPr>
          <p:nvPr>
            <p:ph idx="1"/>
          </p:nvPr>
        </p:nvSpPr>
        <p:spPr/>
        <p:txBody>
          <a:bodyPr/>
          <a:lstStyle/>
          <a:p>
            <a:r>
              <a:rPr lang="en-GB" dirty="0"/>
              <a:t>Example from:  A Brief Introduction into UML 2:</a:t>
            </a:r>
          </a:p>
          <a:p>
            <a:pPr lvl="1"/>
            <a:r>
              <a:rPr lang="en-GB" dirty="0">
                <a:hlinkClick r:id="rId2"/>
              </a:rPr>
              <a:t>http://metagear.de/articles/uml-introduction/index.html</a:t>
            </a:r>
            <a:endParaRPr lang="en-GB" dirty="0"/>
          </a:p>
        </p:txBody>
      </p:sp>
      <p:pic>
        <p:nvPicPr>
          <p:cNvPr id="1026" name="Picture 2" descr="Interruptable Activity">
            <a:extLst>
              <a:ext uri="{FF2B5EF4-FFF2-40B4-BE49-F238E27FC236}">
                <a16:creationId xmlns:a16="http://schemas.microsoft.com/office/drawing/2014/main" id="{501EAFF2-3286-4B92-9C8D-73C592E56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7494" y="3064666"/>
            <a:ext cx="5297012" cy="3624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750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2F61F-0EDD-4F62-B96F-2E29907E634A}"/>
              </a:ext>
            </a:extLst>
          </p:cNvPr>
          <p:cNvSpPr>
            <a:spLocks noGrp="1"/>
          </p:cNvSpPr>
          <p:nvPr>
            <p:ph type="title"/>
          </p:nvPr>
        </p:nvSpPr>
        <p:spPr/>
        <p:txBody>
          <a:bodyPr>
            <a:normAutofit/>
          </a:bodyPr>
          <a:lstStyle/>
          <a:p>
            <a:r>
              <a:rPr lang="en-GB" sz="4000" dirty="0"/>
              <a:t>Presenting Interrupts in UML Activity Diagrams</a:t>
            </a:r>
          </a:p>
        </p:txBody>
      </p:sp>
      <p:sp>
        <p:nvSpPr>
          <p:cNvPr id="3" name="Content Placeholder 2">
            <a:extLst>
              <a:ext uri="{FF2B5EF4-FFF2-40B4-BE49-F238E27FC236}">
                <a16:creationId xmlns:a16="http://schemas.microsoft.com/office/drawing/2014/main" id="{557E3E69-0E8D-4EFD-891D-A80C956F1DAD}"/>
              </a:ext>
            </a:extLst>
          </p:cNvPr>
          <p:cNvSpPr>
            <a:spLocks noGrp="1"/>
          </p:cNvSpPr>
          <p:nvPr>
            <p:ph idx="1"/>
          </p:nvPr>
        </p:nvSpPr>
        <p:spPr/>
        <p:txBody>
          <a:bodyPr/>
          <a:lstStyle/>
          <a:p>
            <a:r>
              <a:rPr lang="en-GB" dirty="0"/>
              <a:t>Example from:  Interruptible Activity Region:</a:t>
            </a:r>
          </a:p>
          <a:p>
            <a:pPr lvl="1"/>
            <a:r>
              <a:rPr lang="en-GB" sz="1400" dirty="0">
                <a:hlinkClick r:id="rId2"/>
              </a:rPr>
              <a:t>http://sparxsystems.com/enterprise_architect_user_guide/11/standard_uml_models/interruptibleactivityregion.html</a:t>
            </a:r>
            <a:endParaRPr lang="en-GB" sz="1400" dirty="0"/>
          </a:p>
        </p:txBody>
      </p:sp>
      <p:pic>
        <p:nvPicPr>
          <p:cNvPr id="2050" name="Picture 2" descr="Activity-InterruptableException">
            <a:extLst>
              <a:ext uri="{FF2B5EF4-FFF2-40B4-BE49-F238E27FC236}">
                <a16:creationId xmlns:a16="http://schemas.microsoft.com/office/drawing/2014/main" id="{20836C1C-4E6E-4E70-AD89-A73348DAD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795" y="2860267"/>
            <a:ext cx="9114410" cy="374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75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D197-0BA9-4F0F-BB47-DA6CF41040F0}"/>
              </a:ext>
            </a:extLst>
          </p:cNvPr>
          <p:cNvSpPr>
            <a:spLocks noGrp="1"/>
          </p:cNvSpPr>
          <p:nvPr>
            <p:ph type="title"/>
          </p:nvPr>
        </p:nvSpPr>
        <p:spPr/>
        <p:txBody>
          <a:bodyPr>
            <a:normAutofit/>
          </a:bodyPr>
          <a:lstStyle/>
          <a:p>
            <a:r>
              <a:rPr lang="en-GB" sz="4000" dirty="0"/>
              <a:t>Presenting Interrupts in UML Activity Diagrams</a:t>
            </a:r>
          </a:p>
        </p:txBody>
      </p:sp>
      <p:sp>
        <p:nvSpPr>
          <p:cNvPr id="3" name="Content Placeholder 2">
            <a:extLst>
              <a:ext uri="{FF2B5EF4-FFF2-40B4-BE49-F238E27FC236}">
                <a16:creationId xmlns:a16="http://schemas.microsoft.com/office/drawing/2014/main" id="{442C8F8E-A96C-4A1E-8206-BD547F050DB8}"/>
              </a:ext>
            </a:extLst>
          </p:cNvPr>
          <p:cNvSpPr>
            <a:spLocks noGrp="1"/>
          </p:cNvSpPr>
          <p:nvPr>
            <p:ph idx="1"/>
          </p:nvPr>
        </p:nvSpPr>
        <p:spPr/>
        <p:txBody>
          <a:bodyPr/>
          <a:lstStyle/>
          <a:p>
            <a:r>
              <a:rPr lang="en-GB" dirty="0"/>
              <a:t>Example from:  Interrupt Region:</a:t>
            </a:r>
          </a:p>
          <a:p>
            <a:pPr lvl="1"/>
            <a:r>
              <a:rPr lang="en-GB" sz="1800" dirty="0">
                <a:hlinkClick r:id="rId2"/>
              </a:rPr>
              <a:t>https://www.sparxsystems.eu/resources/project-development-with-uml-and-ea/activity-diagram/</a:t>
            </a:r>
            <a:endParaRPr lang="en-GB" sz="1800" dirty="0"/>
          </a:p>
          <a:p>
            <a:endParaRPr lang="en-GB" dirty="0"/>
          </a:p>
        </p:txBody>
      </p:sp>
      <p:pic>
        <p:nvPicPr>
          <p:cNvPr id="3074" name="Picture 2" descr="https://www.sparxsystems.eu/fileadmin/user_upload/Screenshots/Buch_figures/en/Images/Fig_26_Interrupt_Region.png">
            <a:extLst>
              <a:ext uri="{FF2B5EF4-FFF2-40B4-BE49-F238E27FC236}">
                <a16:creationId xmlns:a16="http://schemas.microsoft.com/office/drawing/2014/main" id="{5130FD36-0041-4E07-AB37-49F199EF8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696" y="2849671"/>
            <a:ext cx="5616608" cy="3827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116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4CDFB-12C9-4234-9BD4-3E40EDC39EC5}"/>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AA9137E4-1125-40D5-92CD-2C8C67C77BF3}"/>
              </a:ext>
            </a:extLst>
          </p:cNvPr>
          <p:cNvSpPr>
            <a:spLocks noGrp="1"/>
          </p:cNvSpPr>
          <p:nvPr>
            <p:ph idx="1"/>
          </p:nvPr>
        </p:nvSpPr>
        <p:spPr/>
        <p:txBody>
          <a:bodyPr>
            <a:normAutofit fontScale="92500" lnSpcReduction="20000"/>
          </a:bodyPr>
          <a:lstStyle/>
          <a:p>
            <a:r>
              <a:rPr lang="en-GB" dirty="0"/>
              <a:t>Regarding interrupts, their use and blocking:</a:t>
            </a:r>
          </a:p>
          <a:p>
            <a:pPr lvl="1"/>
            <a:r>
              <a:rPr lang="en-GB" dirty="0">
                <a:hlinkClick r:id="rId2"/>
              </a:rPr>
              <a:t>https://os.mbed.com/users/AjK/notebook/regarding-interrupts-use-and-blocking/</a:t>
            </a:r>
            <a:endParaRPr lang="en-GB" dirty="0"/>
          </a:p>
          <a:p>
            <a:r>
              <a:rPr lang="en-GB" dirty="0"/>
              <a:t>Timers interrupts and tasks:</a:t>
            </a:r>
          </a:p>
          <a:p>
            <a:pPr lvl="1"/>
            <a:r>
              <a:rPr lang="en-GB" dirty="0">
                <a:hlinkClick r:id="rId3"/>
              </a:rPr>
              <a:t>https://os.mbed.com/teams/TVZ-Mechatronics-Team/wiki/Timers-interrupts-and-tasks</a:t>
            </a:r>
            <a:endParaRPr lang="en-GB" dirty="0"/>
          </a:p>
          <a:p>
            <a:r>
              <a:rPr lang="en-GB" dirty="0"/>
              <a:t>Pushbuttons and Switches</a:t>
            </a:r>
          </a:p>
          <a:p>
            <a:pPr lvl="1"/>
            <a:r>
              <a:rPr lang="en-GB" dirty="0">
                <a:hlinkClick r:id="rId4"/>
              </a:rPr>
              <a:t>https://os.mbed.com/users/4180_1/notebook/pushbuttons/</a:t>
            </a:r>
            <a:endParaRPr lang="en-GB" dirty="0"/>
          </a:p>
          <a:p>
            <a:endParaRPr lang="en-GB" dirty="0"/>
          </a:p>
          <a:p>
            <a:r>
              <a:rPr lang="en-GB" dirty="0"/>
              <a:t>Power management:</a:t>
            </a:r>
          </a:p>
          <a:p>
            <a:pPr lvl="1"/>
            <a:r>
              <a:rPr lang="en-GB" dirty="0">
                <a:hlinkClick r:id="rId5"/>
              </a:rPr>
              <a:t>https://os.mbed.com/docs/v5.8/reference/power-management.html</a:t>
            </a:r>
            <a:endParaRPr lang="en-GB" dirty="0"/>
          </a:p>
          <a:p>
            <a:r>
              <a:rPr lang="en-GB" dirty="0"/>
              <a:t>Silicon Labs – Using the improved mbed sleep API</a:t>
            </a:r>
          </a:p>
          <a:p>
            <a:pPr lvl="1"/>
            <a:r>
              <a:rPr lang="en-GB" dirty="0">
                <a:hlinkClick r:id="rId6"/>
              </a:rPr>
              <a:t>https://os.mbed.com/teams/SiliconLabs/wiki/Using-the-improved-mbed-sleep-API</a:t>
            </a:r>
            <a:endParaRPr lang="en-GB" dirty="0"/>
          </a:p>
        </p:txBody>
      </p:sp>
    </p:spTree>
    <p:extLst>
      <p:ext uri="{BB962C8B-B14F-4D97-AF65-F5344CB8AC3E}">
        <p14:creationId xmlns:p14="http://schemas.microsoft.com/office/powerpoint/2010/main" val="2416552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83BA5-EC06-4C1E-8B12-B09630A49461}"/>
              </a:ext>
            </a:extLst>
          </p:cNvPr>
          <p:cNvSpPr>
            <a:spLocks noGrp="1"/>
          </p:cNvSpPr>
          <p:nvPr>
            <p:ph type="title"/>
          </p:nvPr>
        </p:nvSpPr>
        <p:spPr/>
        <p:txBody>
          <a:bodyPr/>
          <a:lstStyle/>
          <a:p>
            <a:r>
              <a:rPr lang="en-GB" dirty="0"/>
              <a:t>Interrupts in UML Activity Diagrams</a:t>
            </a:r>
          </a:p>
        </p:txBody>
      </p:sp>
      <p:sp>
        <p:nvSpPr>
          <p:cNvPr id="3" name="Content Placeholder 2">
            <a:extLst>
              <a:ext uri="{FF2B5EF4-FFF2-40B4-BE49-F238E27FC236}">
                <a16:creationId xmlns:a16="http://schemas.microsoft.com/office/drawing/2014/main" id="{B37ABDB0-1E83-4F30-9B10-7D09C9AC6290}"/>
              </a:ext>
            </a:extLst>
          </p:cNvPr>
          <p:cNvSpPr>
            <a:spLocks noGrp="1"/>
          </p:cNvSpPr>
          <p:nvPr>
            <p:ph idx="1"/>
          </p:nvPr>
        </p:nvSpPr>
        <p:spPr/>
        <p:txBody>
          <a:bodyPr>
            <a:normAutofit lnSpcReduction="10000"/>
          </a:bodyPr>
          <a:lstStyle/>
          <a:p>
            <a:r>
              <a:rPr lang="en-GB" dirty="0"/>
              <a:t>Interruptible Activity Region:</a:t>
            </a:r>
          </a:p>
          <a:p>
            <a:pPr lvl="1"/>
            <a:r>
              <a:rPr lang="en-GB" sz="1500" dirty="0">
                <a:hlinkClick r:id="rId2"/>
              </a:rPr>
              <a:t>http://sparxsystems.com/enterprise_architect_user_guide/11/standard_uml_models/interruptibleactivityregion.html</a:t>
            </a:r>
            <a:endParaRPr lang="en-GB" dirty="0"/>
          </a:p>
          <a:p>
            <a:endParaRPr lang="en-GB" dirty="0"/>
          </a:p>
          <a:p>
            <a:r>
              <a:rPr lang="en-GB" dirty="0"/>
              <a:t>Interrupt Region:</a:t>
            </a:r>
          </a:p>
          <a:p>
            <a:pPr lvl="1"/>
            <a:r>
              <a:rPr lang="en-GB" sz="1800" dirty="0">
                <a:hlinkClick r:id="rId3"/>
              </a:rPr>
              <a:t>https://www.sparxsystems.eu/resources/project-development-with-uml-and-ea/activity-diagram/</a:t>
            </a:r>
            <a:endParaRPr lang="en-GB" dirty="0"/>
          </a:p>
          <a:p>
            <a:endParaRPr lang="en-GB" dirty="0"/>
          </a:p>
          <a:p>
            <a:r>
              <a:rPr lang="en-GB" dirty="0"/>
              <a:t>A Brief Introduction into UML 2:</a:t>
            </a:r>
          </a:p>
          <a:p>
            <a:pPr lvl="1"/>
            <a:r>
              <a:rPr lang="en-GB" sz="1800" dirty="0">
                <a:hlinkClick r:id="rId4"/>
              </a:rPr>
              <a:t>http://metagear.de/articles/uml-introduction/index.html</a:t>
            </a:r>
            <a:endParaRPr lang="en-GB" sz="1800" dirty="0"/>
          </a:p>
          <a:p>
            <a:endParaRPr lang="en-GB" dirty="0"/>
          </a:p>
          <a:p>
            <a:r>
              <a:rPr lang="en-GB" dirty="0"/>
              <a:t>Visual Paradigm Activity Diagram:</a:t>
            </a:r>
          </a:p>
          <a:p>
            <a:pPr lvl="1"/>
            <a:r>
              <a:rPr lang="en-GB" sz="1800" dirty="0">
                <a:hlinkClick r:id="rId5"/>
              </a:rPr>
              <a:t>https://www.visual-paradigm.com/learning/handbooks/software-design-handbook/activity-diagram.jsp</a:t>
            </a:r>
            <a:endParaRPr lang="en-GB" dirty="0"/>
          </a:p>
          <a:p>
            <a:endParaRPr lang="en-GB" dirty="0"/>
          </a:p>
        </p:txBody>
      </p:sp>
    </p:spTree>
    <p:extLst>
      <p:ext uri="{BB962C8B-B14F-4D97-AF65-F5344CB8AC3E}">
        <p14:creationId xmlns:p14="http://schemas.microsoft.com/office/powerpoint/2010/main" val="96971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DE23-062B-441D-A37C-F7D2C04E7C2E}"/>
              </a:ext>
            </a:extLst>
          </p:cNvPr>
          <p:cNvSpPr>
            <a:spLocks noGrp="1"/>
          </p:cNvSpPr>
          <p:nvPr>
            <p:ph type="title"/>
          </p:nvPr>
        </p:nvSpPr>
        <p:spPr/>
        <p:txBody>
          <a:bodyPr/>
          <a:lstStyle/>
          <a:p>
            <a:r>
              <a:rPr lang="en-GB" dirty="0"/>
              <a:t>Note about debugging in PlatformIO</a:t>
            </a:r>
          </a:p>
        </p:txBody>
      </p:sp>
      <p:sp>
        <p:nvSpPr>
          <p:cNvPr id="3" name="Content Placeholder 2">
            <a:extLst>
              <a:ext uri="{FF2B5EF4-FFF2-40B4-BE49-F238E27FC236}">
                <a16:creationId xmlns:a16="http://schemas.microsoft.com/office/drawing/2014/main" id="{05B8AD03-1372-45CC-9BBF-282E417080C9}"/>
              </a:ext>
            </a:extLst>
          </p:cNvPr>
          <p:cNvSpPr>
            <a:spLocks noGrp="1"/>
          </p:cNvSpPr>
          <p:nvPr>
            <p:ph idx="1"/>
          </p:nvPr>
        </p:nvSpPr>
        <p:spPr/>
        <p:txBody>
          <a:bodyPr/>
          <a:lstStyle/>
          <a:p>
            <a:r>
              <a:rPr lang="en-GB" dirty="0"/>
              <a:t>PIO Unified debugger is not part of the free version of PlatformIO</a:t>
            </a:r>
          </a:p>
          <a:p>
            <a:endParaRPr lang="en-GB" dirty="0"/>
          </a:p>
          <a:p>
            <a:r>
              <a:rPr lang="en-GB" dirty="0"/>
              <a:t>This is a free variable viewer – maybe useful, but not a full debugger:</a:t>
            </a:r>
          </a:p>
          <a:p>
            <a:r>
              <a:rPr lang="en-GB" dirty="0">
                <a:hlinkClick r:id="rId2"/>
              </a:rPr>
              <a:t>https://os.mbed.com/users/wim/notebook/stm-studio-viewer/</a:t>
            </a:r>
            <a:endParaRPr lang="en-GB" dirty="0"/>
          </a:p>
          <a:p>
            <a:endParaRPr lang="en-GB" dirty="0"/>
          </a:p>
        </p:txBody>
      </p:sp>
    </p:spTree>
    <p:extLst>
      <p:ext uri="{BB962C8B-B14F-4D97-AF65-F5344CB8AC3E}">
        <p14:creationId xmlns:p14="http://schemas.microsoft.com/office/powerpoint/2010/main" val="4011334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14557</TotalTime>
  <Words>5556</Words>
  <Application>Microsoft Office PowerPoint</Application>
  <PresentationFormat>Widescreen</PresentationFormat>
  <Paragraphs>715</Paragraphs>
  <Slides>44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Courier New</vt:lpstr>
      <vt:lpstr>Office Theme</vt:lpstr>
      <vt:lpstr>7058CEM – Embedded Systems Programming</vt:lpstr>
      <vt:lpstr>Today</vt:lpstr>
      <vt:lpstr>How can we detect when a button is pressed?</vt:lpstr>
      <vt:lpstr>Interrupt or Exception Processing Sequence</vt:lpstr>
      <vt:lpstr>Interrupts</vt:lpstr>
      <vt:lpstr>What happens when an exception occurs?</vt:lpstr>
      <vt:lpstr>Types of Interrupts</vt:lpstr>
      <vt:lpstr>Nested Vectored Interrupt Controller (NVIC)</vt:lpstr>
      <vt:lpstr>Core Exception Mask Register</vt:lpstr>
      <vt:lpstr>Exception Prioritization</vt:lpstr>
      <vt:lpstr>Interrupt Response Latency</vt:lpstr>
      <vt:lpstr>Volatile data</vt:lpstr>
      <vt:lpstr>The volatile keyword in C/C++</vt:lpstr>
      <vt:lpstr>Non-atomic Shared Data – Race Condition Problem</vt:lpstr>
      <vt:lpstr>Example:  Checking the Time</vt:lpstr>
      <vt:lpstr>Examining the problem more closely</vt:lpstr>
      <vt:lpstr>Definitions</vt:lpstr>
      <vt:lpstr>Solution:  Briefly Disable Interrupts</vt:lpstr>
      <vt:lpstr>Create a new PlatformIO project</vt:lpstr>
      <vt:lpstr>PlatformIO.ini</vt:lpstr>
      <vt:lpstr>What are the IO pins for the STM32F4 Discovery?</vt:lpstr>
      <vt:lpstr>mbed handbook</vt:lpstr>
      <vt:lpstr>InterruptIn</vt:lpstr>
      <vt:lpstr>Activity 1</vt:lpstr>
      <vt:lpstr>Observations About Interrupts</vt:lpstr>
      <vt:lpstr>Observations About Interrupts</vt:lpstr>
      <vt:lpstr>Some ‘Soft’ Rules for Programming Interrupts</vt:lpstr>
      <vt:lpstr>Using Hardware Interrupts to Set Flags for a Polling System</vt:lpstr>
      <vt:lpstr>Using the Volatile Qualifier</vt:lpstr>
      <vt:lpstr>Using Software Interrupts</vt:lpstr>
      <vt:lpstr>More in the mbed handbook</vt:lpstr>
      <vt:lpstr>Applying Software Interrupts – Ticker and Timeout Objects</vt:lpstr>
      <vt:lpstr>Button Bounce</vt:lpstr>
      <vt:lpstr>Activity 2 – Button De-bounce</vt:lpstr>
      <vt:lpstr>Button De-bounce Solution</vt:lpstr>
      <vt:lpstr>A final point about ‘using hardware interrupts to set flags for a polling system’</vt:lpstr>
      <vt:lpstr>Low power mode</vt:lpstr>
      <vt:lpstr>Low power sleep() example</vt:lpstr>
      <vt:lpstr>Presenting Interrupts in UML Activity Diagrams</vt:lpstr>
      <vt:lpstr>Presenting Interrupts in UML Activity Diagrams</vt:lpstr>
      <vt:lpstr>Presenting Interrupts in UML Activity Diagrams</vt:lpstr>
      <vt:lpstr>References</vt:lpstr>
      <vt:lpstr>Interrupts in UML Activity Diagrams</vt:lpstr>
      <vt:lpstr>Note about debugging in PlatformIO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869</cp:revision>
  <dcterms:created xsi:type="dcterms:W3CDTF">2018-06-06T08:12:47Z</dcterms:created>
  <dcterms:modified xsi:type="dcterms:W3CDTF">2024-02-06T16:10:59Z</dcterms:modified>
</cp:coreProperties>
</file>