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60" r:id="rId5"/>
    <p:sldId id="261" r:id="rId6"/>
    <p:sldId id="262" r:id="rId7"/>
    <p:sldId id="263" r:id="rId8"/>
    <p:sldId id="264" r:id="rId9"/>
    <p:sldId id="289" r:id="rId10"/>
    <p:sldId id="265" r:id="rId11"/>
    <p:sldId id="266" r:id="rId12"/>
    <p:sldId id="267" r:id="rId13"/>
    <p:sldId id="268" r:id="rId14"/>
    <p:sldId id="269" r:id="rId15"/>
    <p:sldId id="274" r:id="rId16"/>
    <p:sldId id="273" r:id="rId17"/>
    <p:sldId id="272" r:id="rId18"/>
    <p:sldId id="271" r:id="rId19"/>
    <p:sldId id="277" r:id="rId20"/>
    <p:sldId id="275" r:id="rId21"/>
    <p:sldId id="270" r:id="rId22"/>
    <p:sldId id="276" r:id="rId23"/>
    <p:sldId id="278" r:id="rId24"/>
    <p:sldId id="279" r:id="rId25"/>
    <p:sldId id="280" r:id="rId26"/>
    <p:sldId id="281" r:id="rId27"/>
    <p:sldId id="283" r:id="rId28"/>
    <p:sldId id="284" r:id="rId29"/>
    <p:sldId id="285" r:id="rId30"/>
    <p:sldId id="286" r:id="rId31"/>
    <p:sldId id="287" r:id="rId32"/>
    <p:sldId id="288" r:id="rId33"/>
    <p:sldId id="259"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188" autoAdjust="0"/>
  </p:normalViewPr>
  <p:slideViewPr>
    <p:cSldViewPr snapToGrid="0">
      <p:cViewPr varScale="1">
        <p:scale>
          <a:sx n="118" d="100"/>
          <a:sy n="118" d="100"/>
        </p:scale>
        <p:origin x="97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Bass" userId="76639ff7-4519-4960-996a-f3d044468889" providerId="ADAL" clId="{5312F29C-ED19-4E84-8135-9DEEF3074AE0}"/>
    <pc:docChg chg="undo custSel modSld">
      <pc:chgData name="Chris Bass" userId="76639ff7-4519-4960-996a-f3d044468889" providerId="ADAL" clId="{5312F29C-ED19-4E84-8135-9DEEF3074AE0}" dt="2021-08-31T16:39:57.272" v="2" actId="21"/>
      <pc:docMkLst>
        <pc:docMk/>
      </pc:docMkLst>
      <pc:sldChg chg="modSp mod">
        <pc:chgData name="Chris Bass" userId="76639ff7-4519-4960-996a-f3d044468889" providerId="ADAL" clId="{5312F29C-ED19-4E84-8135-9DEEF3074AE0}" dt="2021-08-31T16:39:57.272" v="2" actId="21"/>
        <pc:sldMkLst>
          <pc:docMk/>
          <pc:sldMk cId="3414535385" sldId="272"/>
        </pc:sldMkLst>
        <pc:spChg chg="mod">
          <ac:chgData name="Chris Bass" userId="76639ff7-4519-4960-996a-f3d044468889" providerId="ADAL" clId="{5312F29C-ED19-4E84-8135-9DEEF3074AE0}" dt="2021-08-31T16:39:57.272" v="2" actId="21"/>
          <ac:spMkLst>
            <pc:docMk/>
            <pc:sldMk cId="3414535385" sldId="272"/>
            <ac:spMk id="3" creationId="{D33FF724-6788-46EA-A474-37DBEDF4320F}"/>
          </ac:spMkLst>
        </pc:spChg>
      </pc:sldChg>
    </pc:docChg>
  </pc:docChgLst>
  <pc:docChgLst>
    <pc:chgData name="Chris Bass" userId="76639ff7-4519-4960-996a-f3d044468889" providerId="ADAL" clId="{187C66C5-6F7E-48D8-AB9B-2C4EFFF7BE6C}"/>
    <pc:docChg chg="custSel modSld">
      <pc:chgData name="Chris Bass" userId="76639ff7-4519-4960-996a-f3d044468889" providerId="ADAL" clId="{187C66C5-6F7E-48D8-AB9B-2C4EFFF7BE6C}" dt="2018-09-15T09:40:11.528" v="69" actId="20577"/>
      <pc:docMkLst>
        <pc:docMk/>
      </pc:docMkLst>
      <pc:sldChg chg="modSp">
        <pc:chgData name="Chris Bass" userId="76639ff7-4519-4960-996a-f3d044468889" providerId="ADAL" clId="{187C66C5-6F7E-48D8-AB9B-2C4EFFF7BE6C}" dt="2018-09-15T09:35:17.927" v="17" actId="20577"/>
        <pc:sldMkLst>
          <pc:docMk/>
          <pc:sldMk cId="3257750364" sldId="259"/>
        </pc:sldMkLst>
        <pc:spChg chg="mod">
          <ac:chgData name="Chris Bass" userId="76639ff7-4519-4960-996a-f3d044468889" providerId="ADAL" clId="{187C66C5-6F7E-48D8-AB9B-2C4EFFF7BE6C}" dt="2018-09-15T09:35:17.927" v="17" actId="20577"/>
          <ac:spMkLst>
            <pc:docMk/>
            <pc:sldMk cId="3257750364" sldId="259"/>
            <ac:spMk id="3" creationId="{0E454C3F-F809-42AA-A080-1C5E24677156}"/>
          </ac:spMkLst>
        </pc:spChg>
      </pc:sldChg>
      <pc:sldChg chg="modSp">
        <pc:chgData name="Chris Bass" userId="76639ff7-4519-4960-996a-f3d044468889" providerId="ADAL" clId="{187C66C5-6F7E-48D8-AB9B-2C4EFFF7BE6C}" dt="2018-09-15T09:05:48.469" v="1" actId="27636"/>
        <pc:sldMkLst>
          <pc:docMk/>
          <pc:sldMk cId="2390236509" sldId="279"/>
        </pc:sldMkLst>
        <pc:spChg chg="mod">
          <ac:chgData name="Chris Bass" userId="76639ff7-4519-4960-996a-f3d044468889" providerId="ADAL" clId="{187C66C5-6F7E-48D8-AB9B-2C4EFFF7BE6C}" dt="2018-09-15T09:05:48.469" v="1" actId="27636"/>
          <ac:spMkLst>
            <pc:docMk/>
            <pc:sldMk cId="2390236509" sldId="279"/>
            <ac:spMk id="3" creationId="{43E2FD8C-7D9E-418A-AD9D-A03B47F2E66B}"/>
          </ac:spMkLst>
        </pc:spChg>
      </pc:sldChg>
      <pc:sldChg chg="modSp">
        <pc:chgData name="Chris Bass" userId="76639ff7-4519-4960-996a-f3d044468889" providerId="ADAL" clId="{187C66C5-6F7E-48D8-AB9B-2C4EFFF7BE6C}" dt="2018-09-15T09:40:11.528" v="69" actId="20577"/>
        <pc:sldMkLst>
          <pc:docMk/>
          <pc:sldMk cId="405019418" sldId="286"/>
        </pc:sldMkLst>
        <pc:spChg chg="mod">
          <ac:chgData name="Chris Bass" userId="76639ff7-4519-4960-996a-f3d044468889" providerId="ADAL" clId="{187C66C5-6F7E-48D8-AB9B-2C4EFFF7BE6C}" dt="2018-09-15T09:40:11.528" v="69" actId="20577"/>
          <ac:spMkLst>
            <pc:docMk/>
            <pc:sldMk cId="405019418" sldId="286"/>
            <ac:spMk id="3" creationId="{4CB83126-2281-4729-BCA9-39AB45D032E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087BC2-3F8A-47F5-A6FB-CDFCC4E72539}" type="datetimeFigureOut">
              <a:rPr lang="en-GB" smtClean="0"/>
              <a:t>31/08/2021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61DF5-0A2D-47BD-9FCC-E98148929B63}" type="slidenum">
              <a:rPr lang="en-GB" smtClean="0"/>
              <a:t>‹#›</a:t>
            </a:fld>
            <a:endParaRPr lang="en-GB"/>
          </a:p>
        </p:txBody>
      </p:sp>
    </p:spTree>
    <p:extLst>
      <p:ext uri="{BB962C8B-B14F-4D97-AF65-F5344CB8AC3E}">
        <p14:creationId xmlns:p14="http://schemas.microsoft.com/office/powerpoint/2010/main" val="860100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After briefly discussing what an operating system is and what it is used for, we will provide an overview of real-time operating systems, in particular the Keil RTX RTOS.  We will then describe the integration of RTOS into mbed.  Finally, we will explain a very important aspect of OS operations, which is the handling of shared data access, and avoiding inconsistent data and deadlocks with mutexes and semaphores.</a:t>
            </a:r>
            <a:endParaRPr lang="en-GB" dirty="0"/>
          </a:p>
          <a:p>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2</a:t>
            </a:fld>
            <a:endParaRPr lang="en-GB"/>
          </a:p>
        </p:txBody>
      </p:sp>
    </p:spTree>
    <p:extLst>
      <p:ext uri="{BB962C8B-B14F-4D97-AF65-F5344CB8AC3E}">
        <p14:creationId xmlns:p14="http://schemas.microsoft.com/office/powerpoint/2010/main" val="4291110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An operating system (OS) is a middleware between the developer and concrete hardware, such as processor, board, peripherals, etc.  A developer should be able to realize code for similar hardware environments in a identical way. Hardware such as video, audio, etc. should always be handled equally when programming and implementing an application.  Put another way, an OS provides functionality which can be used by as much hardware as possible, but the hardware itself must also (usually) provide a driver which can be handled by the OS. Therefore, an OS must adapt to hardware and hardware must provide OS-specific drivers. The goal of an OS is the complete transparency, or ideally, invisibility, of the developer’s specific hardware. Developers should focus more on implementing a system’s functionality, and less on addressing specific hardware issues.</a:t>
            </a:r>
          </a:p>
          <a:p>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3</a:t>
            </a:fld>
            <a:endParaRPr lang="en-GB"/>
          </a:p>
        </p:txBody>
      </p:sp>
    </p:spTree>
    <p:extLst>
      <p:ext uri="{BB962C8B-B14F-4D97-AF65-F5344CB8AC3E}">
        <p14:creationId xmlns:p14="http://schemas.microsoft.com/office/powerpoint/2010/main" val="1084045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In order to manage the tasks on the previous slide, different basic services have to be provided, including:</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Task and file management</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Communication to peripherals and the rest of the world</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Error management</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Safety and security</a:t>
            </a:r>
          </a:p>
          <a:p>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5</a:t>
            </a:fld>
            <a:endParaRPr lang="en-GB"/>
          </a:p>
        </p:txBody>
      </p:sp>
    </p:spTree>
    <p:extLst>
      <p:ext uri="{BB962C8B-B14F-4D97-AF65-F5344CB8AC3E}">
        <p14:creationId xmlns:p14="http://schemas.microsoft.com/office/powerpoint/2010/main" val="3445551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most challenging tasks for an OS are ensuring fair load (and time) distribution among different applications and processes, and keeping data consistent via memory management. The greater the number of independent applications that need to run, the more challenging the task. Different types of OS include:</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Single user, single processor, which is not suitable for OS anymore, because it only provides manual low level programming.</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Single concurrent user, many processes, which is standard for desktop operating systems.</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Multi user, many (time shifted) processes, in which all users can apply for a task on a system.  In reality, users put their tasks into a queue (= batch) and all items are processed sequentially (= batch processing).</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Multi user, many (simultaneous) processes, which accommodates real multi tasking, multi processing, and parallel computing systems.</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6</a:t>
            </a:fld>
            <a:endParaRPr lang="en-GB"/>
          </a:p>
        </p:txBody>
      </p:sp>
    </p:spTree>
    <p:extLst>
      <p:ext uri="{BB962C8B-B14F-4D97-AF65-F5344CB8AC3E}">
        <p14:creationId xmlns:p14="http://schemas.microsoft.com/office/powerpoint/2010/main" val="242241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An OS can also be classified according to its more technical aspects:</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Distributed OS, which accommodates specialized operating tasks on multiple CPUs</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Embedded OS, which needs a very small footprint and is used specifically to manage interrupt controlled hardware interaction</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Real-time OS, which guarantees task- and process-handling within defined time intervals (= real-time)</a:t>
            </a:r>
          </a:p>
          <a:p>
            <a:r>
              <a:rPr lang="en-GB" sz="1200" b="0" i="0" kern="1200" dirty="0">
                <a:solidFill>
                  <a:schemeClr val="tx1"/>
                </a:solidFill>
                <a:effectLst/>
                <a:latin typeface="+mn-lt"/>
                <a:ea typeface="+mn-ea"/>
                <a:cs typeface="+mn-cs"/>
              </a:rPr>
              <a:t>Most operating systems are a mixture of all above; for example, a single-user embedded real-time OS.</a:t>
            </a:r>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7</a:t>
            </a:fld>
            <a:endParaRPr lang="en-GB"/>
          </a:p>
        </p:txBody>
      </p:sp>
    </p:spTree>
    <p:extLst>
      <p:ext uri="{BB962C8B-B14F-4D97-AF65-F5344CB8AC3E}">
        <p14:creationId xmlns:p14="http://schemas.microsoft.com/office/powerpoint/2010/main" val="3129366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An RTOS’s process completion time is completely deterministic and guarantees a defined time interval, without reference to a particular processing speed. Real-time does not necessarily mean fast.  A very fast process can be blocked and stuck, which means that it is no longer real-time.</a:t>
            </a:r>
            <a:br>
              <a:rPr lang="en-GB" dirty="0"/>
            </a:br>
            <a:br>
              <a:rPr lang="en-GB" dirty="0"/>
            </a:br>
            <a:r>
              <a:rPr lang="en-GB" sz="1200" b="0" i="0" kern="1200" dirty="0">
                <a:solidFill>
                  <a:schemeClr val="tx1"/>
                </a:solidFill>
                <a:effectLst/>
                <a:latin typeface="+mn-lt"/>
                <a:ea typeface="+mn-ea"/>
                <a:cs typeface="+mn-cs"/>
              </a:rPr>
              <a:t>For example, imagine that a transatlantic ocean liner must have one emergency-radio-contact every 24 hours. If no contact is registered, a search-and-rescue procedure will be initiated. This includes all the elements of a RTOS: a defined time interval, an action and a result, and a backup-procedure in case of a failure.  Note that 24-hours is not fast, but it is defined!</a:t>
            </a:r>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8</a:t>
            </a:fld>
            <a:endParaRPr lang="en-GB"/>
          </a:p>
        </p:txBody>
      </p:sp>
    </p:spTree>
    <p:extLst>
      <p:ext uri="{BB962C8B-B14F-4D97-AF65-F5344CB8AC3E}">
        <p14:creationId xmlns:p14="http://schemas.microsoft.com/office/powerpoint/2010/main" val="2548482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An RTOS is based on two main design strategies: load and priority dependent, or independent.  These two strategies are also called pre-emptive and non-pre-emptive.</a:t>
            </a:r>
            <a:br>
              <a:rPr lang="en-GB" dirty="0"/>
            </a:br>
            <a:br>
              <a:rPr lang="en-GB" dirty="0"/>
            </a:br>
            <a:r>
              <a:rPr lang="en-GB" sz="1200" b="0" i="0" kern="1200" dirty="0">
                <a:solidFill>
                  <a:schemeClr val="tx1"/>
                </a:solidFill>
                <a:effectLst/>
                <a:latin typeface="+mn-lt"/>
                <a:ea typeface="+mn-ea"/>
                <a:cs typeface="+mn-cs"/>
              </a:rPr>
              <a:t>A pre-emptive system allocates more processing time to a higher priority task. Lower priority tasks may be stopped until a higher priority task finishes. If the lower priority task is real-time, a very detailed plan is performed in advance, in order to provide sufficient time intervals for all potentially active tasks.</a:t>
            </a:r>
            <a:br>
              <a:rPr lang="en-GB" dirty="0"/>
            </a:br>
            <a:br>
              <a:rPr lang="en-GB" dirty="0"/>
            </a:br>
            <a:r>
              <a:rPr lang="en-GB" sz="1200" b="0" i="0" kern="1200" dirty="0">
                <a:solidFill>
                  <a:schemeClr val="tx1"/>
                </a:solidFill>
                <a:effectLst/>
                <a:latin typeface="+mn-lt"/>
                <a:ea typeface="+mn-ea"/>
                <a:cs typeface="+mn-cs"/>
              </a:rPr>
              <a:t>Non-pre-emptive schedule is much more predictive.  All processes are started and stopped within defined time slices, regardless of whether they need the full time slice.  This may be very inefficient for a system with a low load, because it is constantly scheduling and switching tasks.</a:t>
            </a:r>
            <a:br>
              <a:rPr lang="en-GB" dirty="0"/>
            </a:br>
            <a:br>
              <a:rPr lang="en-GB" dirty="0"/>
            </a:br>
            <a:r>
              <a:rPr lang="en-GB" sz="1200" b="0" i="0" kern="1200" dirty="0">
                <a:solidFill>
                  <a:schemeClr val="tx1"/>
                </a:solidFill>
                <a:effectLst/>
                <a:latin typeface="+mn-lt"/>
                <a:ea typeface="+mn-ea"/>
                <a:cs typeface="+mn-cs"/>
              </a:rPr>
              <a:t>A more intelligent algorithm for time sharing could be the ‘round-robin’-method, which considers both priorities and the remaining loads of single processes.</a:t>
            </a:r>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10</a:t>
            </a:fld>
            <a:endParaRPr lang="en-GB"/>
          </a:p>
        </p:txBody>
      </p:sp>
    </p:spTree>
    <p:extLst>
      <p:ext uri="{BB962C8B-B14F-4D97-AF65-F5344CB8AC3E}">
        <p14:creationId xmlns:p14="http://schemas.microsoft.com/office/powerpoint/2010/main" val="2464238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Task states are running, ready (to run) and blocked (from running and waiting to resume).</a:t>
            </a:r>
            <a:br>
              <a:rPr lang="en-GB" dirty="0"/>
            </a:br>
            <a:br>
              <a:rPr lang="en-GB" dirty="0"/>
            </a:br>
            <a:r>
              <a:rPr lang="en-GB" sz="1200" b="0" i="0" kern="1200" dirty="0">
                <a:solidFill>
                  <a:schemeClr val="tx1"/>
                </a:solidFill>
                <a:effectLst/>
                <a:latin typeface="+mn-lt"/>
                <a:ea typeface="+mn-ea"/>
                <a:cs typeface="+mn-cs"/>
              </a:rPr>
              <a:t>Task scheduling manages the tasks and the states above.  Because the single core of a CPU can only operate sequentially, we assume that only one task at a time can run on one CPU.</a:t>
            </a:r>
            <a:br>
              <a:rPr lang="en-GB" dirty="0"/>
            </a:br>
            <a:br>
              <a:rPr lang="en-GB" dirty="0"/>
            </a:br>
            <a:r>
              <a:rPr lang="en-GB" sz="1200" b="0" i="0" kern="1200" dirty="0">
                <a:solidFill>
                  <a:schemeClr val="tx1"/>
                </a:solidFill>
                <a:effectLst/>
                <a:latin typeface="+mn-lt"/>
                <a:ea typeface="+mn-ea"/>
                <a:cs typeface="+mn-cs"/>
              </a:rPr>
              <a:t>Possible algorithms for task management include:</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Cooperative scheduling, which involves no pre-emption. Tasks start and end themselves within defined time intervals.</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Pre-emptive scheduling, which allows priority-based interruption of tasks</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Earliest deadline first scheduling, in which the most urgent task starts first</a:t>
            </a:r>
          </a:p>
          <a:p>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11</a:t>
            </a:fld>
            <a:endParaRPr lang="en-GB"/>
          </a:p>
        </p:txBody>
      </p:sp>
    </p:spTree>
    <p:extLst>
      <p:ext uri="{BB962C8B-B14F-4D97-AF65-F5344CB8AC3E}">
        <p14:creationId xmlns:p14="http://schemas.microsoft.com/office/powerpoint/2010/main" val="3120971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Keil RTX RTOS is an RTOS based on Arm Cortex-M systems.  Its functionality is also implemented in the mbed platform.  This slide lists some of its special features.</a:t>
            </a:r>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12</a:t>
            </a:fld>
            <a:endParaRPr lang="en-GB"/>
          </a:p>
        </p:txBody>
      </p:sp>
    </p:spTree>
    <p:extLst>
      <p:ext uri="{BB962C8B-B14F-4D97-AF65-F5344CB8AC3E}">
        <p14:creationId xmlns:p14="http://schemas.microsoft.com/office/powerpoint/2010/main" val="480482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mbed system provides an API for the Keil RTX RTOS kernel, based on CMSIS RTOS. As mentioned in previous modules, CMSIS is the foundation for hardware abstraction between different Arm processor types.</a:t>
            </a:r>
            <a:br>
              <a:rPr lang="en-GB" dirty="0"/>
            </a:br>
            <a:br>
              <a:rPr lang="en-GB" dirty="0"/>
            </a:br>
            <a:r>
              <a:rPr lang="en-GB" sz="1200" b="0" i="0" kern="1200" dirty="0">
                <a:solidFill>
                  <a:schemeClr val="tx1"/>
                </a:solidFill>
                <a:effectLst/>
                <a:latin typeface="+mn-lt"/>
                <a:ea typeface="+mn-ea"/>
                <a:cs typeface="+mn-cs"/>
              </a:rPr>
              <a:t>In the subsequent slides, we will explain three concepts relating to core elements of shared memory real-time programming:</a:t>
            </a:r>
          </a:p>
          <a:p>
            <a:r>
              <a:rPr lang="en-GB" sz="1200" b="0" i="0" kern="1200" dirty="0">
                <a:solidFill>
                  <a:schemeClr val="tx1"/>
                </a:solidFill>
                <a:effectLst/>
                <a:latin typeface="+mn-lt"/>
                <a:ea typeface="+mn-ea"/>
                <a:cs typeface="+mn-cs"/>
              </a:rPr>
              <a:t>Threads</a:t>
            </a:r>
          </a:p>
          <a:p>
            <a:r>
              <a:rPr lang="en-GB" sz="1200" b="0" i="0" kern="1200" dirty="0">
                <a:solidFill>
                  <a:schemeClr val="tx1"/>
                </a:solidFill>
                <a:effectLst/>
                <a:latin typeface="+mn-lt"/>
                <a:ea typeface="+mn-ea"/>
                <a:cs typeface="+mn-cs"/>
              </a:rPr>
              <a:t>Mutexes</a:t>
            </a:r>
          </a:p>
          <a:p>
            <a:r>
              <a:rPr lang="en-GB" sz="1200" b="0" i="0" kern="1200" dirty="0">
                <a:solidFill>
                  <a:schemeClr val="tx1"/>
                </a:solidFill>
                <a:effectLst/>
                <a:latin typeface="+mn-lt"/>
                <a:ea typeface="+mn-ea"/>
                <a:cs typeface="+mn-cs"/>
              </a:rPr>
              <a:t>Semaphores</a:t>
            </a:r>
          </a:p>
          <a:p>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13</a:t>
            </a:fld>
            <a:endParaRPr lang="en-GB"/>
          </a:p>
        </p:txBody>
      </p:sp>
    </p:spTree>
    <p:extLst>
      <p:ext uri="{BB962C8B-B14F-4D97-AF65-F5344CB8AC3E}">
        <p14:creationId xmlns:p14="http://schemas.microsoft.com/office/powerpoint/2010/main" val="1535987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Threads and tasks are often used synonymously although, strictly speaking, tasks are a combination of threads. As explained previously, tasks’ states are running, blocked and ready. Mbed adds two further states, ‘waiting’ and ‘inactive’:</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Waiting means that the task is actively waiting for its initiating interrupt, but is not yet performing any action. </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Inactive is a state in which the task waits to start.</a:t>
            </a:r>
          </a:p>
          <a:p>
            <a:r>
              <a:rPr lang="en-GB" sz="1200" b="0" i="0" kern="1200" dirty="0">
                <a:solidFill>
                  <a:schemeClr val="tx1"/>
                </a:solidFill>
                <a:effectLst/>
                <a:latin typeface="+mn-lt"/>
                <a:ea typeface="+mn-ea"/>
                <a:cs typeface="+mn-cs"/>
              </a:rPr>
              <a:t>Here is a sports-based example:  During a competition, runners are inactive during the pole vault event.  When the running competition is announced (creating a thread), the runners move into wait-state.  As soon as each runner’s number is called (an interrupt), that runner proceeds to the starting block and waits for the start.  When the starting pistol fires, the runners are running.</a:t>
            </a:r>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14</a:t>
            </a:fld>
            <a:endParaRPr lang="en-GB"/>
          </a:p>
        </p:txBody>
      </p:sp>
    </p:spTree>
    <p:extLst>
      <p:ext uri="{BB962C8B-B14F-4D97-AF65-F5344CB8AC3E}">
        <p14:creationId xmlns:p14="http://schemas.microsoft.com/office/powerpoint/2010/main" val="1989870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18</a:t>
            </a:fld>
            <a:endParaRPr lang="en-GB"/>
          </a:p>
        </p:txBody>
      </p:sp>
    </p:spTree>
    <p:extLst>
      <p:ext uri="{BB962C8B-B14F-4D97-AF65-F5344CB8AC3E}">
        <p14:creationId xmlns:p14="http://schemas.microsoft.com/office/powerpoint/2010/main" val="1393850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21</a:t>
            </a:fld>
            <a:endParaRPr lang="en-GB"/>
          </a:p>
        </p:txBody>
      </p:sp>
    </p:spTree>
    <p:extLst>
      <p:ext uri="{BB962C8B-B14F-4D97-AF65-F5344CB8AC3E}">
        <p14:creationId xmlns:p14="http://schemas.microsoft.com/office/powerpoint/2010/main" val="2703274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We explained the concept of the race-condition-error when discussing interrupt-based programming in a previous lecture/tutorial.  If a shared (pointer) variable is used by different threads, and pre-emptive multithreading is enabled, the threads may mutually change their accessed data, creating a data inconsistency. Therefore, for critical, non atomic operations, the object must be blocked. This is called a mutual exclusion object, or ‘mutex’.</a:t>
            </a:r>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22</a:t>
            </a:fld>
            <a:endParaRPr lang="en-GB"/>
          </a:p>
        </p:txBody>
      </p:sp>
    </p:spTree>
    <p:extLst>
      <p:ext uri="{BB962C8B-B14F-4D97-AF65-F5344CB8AC3E}">
        <p14:creationId xmlns:p14="http://schemas.microsoft.com/office/powerpoint/2010/main" val="3186698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23</a:t>
            </a:fld>
            <a:endParaRPr lang="en-GB"/>
          </a:p>
        </p:txBody>
      </p:sp>
    </p:spTree>
    <p:extLst>
      <p:ext uri="{BB962C8B-B14F-4D97-AF65-F5344CB8AC3E}">
        <p14:creationId xmlns:p14="http://schemas.microsoft.com/office/powerpoint/2010/main" val="25295206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 ‘semaphore’ defines the maximum number of threads that are allowed to use a particular resource.</a:t>
            </a:r>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24</a:t>
            </a:fld>
            <a:endParaRPr lang="en-GB"/>
          </a:p>
        </p:txBody>
      </p:sp>
    </p:spTree>
    <p:extLst>
      <p:ext uri="{BB962C8B-B14F-4D97-AF65-F5344CB8AC3E}">
        <p14:creationId xmlns:p14="http://schemas.microsoft.com/office/powerpoint/2010/main" val="37322854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1B61DF5-0A2D-47BD-9FCC-E98148929B63}" type="slidenum">
              <a:rPr lang="en-GB" smtClean="0"/>
              <a:t>32</a:t>
            </a:fld>
            <a:endParaRPr lang="en-GB"/>
          </a:p>
        </p:txBody>
      </p:sp>
    </p:spTree>
    <p:extLst>
      <p:ext uri="{BB962C8B-B14F-4D97-AF65-F5344CB8AC3E}">
        <p14:creationId xmlns:p14="http://schemas.microsoft.com/office/powerpoint/2010/main" val="2992119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61EA5-8943-4C72-B092-F0BF19E629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32148A5-6816-4570-996A-6A15F2741D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525C4CF-9C12-4638-AD06-710DF0EF3F78}"/>
              </a:ext>
            </a:extLst>
          </p:cNvPr>
          <p:cNvSpPr>
            <a:spLocks noGrp="1"/>
          </p:cNvSpPr>
          <p:nvPr>
            <p:ph type="dt" sz="half" idx="10"/>
          </p:nvPr>
        </p:nvSpPr>
        <p:spPr/>
        <p:txBody>
          <a:bodyPr/>
          <a:lstStyle/>
          <a:p>
            <a:fld id="{9D11E36C-5451-4242-A0CF-A10652DCBEB2}" type="datetimeFigureOut">
              <a:rPr lang="en-GB" smtClean="0"/>
              <a:t>31/08/2021</a:t>
            </a:fld>
            <a:endParaRPr lang="en-GB"/>
          </a:p>
        </p:txBody>
      </p:sp>
      <p:sp>
        <p:nvSpPr>
          <p:cNvPr id="5" name="Footer Placeholder 4">
            <a:extLst>
              <a:ext uri="{FF2B5EF4-FFF2-40B4-BE49-F238E27FC236}">
                <a16:creationId xmlns:a16="http://schemas.microsoft.com/office/drawing/2014/main" id="{9F4CFF8A-B32D-4629-9525-D45FC6369F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5100AD-8D8D-4015-BEC9-C771F14E8102}"/>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3690225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324B1-2057-461C-A830-1C4CC33DB16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D94929E-18A7-4E0E-8B91-3E956F2A711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E721FC-52F0-49A8-BFF5-0A438A176AD0}"/>
              </a:ext>
            </a:extLst>
          </p:cNvPr>
          <p:cNvSpPr>
            <a:spLocks noGrp="1"/>
          </p:cNvSpPr>
          <p:nvPr>
            <p:ph type="dt" sz="half" idx="10"/>
          </p:nvPr>
        </p:nvSpPr>
        <p:spPr/>
        <p:txBody>
          <a:bodyPr/>
          <a:lstStyle/>
          <a:p>
            <a:fld id="{9D11E36C-5451-4242-A0CF-A10652DCBEB2}" type="datetimeFigureOut">
              <a:rPr lang="en-GB" smtClean="0"/>
              <a:t>31/08/2021</a:t>
            </a:fld>
            <a:endParaRPr lang="en-GB"/>
          </a:p>
        </p:txBody>
      </p:sp>
      <p:sp>
        <p:nvSpPr>
          <p:cNvPr id="5" name="Footer Placeholder 4">
            <a:extLst>
              <a:ext uri="{FF2B5EF4-FFF2-40B4-BE49-F238E27FC236}">
                <a16:creationId xmlns:a16="http://schemas.microsoft.com/office/drawing/2014/main" id="{8A754F89-9A76-4150-8B0C-2CA9384280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D2E56A-7254-499F-83D5-BBBCB0A4F276}"/>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3654935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43E4A-1AA4-4B16-B4BC-F205049D47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3520868-416F-4D42-9711-41271AA114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8E41409-2C63-418C-B58F-EA73FE008999}"/>
              </a:ext>
            </a:extLst>
          </p:cNvPr>
          <p:cNvSpPr>
            <a:spLocks noGrp="1"/>
          </p:cNvSpPr>
          <p:nvPr>
            <p:ph type="dt" sz="half" idx="10"/>
          </p:nvPr>
        </p:nvSpPr>
        <p:spPr/>
        <p:txBody>
          <a:bodyPr/>
          <a:lstStyle/>
          <a:p>
            <a:fld id="{9D11E36C-5451-4242-A0CF-A10652DCBEB2}" type="datetimeFigureOut">
              <a:rPr lang="en-GB" smtClean="0"/>
              <a:t>31/08/2021</a:t>
            </a:fld>
            <a:endParaRPr lang="en-GB"/>
          </a:p>
        </p:txBody>
      </p:sp>
      <p:sp>
        <p:nvSpPr>
          <p:cNvPr id="5" name="Footer Placeholder 4">
            <a:extLst>
              <a:ext uri="{FF2B5EF4-FFF2-40B4-BE49-F238E27FC236}">
                <a16:creationId xmlns:a16="http://schemas.microsoft.com/office/drawing/2014/main" id="{0BAF26A8-A211-4A21-B924-21AE4246F1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0EDF6F-3D03-427E-9146-56F30E5F6C1A}"/>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3828730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71E32-DD13-4F0C-8375-B0C3DAA55B9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81E751-6152-4DBB-8403-AB0F7BEF1AE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7617A5E-1700-4BC0-9E48-740583D89BC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B3316AB-D6FD-45AF-B50B-A25F858102D2}"/>
              </a:ext>
            </a:extLst>
          </p:cNvPr>
          <p:cNvSpPr>
            <a:spLocks noGrp="1"/>
          </p:cNvSpPr>
          <p:nvPr>
            <p:ph type="dt" sz="half" idx="10"/>
          </p:nvPr>
        </p:nvSpPr>
        <p:spPr/>
        <p:txBody>
          <a:bodyPr/>
          <a:lstStyle/>
          <a:p>
            <a:fld id="{9D11E36C-5451-4242-A0CF-A10652DCBEB2}" type="datetimeFigureOut">
              <a:rPr lang="en-GB" smtClean="0"/>
              <a:t>31/08/2021</a:t>
            </a:fld>
            <a:endParaRPr lang="en-GB"/>
          </a:p>
        </p:txBody>
      </p:sp>
      <p:sp>
        <p:nvSpPr>
          <p:cNvPr id="6" name="Footer Placeholder 5">
            <a:extLst>
              <a:ext uri="{FF2B5EF4-FFF2-40B4-BE49-F238E27FC236}">
                <a16:creationId xmlns:a16="http://schemas.microsoft.com/office/drawing/2014/main" id="{E11A3E52-82A8-423A-A229-76B6F774D77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6A9188A-2B3A-4AB3-B8B6-E77B663E331B}"/>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2963542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9A56A-426D-42DB-BBF8-43A8F57374B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9EFE820-F2EA-4442-A33A-D242B2FC46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6B43B44-4B6F-4972-BD7D-1CDA581D7E3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ABF8336-17A6-4C8C-85D3-053344B1C1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8B35493-875D-4D12-90A6-F0F636FF98D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1588368-41A7-4819-9242-00171B42AFC4}"/>
              </a:ext>
            </a:extLst>
          </p:cNvPr>
          <p:cNvSpPr>
            <a:spLocks noGrp="1"/>
          </p:cNvSpPr>
          <p:nvPr>
            <p:ph type="dt" sz="half" idx="10"/>
          </p:nvPr>
        </p:nvSpPr>
        <p:spPr/>
        <p:txBody>
          <a:bodyPr/>
          <a:lstStyle/>
          <a:p>
            <a:fld id="{9D11E36C-5451-4242-A0CF-A10652DCBEB2}" type="datetimeFigureOut">
              <a:rPr lang="en-GB" smtClean="0"/>
              <a:t>31/08/2021</a:t>
            </a:fld>
            <a:endParaRPr lang="en-GB"/>
          </a:p>
        </p:txBody>
      </p:sp>
      <p:sp>
        <p:nvSpPr>
          <p:cNvPr id="8" name="Footer Placeholder 7">
            <a:extLst>
              <a:ext uri="{FF2B5EF4-FFF2-40B4-BE49-F238E27FC236}">
                <a16:creationId xmlns:a16="http://schemas.microsoft.com/office/drawing/2014/main" id="{2CC7C29D-B269-4E9C-A082-1181F8642C3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E95C1C6-F625-4FEA-B8E5-C5ED56A82414}"/>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261833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00BA9-E8C2-406A-9E13-C8B6310192E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79779FA-D609-454D-9DD1-91272558CAAB}"/>
              </a:ext>
            </a:extLst>
          </p:cNvPr>
          <p:cNvSpPr>
            <a:spLocks noGrp="1"/>
          </p:cNvSpPr>
          <p:nvPr>
            <p:ph type="dt" sz="half" idx="10"/>
          </p:nvPr>
        </p:nvSpPr>
        <p:spPr/>
        <p:txBody>
          <a:bodyPr/>
          <a:lstStyle/>
          <a:p>
            <a:fld id="{9D11E36C-5451-4242-A0CF-A10652DCBEB2}" type="datetimeFigureOut">
              <a:rPr lang="en-GB" smtClean="0"/>
              <a:t>31/08/2021</a:t>
            </a:fld>
            <a:endParaRPr lang="en-GB"/>
          </a:p>
        </p:txBody>
      </p:sp>
      <p:sp>
        <p:nvSpPr>
          <p:cNvPr id="4" name="Footer Placeholder 3">
            <a:extLst>
              <a:ext uri="{FF2B5EF4-FFF2-40B4-BE49-F238E27FC236}">
                <a16:creationId xmlns:a16="http://schemas.microsoft.com/office/drawing/2014/main" id="{970488D0-1AA1-444D-93B0-5AFFD16F76C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5023E4E-A781-4335-A3CD-BEBE25400643}"/>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2365157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478C3E-28DD-48FF-AA81-3C3FA0F0FB4C}"/>
              </a:ext>
            </a:extLst>
          </p:cNvPr>
          <p:cNvSpPr>
            <a:spLocks noGrp="1"/>
          </p:cNvSpPr>
          <p:nvPr>
            <p:ph type="dt" sz="half" idx="10"/>
          </p:nvPr>
        </p:nvSpPr>
        <p:spPr/>
        <p:txBody>
          <a:bodyPr/>
          <a:lstStyle/>
          <a:p>
            <a:fld id="{9D11E36C-5451-4242-A0CF-A10652DCBEB2}" type="datetimeFigureOut">
              <a:rPr lang="en-GB" smtClean="0"/>
              <a:t>31/08/2021</a:t>
            </a:fld>
            <a:endParaRPr lang="en-GB"/>
          </a:p>
        </p:txBody>
      </p:sp>
      <p:sp>
        <p:nvSpPr>
          <p:cNvPr id="3" name="Footer Placeholder 2">
            <a:extLst>
              <a:ext uri="{FF2B5EF4-FFF2-40B4-BE49-F238E27FC236}">
                <a16:creationId xmlns:a16="http://schemas.microsoft.com/office/drawing/2014/main" id="{C71918A5-0E45-4307-9492-BA284B0D5B2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42087C8-9865-412F-B592-7CF0443ECCED}"/>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953965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B39AC-363D-4EC7-8D6B-7A78FBF826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FDE6076-FB80-4FE1-A7D6-6F9C411869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904AD99-AA37-4699-B192-3A3D147714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3934CD2-046C-4846-8A2C-A3A14265AF41}"/>
              </a:ext>
            </a:extLst>
          </p:cNvPr>
          <p:cNvSpPr>
            <a:spLocks noGrp="1"/>
          </p:cNvSpPr>
          <p:nvPr>
            <p:ph type="dt" sz="half" idx="10"/>
          </p:nvPr>
        </p:nvSpPr>
        <p:spPr/>
        <p:txBody>
          <a:bodyPr/>
          <a:lstStyle/>
          <a:p>
            <a:fld id="{9D11E36C-5451-4242-A0CF-A10652DCBEB2}" type="datetimeFigureOut">
              <a:rPr lang="en-GB" smtClean="0"/>
              <a:t>31/08/2021</a:t>
            </a:fld>
            <a:endParaRPr lang="en-GB"/>
          </a:p>
        </p:txBody>
      </p:sp>
      <p:sp>
        <p:nvSpPr>
          <p:cNvPr id="6" name="Footer Placeholder 5">
            <a:extLst>
              <a:ext uri="{FF2B5EF4-FFF2-40B4-BE49-F238E27FC236}">
                <a16:creationId xmlns:a16="http://schemas.microsoft.com/office/drawing/2014/main" id="{68D8557C-609F-4F82-A8EA-0CD007E0E4F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37A705-897E-49BC-B277-5602B56BD3D7}"/>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2776365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586C7-4708-485E-826A-A5740BF59B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CA4765F-69C5-4CF1-ADC6-47DA7DB51C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977B0C8-203D-4913-9B78-D38B95F3FA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36C83A9-BFBC-4A3C-A33B-666A835F1025}"/>
              </a:ext>
            </a:extLst>
          </p:cNvPr>
          <p:cNvSpPr>
            <a:spLocks noGrp="1"/>
          </p:cNvSpPr>
          <p:nvPr>
            <p:ph type="dt" sz="half" idx="10"/>
          </p:nvPr>
        </p:nvSpPr>
        <p:spPr/>
        <p:txBody>
          <a:bodyPr/>
          <a:lstStyle/>
          <a:p>
            <a:fld id="{9D11E36C-5451-4242-A0CF-A10652DCBEB2}" type="datetimeFigureOut">
              <a:rPr lang="en-GB" smtClean="0"/>
              <a:t>31/08/2021</a:t>
            </a:fld>
            <a:endParaRPr lang="en-GB"/>
          </a:p>
        </p:txBody>
      </p:sp>
      <p:sp>
        <p:nvSpPr>
          <p:cNvPr id="6" name="Footer Placeholder 5">
            <a:extLst>
              <a:ext uri="{FF2B5EF4-FFF2-40B4-BE49-F238E27FC236}">
                <a16:creationId xmlns:a16="http://schemas.microsoft.com/office/drawing/2014/main" id="{A4103948-926F-420C-922E-97D0554EDC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6DD07B-D6CB-4F73-B953-5734672203D4}"/>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828864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E9B17-3144-4DCB-ABED-7F1AC1E0E94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EC62B9E-A8B2-474B-B127-68348CF2EE9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55DF0B-BA7C-405A-AE22-C6CA3DE404FC}"/>
              </a:ext>
            </a:extLst>
          </p:cNvPr>
          <p:cNvSpPr>
            <a:spLocks noGrp="1"/>
          </p:cNvSpPr>
          <p:nvPr>
            <p:ph type="dt" sz="half" idx="10"/>
          </p:nvPr>
        </p:nvSpPr>
        <p:spPr/>
        <p:txBody>
          <a:bodyPr/>
          <a:lstStyle/>
          <a:p>
            <a:fld id="{9D11E36C-5451-4242-A0CF-A10652DCBEB2}" type="datetimeFigureOut">
              <a:rPr lang="en-GB" smtClean="0"/>
              <a:t>31/08/2021</a:t>
            </a:fld>
            <a:endParaRPr lang="en-GB"/>
          </a:p>
        </p:txBody>
      </p:sp>
      <p:sp>
        <p:nvSpPr>
          <p:cNvPr id="5" name="Footer Placeholder 4">
            <a:extLst>
              <a:ext uri="{FF2B5EF4-FFF2-40B4-BE49-F238E27FC236}">
                <a16:creationId xmlns:a16="http://schemas.microsoft.com/office/drawing/2014/main" id="{F8B45012-32CF-4CB4-B0C7-F6860B93C0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22AF9D-3BD8-4D43-8E0A-529553BD877A}"/>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372952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AF74FD-2AC8-4E29-A52D-400B045FBA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6FFB330-FA9A-4CE6-B410-95695087CC9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F121F99-EB09-4E43-89C1-DA9AACB756A0}"/>
              </a:ext>
            </a:extLst>
          </p:cNvPr>
          <p:cNvSpPr>
            <a:spLocks noGrp="1"/>
          </p:cNvSpPr>
          <p:nvPr>
            <p:ph type="dt" sz="half" idx="10"/>
          </p:nvPr>
        </p:nvSpPr>
        <p:spPr/>
        <p:txBody>
          <a:bodyPr/>
          <a:lstStyle/>
          <a:p>
            <a:fld id="{9D11E36C-5451-4242-A0CF-A10652DCBEB2}" type="datetimeFigureOut">
              <a:rPr lang="en-GB" smtClean="0"/>
              <a:t>31/08/2021</a:t>
            </a:fld>
            <a:endParaRPr lang="en-GB"/>
          </a:p>
        </p:txBody>
      </p:sp>
      <p:sp>
        <p:nvSpPr>
          <p:cNvPr id="5" name="Footer Placeholder 4">
            <a:extLst>
              <a:ext uri="{FF2B5EF4-FFF2-40B4-BE49-F238E27FC236}">
                <a16:creationId xmlns:a16="http://schemas.microsoft.com/office/drawing/2014/main" id="{988713A7-4E50-4FD1-8609-D8EBA2F53B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16F6A72-6B1B-4407-9106-00D7176A4B2D}"/>
              </a:ext>
            </a:extLst>
          </p:cNvPr>
          <p:cNvSpPr>
            <a:spLocks noGrp="1"/>
          </p:cNvSpPr>
          <p:nvPr>
            <p:ph type="sldNum" sz="quarter" idx="12"/>
          </p:nvPr>
        </p:nvSpPr>
        <p:spPr/>
        <p:txBody>
          <a:bodyPr/>
          <a:lstStyle/>
          <a:p>
            <a:fld id="{5168A4F1-7120-42B6-90B0-2FDFE37EF956}" type="slidenum">
              <a:rPr lang="en-GB" smtClean="0"/>
              <a:t>‹#›</a:t>
            </a:fld>
            <a:endParaRPr lang="en-GB"/>
          </a:p>
        </p:txBody>
      </p:sp>
    </p:spTree>
    <p:extLst>
      <p:ext uri="{BB962C8B-B14F-4D97-AF65-F5344CB8AC3E}">
        <p14:creationId xmlns:p14="http://schemas.microsoft.com/office/powerpoint/2010/main" val="2954799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B6419-1075-4386-AF78-34331EC4C8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E21514C-4C4A-4F3B-8922-54B23CCC8F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D23D4C-E4A8-4A33-88E3-D6FC10416C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11E36C-5451-4242-A0CF-A10652DCBEB2}" type="datetimeFigureOut">
              <a:rPr lang="en-GB" smtClean="0"/>
              <a:t>31/08/2021</a:t>
            </a:fld>
            <a:endParaRPr lang="en-GB"/>
          </a:p>
        </p:txBody>
      </p:sp>
      <p:sp>
        <p:nvSpPr>
          <p:cNvPr id="5" name="Footer Placeholder 4">
            <a:extLst>
              <a:ext uri="{FF2B5EF4-FFF2-40B4-BE49-F238E27FC236}">
                <a16:creationId xmlns:a16="http://schemas.microsoft.com/office/drawing/2014/main" id="{0165709D-9CA8-464D-AEF4-6302A7A609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2E4F1F6-9FFA-496F-A1F7-6F9F4FDEAF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68A4F1-7120-42B6-90B0-2FDFE37EF956}" type="slidenum">
              <a:rPr lang="en-GB" smtClean="0"/>
              <a:t>‹#›</a:t>
            </a:fld>
            <a:endParaRPr lang="en-GB"/>
          </a:p>
        </p:txBody>
      </p:sp>
    </p:spTree>
    <p:extLst>
      <p:ext uri="{BB962C8B-B14F-4D97-AF65-F5344CB8AC3E}">
        <p14:creationId xmlns:p14="http://schemas.microsoft.com/office/powerpoint/2010/main" val="2418427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gif"/><Relationship Id="rId5" Type="http://schemas.openxmlformats.org/officeDocument/2006/relationships/image" Target="../media/image7.jpe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docs.mbed.com/docs/mbed-os-api-reference/en/latest/APIs/tasks/rtos/#thread" TargetMode="External"/><Relationship Id="rId2" Type="http://schemas.openxmlformats.org/officeDocument/2006/relationships/hyperlink" Target="https://docs.mbed.com/docs/mbed-os-api-reference/en/latest/APIs/tasks/rto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os.mbed.com/docs/latest/tutorials/the-eventqueue-api.html" TargetMode="External"/><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blog.janjongboom.com/2016/12/19/simplify-your-codebase.html"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barrgroup.com/Embedded-Systems/How-To/RTOS-Mutex-Semaphore" TargetMode="External"/><Relationship Id="rId2" Type="http://schemas.openxmlformats.org/officeDocument/2006/relationships/hyperlink" Target="https://docs.mbed.com/docs/mbed-os-api-reference/en/latest/APIs/tasks/rtos/" TargetMode="External"/><Relationship Id="rId1" Type="http://schemas.openxmlformats.org/officeDocument/2006/relationships/slideLayout" Target="../slideLayouts/slideLayout2.xml"/><Relationship Id="rId6" Type="http://schemas.openxmlformats.org/officeDocument/2006/relationships/hyperlink" Target="http://blog.janjongboom.com/2016/12/19/simplify-your-codebase.html" TargetMode="External"/><Relationship Id="rId5" Type="http://schemas.openxmlformats.org/officeDocument/2006/relationships/hyperlink" Target="https://os.mbed.com/docs/latest/tutorials/the-eventqueue-api.html" TargetMode="External"/><Relationship Id="rId4" Type="http://schemas.openxmlformats.org/officeDocument/2006/relationships/hyperlink" Target="https://www.geeksforgeeks.org/mutex-vs-semapho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8F472-2AAA-4D44-8F59-DF9323F378CB}"/>
              </a:ext>
            </a:extLst>
          </p:cNvPr>
          <p:cNvSpPr>
            <a:spLocks noGrp="1"/>
          </p:cNvSpPr>
          <p:nvPr>
            <p:ph type="ctrTitle"/>
          </p:nvPr>
        </p:nvSpPr>
        <p:spPr/>
        <p:txBody>
          <a:bodyPr>
            <a:normAutofit/>
          </a:bodyPr>
          <a:lstStyle/>
          <a:p>
            <a:r>
              <a:rPr lang="en-GB" dirty="0"/>
              <a:t>7058CEM – Embedded Systems Programming</a:t>
            </a:r>
          </a:p>
        </p:txBody>
      </p:sp>
      <p:sp>
        <p:nvSpPr>
          <p:cNvPr id="3" name="Subtitle 2">
            <a:extLst>
              <a:ext uri="{FF2B5EF4-FFF2-40B4-BE49-F238E27FC236}">
                <a16:creationId xmlns:a16="http://schemas.microsoft.com/office/drawing/2014/main" id="{DA51ED51-2268-4A14-BF66-73BB1FBD0137}"/>
              </a:ext>
            </a:extLst>
          </p:cNvPr>
          <p:cNvSpPr>
            <a:spLocks noGrp="1"/>
          </p:cNvSpPr>
          <p:nvPr>
            <p:ph type="subTitle" idx="1"/>
          </p:nvPr>
        </p:nvSpPr>
        <p:spPr/>
        <p:txBody>
          <a:bodyPr>
            <a:normAutofit/>
          </a:bodyPr>
          <a:lstStyle/>
          <a:p>
            <a:pPr lvl="0"/>
            <a:r>
              <a:rPr lang="en-GB" dirty="0"/>
              <a:t>Real Time Operating Systems and Multi-Threading for mbed.</a:t>
            </a:r>
          </a:p>
          <a:p>
            <a:pPr lvl="0"/>
            <a:endParaRPr lang="en-GB" dirty="0"/>
          </a:p>
          <a:p>
            <a:pPr lvl="0"/>
            <a:r>
              <a:rPr lang="en-GB" dirty="0"/>
              <a:t>Chris Bass</a:t>
            </a:r>
          </a:p>
          <a:p>
            <a:endParaRPr lang="en-GB" dirty="0"/>
          </a:p>
          <a:p>
            <a:endParaRPr lang="en-GB" dirty="0"/>
          </a:p>
        </p:txBody>
      </p:sp>
      <p:pic>
        <p:nvPicPr>
          <p:cNvPr id="9228" name="Picture 12" descr="image">
            <a:extLst>
              <a:ext uri="{FF2B5EF4-FFF2-40B4-BE49-F238E27FC236}">
                <a16:creationId xmlns:a16="http://schemas.microsoft.com/office/drawing/2014/main" id="{FCC27ED6-1349-481E-9851-D85E62B5C0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3160" y="3978000"/>
            <a:ext cx="3258840" cy="28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9734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AE9BA-461C-42CF-8C6E-8A4F902C91B7}"/>
              </a:ext>
            </a:extLst>
          </p:cNvPr>
          <p:cNvSpPr>
            <a:spLocks noGrp="1"/>
          </p:cNvSpPr>
          <p:nvPr>
            <p:ph type="title"/>
          </p:nvPr>
        </p:nvSpPr>
        <p:spPr/>
        <p:txBody>
          <a:bodyPr/>
          <a:lstStyle/>
          <a:p>
            <a:r>
              <a:rPr lang="en-GB" dirty="0"/>
              <a:t>Today</a:t>
            </a:r>
          </a:p>
        </p:txBody>
      </p:sp>
      <p:sp>
        <p:nvSpPr>
          <p:cNvPr id="3" name="Content Placeholder 2">
            <a:extLst>
              <a:ext uri="{FF2B5EF4-FFF2-40B4-BE49-F238E27FC236}">
                <a16:creationId xmlns:a16="http://schemas.microsoft.com/office/drawing/2014/main" id="{C5C98658-DD57-4228-854F-AA7FAB0EBBEE}"/>
              </a:ext>
            </a:extLst>
          </p:cNvPr>
          <p:cNvSpPr>
            <a:spLocks noGrp="1"/>
          </p:cNvSpPr>
          <p:nvPr>
            <p:ph idx="1"/>
          </p:nvPr>
        </p:nvSpPr>
        <p:spPr/>
        <p:txBody>
          <a:bodyPr>
            <a:normAutofit lnSpcReduction="10000"/>
          </a:bodyPr>
          <a:lstStyle/>
          <a:p>
            <a:r>
              <a:rPr lang="en-GB" dirty="0"/>
              <a:t>Operating System Overview</a:t>
            </a:r>
          </a:p>
          <a:p>
            <a:pPr lvl="1"/>
            <a:r>
              <a:rPr lang="en-GB" dirty="0"/>
              <a:t>What is an operating system?</a:t>
            </a:r>
          </a:p>
          <a:p>
            <a:pPr lvl="1"/>
            <a:r>
              <a:rPr lang="en-GB" dirty="0"/>
              <a:t>Functions, Types and Services of Operating Systems</a:t>
            </a:r>
          </a:p>
          <a:p>
            <a:r>
              <a:rPr lang="en-GB" dirty="0"/>
              <a:t>Real-Time Operating System (RTOS)</a:t>
            </a:r>
          </a:p>
          <a:p>
            <a:pPr lvl="1"/>
            <a:r>
              <a:rPr lang="en-GB" dirty="0"/>
              <a:t>RTOS Overview</a:t>
            </a:r>
          </a:p>
          <a:p>
            <a:pPr lvl="1"/>
            <a:r>
              <a:rPr lang="en-GB" dirty="0"/>
              <a:t>RTOS Task Scheduling</a:t>
            </a:r>
          </a:p>
          <a:p>
            <a:pPr lvl="1"/>
            <a:r>
              <a:rPr lang="en-GB" dirty="0"/>
              <a:t>Keil RTX RTOS</a:t>
            </a:r>
          </a:p>
          <a:p>
            <a:r>
              <a:rPr lang="en-GB" dirty="0"/>
              <a:t>RTOS on mbed Platform</a:t>
            </a:r>
          </a:p>
          <a:p>
            <a:pPr lvl="1"/>
            <a:r>
              <a:rPr lang="en-GB" dirty="0"/>
              <a:t>mbed RTOS API</a:t>
            </a:r>
          </a:p>
          <a:p>
            <a:pPr lvl="1"/>
            <a:r>
              <a:rPr lang="en-GB" dirty="0"/>
              <a:t>Using mbed RTOS API for your Project</a:t>
            </a:r>
          </a:p>
          <a:p>
            <a:pPr lvl="1"/>
            <a:r>
              <a:rPr lang="en-GB" dirty="0"/>
              <a:t>Thread, Mutex and Semaphore</a:t>
            </a:r>
          </a:p>
        </p:txBody>
      </p:sp>
      <p:pic>
        <p:nvPicPr>
          <p:cNvPr id="5" name="Picture 4">
            <a:extLst>
              <a:ext uri="{FF2B5EF4-FFF2-40B4-BE49-F238E27FC236}">
                <a16:creationId xmlns:a16="http://schemas.microsoft.com/office/drawing/2014/main" id="{514D0A35-8A31-4F54-A6F9-B97280D524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7592" y="365125"/>
            <a:ext cx="1526208" cy="1460500"/>
          </a:xfrm>
          <a:prstGeom prst="rect">
            <a:avLst/>
          </a:prstGeom>
        </p:spPr>
      </p:pic>
    </p:spTree>
    <p:extLst>
      <p:ext uri="{BB962C8B-B14F-4D97-AF65-F5344CB8AC3E}">
        <p14:creationId xmlns:p14="http://schemas.microsoft.com/office/powerpoint/2010/main" val="255894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8DBC6-906C-4FFB-9C7A-1A1AF04B2651}"/>
              </a:ext>
            </a:extLst>
          </p:cNvPr>
          <p:cNvSpPr>
            <a:spLocks noGrp="1"/>
          </p:cNvSpPr>
          <p:nvPr>
            <p:ph type="title"/>
          </p:nvPr>
        </p:nvSpPr>
        <p:spPr/>
        <p:txBody>
          <a:bodyPr/>
          <a:lstStyle/>
          <a:p>
            <a:r>
              <a:rPr lang="en-GB" dirty="0"/>
              <a:t>Operating System (OS) Overview</a:t>
            </a:r>
          </a:p>
        </p:txBody>
      </p:sp>
      <p:sp>
        <p:nvSpPr>
          <p:cNvPr id="3" name="Content Placeholder 2">
            <a:extLst>
              <a:ext uri="{FF2B5EF4-FFF2-40B4-BE49-F238E27FC236}">
                <a16:creationId xmlns:a16="http://schemas.microsoft.com/office/drawing/2014/main" id="{B4C175E2-FECA-4FB9-A05E-21B983E35BD3}"/>
              </a:ext>
            </a:extLst>
          </p:cNvPr>
          <p:cNvSpPr>
            <a:spLocks noGrp="1"/>
          </p:cNvSpPr>
          <p:nvPr>
            <p:ph idx="1"/>
          </p:nvPr>
        </p:nvSpPr>
        <p:spPr>
          <a:xfrm>
            <a:off x="838200" y="1825625"/>
            <a:ext cx="10515600" cy="1244907"/>
          </a:xfrm>
        </p:spPr>
        <p:txBody>
          <a:bodyPr>
            <a:normAutofit fontScale="70000" lnSpcReduction="20000"/>
          </a:bodyPr>
          <a:lstStyle/>
          <a:p>
            <a:r>
              <a:rPr lang="en-GB" dirty="0"/>
              <a:t>An intermediary interface between user application and computer hardware</a:t>
            </a:r>
          </a:p>
          <a:p>
            <a:r>
              <a:rPr lang="en-GB" dirty="0"/>
              <a:t>Facilitates application development (convenience and efficiency)</a:t>
            </a:r>
          </a:p>
          <a:p>
            <a:r>
              <a:rPr lang="en-GB" dirty="0"/>
              <a:t>Various OSs are available in the market for various hardware platforms e.g. Windows, Linux, Unix, Mac OS, Android, iOS.</a:t>
            </a:r>
          </a:p>
        </p:txBody>
      </p:sp>
      <p:pic>
        <p:nvPicPr>
          <p:cNvPr id="4" name="Picture 3">
            <a:extLst>
              <a:ext uri="{FF2B5EF4-FFF2-40B4-BE49-F238E27FC236}">
                <a16:creationId xmlns:a16="http://schemas.microsoft.com/office/drawing/2014/main" id="{9B96B223-0BEE-465F-AD9E-BF305A663A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3485" y="3070532"/>
            <a:ext cx="10265030" cy="3787468"/>
          </a:xfrm>
          <a:prstGeom prst="rect">
            <a:avLst/>
          </a:prstGeom>
        </p:spPr>
      </p:pic>
    </p:spTree>
    <p:extLst>
      <p:ext uri="{BB962C8B-B14F-4D97-AF65-F5344CB8AC3E}">
        <p14:creationId xmlns:p14="http://schemas.microsoft.com/office/powerpoint/2010/main" val="802589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5ACAB-69D4-4EF9-806A-CE6B220A1075}"/>
              </a:ext>
            </a:extLst>
          </p:cNvPr>
          <p:cNvSpPr>
            <a:spLocks noGrp="1"/>
          </p:cNvSpPr>
          <p:nvPr>
            <p:ph type="title"/>
          </p:nvPr>
        </p:nvSpPr>
        <p:spPr/>
        <p:txBody>
          <a:bodyPr/>
          <a:lstStyle/>
          <a:p>
            <a:r>
              <a:rPr lang="en-GB" dirty="0"/>
              <a:t>Operating System Functions</a:t>
            </a:r>
          </a:p>
        </p:txBody>
      </p:sp>
      <p:sp>
        <p:nvSpPr>
          <p:cNvPr id="3" name="Content Placeholder 2">
            <a:extLst>
              <a:ext uri="{FF2B5EF4-FFF2-40B4-BE49-F238E27FC236}">
                <a16:creationId xmlns:a16="http://schemas.microsoft.com/office/drawing/2014/main" id="{35FA8ED2-97B4-4F3B-85ED-854B9AC9DE95}"/>
              </a:ext>
            </a:extLst>
          </p:cNvPr>
          <p:cNvSpPr>
            <a:spLocks noGrp="1"/>
          </p:cNvSpPr>
          <p:nvPr>
            <p:ph idx="1"/>
          </p:nvPr>
        </p:nvSpPr>
        <p:spPr/>
        <p:txBody>
          <a:bodyPr>
            <a:normAutofit lnSpcReduction="10000"/>
          </a:bodyPr>
          <a:lstStyle/>
          <a:p>
            <a:r>
              <a:rPr lang="en-GB" dirty="0"/>
              <a:t>An operating system acts as an interface between the high-level user application and the low-level hardware components, and it is usually capable of:</a:t>
            </a:r>
          </a:p>
          <a:p>
            <a:pPr lvl="1"/>
            <a:r>
              <a:rPr lang="en-GB" dirty="0"/>
              <a:t>Managing the processor</a:t>
            </a:r>
          </a:p>
          <a:p>
            <a:pPr lvl="1"/>
            <a:r>
              <a:rPr lang="en-GB" dirty="0"/>
              <a:t>Managing memory</a:t>
            </a:r>
          </a:p>
          <a:p>
            <a:pPr lvl="1"/>
            <a:r>
              <a:rPr lang="en-GB" dirty="0"/>
              <a:t>Managing devices</a:t>
            </a:r>
          </a:p>
          <a:p>
            <a:pPr lvl="1"/>
            <a:r>
              <a:rPr lang="en-GB" dirty="0"/>
              <a:t>Managing file systems</a:t>
            </a:r>
          </a:p>
          <a:p>
            <a:pPr lvl="1"/>
            <a:r>
              <a:rPr lang="en-GB" dirty="0"/>
              <a:t>System security</a:t>
            </a:r>
          </a:p>
          <a:p>
            <a:pPr lvl="1"/>
            <a:r>
              <a:rPr lang="en-GB" dirty="0"/>
              <a:t>Fault tolerance and error detection</a:t>
            </a:r>
          </a:p>
          <a:p>
            <a:pPr lvl="1"/>
            <a:r>
              <a:rPr lang="en-GB" dirty="0"/>
              <a:t>Multitasking and job accounting</a:t>
            </a:r>
          </a:p>
          <a:p>
            <a:pPr lvl="1"/>
            <a:r>
              <a:rPr lang="en-GB" dirty="0"/>
              <a:t>Task coordination</a:t>
            </a:r>
          </a:p>
        </p:txBody>
      </p:sp>
    </p:spTree>
    <p:extLst>
      <p:ext uri="{BB962C8B-B14F-4D97-AF65-F5344CB8AC3E}">
        <p14:creationId xmlns:p14="http://schemas.microsoft.com/office/powerpoint/2010/main" val="428684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32521-DCC6-4140-9FC7-99CE97202638}"/>
              </a:ext>
            </a:extLst>
          </p:cNvPr>
          <p:cNvSpPr>
            <a:spLocks noGrp="1"/>
          </p:cNvSpPr>
          <p:nvPr>
            <p:ph type="title"/>
          </p:nvPr>
        </p:nvSpPr>
        <p:spPr/>
        <p:txBody>
          <a:bodyPr/>
          <a:lstStyle/>
          <a:p>
            <a:r>
              <a:rPr lang="en-GB" dirty="0"/>
              <a:t>Operating System Services</a:t>
            </a:r>
          </a:p>
        </p:txBody>
      </p:sp>
      <p:sp>
        <p:nvSpPr>
          <p:cNvPr id="3" name="Content Placeholder 2">
            <a:extLst>
              <a:ext uri="{FF2B5EF4-FFF2-40B4-BE49-F238E27FC236}">
                <a16:creationId xmlns:a16="http://schemas.microsoft.com/office/drawing/2014/main" id="{D1C2D82C-8573-4B2A-9B94-B90BDCB653B8}"/>
              </a:ext>
            </a:extLst>
          </p:cNvPr>
          <p:cNvSpPr>
            <a:spLocks noGrp="1"/>
          </p:cNvSpPr>
          <p:nvPr>
            <p:ph idx="1"/>
          </p:nvPr>
        </p:nvSpPr>
        <p:spPr/>
        <p:txBody>
          <a:bodyPr/>
          <a:lstStyle/>
          <a:p>
            <a:r>
              <a:rPr lang="en-GB" dirty="0"/>
              <a:t>In order to manage the Operating System Functions, different basic services have to be provided.</a:t>
            </a:r>
          </a:p>
          <a:p>
            <a:r>
              <a:rPr lang="en-GB" dirty="0"/>
              <a:t>Basic operating system services may include:</a:t>
            </a:r>
          </a:p>
          <a:p>
            <a:pPr lvl="1"/>
            <a:r>
              <a:rPr lang="en-GB" dirty="0"/>
              <a:t>Scheduling tasks</a:t>
            </a:r>
          </a:p>
          <a:p>
            <a:pPr lvl="1"/>
            <a:r>
              <a:rPr lang="en-GB" dirty="0"/>
              <a:t>Allocating memory resources</a:t>
            </a:r>
          </a:p>
          <a:p>
            <a:pPr lvl="1"/>
            <a:r>
              <a:rPr lang="en-GB" dirty="0"/>
              <a:t>Managing Inputs and Outputs</a:t>
            </a:r>
          </a:p>
          <a:p>
            <a:pPr lvl="1"/>
            <a:r>
              <a:rPr lang="en-GB" dirty="0"/>
              <a:t>Managing file systems</a:t>
            </a:r>
          </a:p>
          <a:p>
            <a:pPr lvl="1"/>
            <a:r>
              <a:rPr lang="en-GB" dirty="0"/>
              <a:t>Communicating and networking</a:t>
            </a:r>
          </a:p>
          <a:p>
            <a:pPr lvl="1"/>
            <a:r>
              <a:rPr lang="en-GB" dirty="0"/>
              <a:t>Detecting and fixing errors</a:t>
            </a:r>
          </a:p>
          <a:p>
            <a:pPr lvl="1"/>
            <a:r>
              <a:rPr lang="en-GB" dirty="0"/>
              <a:t>Protecting and securing information</a:t>
            </a:r>
          </a:p>
        </p:txBody>
      </p:sp>
    </p:spTree>
    <p:extLst>
      <p:ext uri="{BB962C8B-B14F-4D97-AF65-F5344CB8AC3E}">
        <p14:creationId xmlns:p14="http://schemas.microsoft.com/office/powerpoint/2010/main" val="132330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BED30-31E3-4524-868A-91E74CA3780E}"/>
              </a:ext>
            </a:extLst>
          </p:cNvPr>
          <p:cNvSpPr>
            <a:spLocks noGrp="1"/>
          </p:cNvSpPr>
          <p:nvPr>
            <p:ph type="title"/>
          </p:nvPr>
        </p:nvSpPr>
        <p:spPr/>
        <p:txBody>
          <a:bodyPr/>
          <a:lstStyle/>
          <a:p>
            <a:r>
              <a:rPr lang="en-GB" dirty="0"/>
              <a:t>Types of Operating System</a:t>
            </a:r>
          </a:p>
        </p:txBody>
      </p:sp>
      <p:sp>
        <p:nvSpPr>
          <p:cNvPr id="3" name="Content Placeholder 2">
            <a:extLst>
              <a:ext uri="{FF2B5EF4-FFF2-40B4-BE49-F238E27FC236}">
                <a16:creationId xmlns:a16="http://schemas.microsoft.com/office/drawing/2014/main" id="{30D3BB52-8249-4609-8737-E6BF2ACBF26A}"/>
              </a:ext>
            </a:extLst>
          </p:cNvPr>
          <p:cNvSpPr>
            <a:spLocks noGrp="1"/>
          </p:cNvSpPr>
          <p:nvPr>
            <p:ph idx="1"/>
          </p:nvPr>
        </p:nvSpPr>
        <p:spPr/>
        <p:txBody>
          <a:bodyPr>
            <a:normAutofit lnSpcReduction="10000"/>
          </a:bodyPr>
          <a:lstStyle/>
          <a:p>
            <a:r>
              <a:rPr lang="en-GB" dirty="0"/>
              <a:t>Single-user</a:t>
            </a:r>
          </a:p>
          <a:p>
            <a:pPr lvl="1"/>
            <a:r>
              <a:rPr lang="en-GB" dirty="0"/>
              <a:t>Only one user access</a:t>
            </a:r>
          </a:p>
          <a:p>
            <a:pPr lvl="1"/>
            <a:r>
              <a:rPr lang="en-GB" dirty="0"/>
              <a:t>May allow multiple programs to run at the same time</a:t>
            </a:r>
          </a:p>
          <a:p>
            <a:r>
              <a:rPr lang="en-GB" dirty="0"/>
              <a:t>Multi-user OS</a:t>
            </a:r>
          </a:p>
          <a:p>
            <a:pPr lvl="1"/>
            <a:r>
              <a:rPr lang="en-GB" dirty="0"/>
              <a:t>Allows multiple users to access a computer system at the same time</a:t>
            </a:r>
          </a:p>
          <a:p>
            <a:pPr lvl="1"/>
            <a:r>
              <a:rPr lang="en-GB" dirty="0"/>
              <a:t>Batch operating OS</a:t>
            </a:r>
          </a:p>
          <a:p>
            <a:pPr lvl="2"/>
            <a:r>
              <a:rPr lang="en-GB" dirty="0"/>
              <a:t>Users prepare their jobs offline</a:t>
            </a:r>
          </a:p>
          <a:p>
            <a:pPr lvl="2"/>
            <a:r>
              <a:rPr lang="en-GB" dirty="0"/>
              <a:t>Similar jobs submitted by different users are batched together and run as a group</a:t>
            </a:r>
          </a:p>
          <a:p>
            <a:pPr lvl="2"/>
            <a:r>
              <a:rPr lang="en-GB" dirty="0"/>
              <a:t>Aims to maximise processor usage – less interaction with user applications</a:t>
            </a:r>
          </a:p>
          <a:p>
            <a:pPr lvl="1"/>
            <a:r>
              <a:rPr lang="en-GB" dirty="0"/>
              <a:t>Time-sharing OS</a:t>
            </a:r>
          </a:p>
          <a:p>
            <a:pPr lvl="2"/>
            <a:r>
              <a:rPr lang="en-GB" dirty="0"/>
              <a:t>Processor’s time is shared among multiple users</a:t>
            </a:r>
          </a:p>
          <a:p>
            <a:pPr lvl="2"/>
            <a:r>
              <a:rPr lang="en-GB" dirty="0"/>
              <a:t>More interaction with user applications</a:t>
            </a:r>
          </a:p>
          <a:p>
            <a:pPr lvl="1"/>
            <a:endParaRPr lang="en-GB" dirty="0"/>
          </a:p>
        </p:txBody>
      </p:sp>
    </p:spTree>
    <p:extLst>
      <p:ext uri="{BB962C8B-B14F-4D97-AF65-F5344CB8AC3E}">
        <p14:creationId xmlns:p14="http://schemas.microsoft.com/office/powerpoint/2010/main" val="2232751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A4CB8-683E-4B3B-A35D-337B49DA02AA}"/>
              </a:ext>
            </a:extLst>
          </p:cNvPr>
          <p:cNvSpPr>
            <a:spLocks noGrp="1"/>
          </p:cNvSpPr>
          <p:nvPr>
            <p:ph type="title"/>
          </p:nvPr>
        </p:nvSpPr>
        <p:spPr/>
        <p:txBody>
          <a:bodyPr/>
          <a:lstStyle/>
          <a:p>
            <a:r>
              <a:rPr lang="en-GB" dirty="0"/>
              <a:t>Types of Operating System</a:t>
            </a:r>
          </a:p>
        </p:txBody>
      </p:sp>
      <p:sp>
        <p:nvSpPr>
          <p:cNvPr id="3" name="Content Placeholder 2">
            <a:extLst>
              <a:ext uri="{FF2B5EF4-FFF2-40B4-BE49-F238E27FC236}">
                <a16:creationId xmlns:a16="http://schemas.microsoft.com/office/drawing/2014/main" id="{76A9B7F5-BAC3-47C1-9F60-EEA902E750D4}"/>
              </a:ext>
            </a:extLst>
          </p:cNvPr>
          <p:cNvSpPr>
            <a:spLocks noGrp="1"/>
          </p:cNvSpPr>
          <p:nvPr>
            <p:ph idx="1"/>
          </p:nvPr>
        </p:nvSpPr>
        <p:spPr/>
        <p:txBody>
          <a:bodyPr>
            <a:normAutofit lnSpcReduction="10000"/>
          </a:bodyPr>
          <a:lstStyle/>
          <a:p>
            <a:r>
              <a:rPr lang="en-GB" dirty="0"/>
              <a:t>Distributed OS</a:t>
            </a:r>
          </a:p>
          <a:p>
            <a:pPr lvl="1"/>
            <a:r>
              <a:rPr lang="en-GB" dirty="0"/>
              <a:t>Processing is distributed across multiple CPUs</a:t>
            </a:r>
          </a:p>
          <a:p>
            <a:pPr lvl="1"/>
            <a:r>
              <a:rPr lang="en-GB" dirty="0"/>
              <a:t>Processors are interconnected via communication lines, such as high speed buses or various types of networks.</a:t>
            </a:r>
          </a:p>
          <a:p>
            <a:r>
              <a:rPr lang="en-GB" dirty="0"/>
              <a:t>Embedded OS</a:t>
            </a:r>
          </a:p>
          <a:p>
            <a:pPr lvl="1"/>
            <a:r>
              <a:rPr lang="en-GB" dirty="0"/>
              <a:t>Designed to be used in embedded computer systems</a:t>
            </a:r>
          </a:p>
          <a:p>
            <a:pPr lvl="1"/>
            <a:r>
              <a:rPr lang="en-GB" dirty="0"/>
              <a:t>Limited resources, such as memory, I/Os, clock speed</a:t>
            </a:r>
          </a:p>
          <a:p>
            <a:pPr lvl="1"/>
            <a:r>
              <a:rPr lang="en-GB" dirty="0"/>
              <a:t>Compact and energy efficient</a:t>
            </a:r>
          </a:p>
          <a:p>
            <a:r>
              <a:rPr lang="en-GB" dirty="0"/>
              <a:t>Real-Time OS</a:t>
            </a:r>
          </a:p>
          <a:p>
            <a:pPr lvl="1"/>
            <a:r>
              <a:rPr lang="en-GB" dirty="0"/>
              <a:t>Multitasking OS targeted at real-time applications, with real-time constraints</a:t>
            </a:r>
          </a:p>
          <a:p>
            <a:pPr lvl="1"/>
            <a:r>
              <a:rPr lang="en-GB" dirty="0"/>
              <a:t>Must quickly and predictably respond to events</a:t>
            </a:r>
          </a:p>
        </p:txBody>
      </p:sp>
    </p:spTree>
    <p:extLst>
      <p:ext uri="{BB962C8B-B14F-4D97-AF65-F5344CB8AC3E}">
        <p14:creationId xmlns:p14="http://schemas.microsoft.com/office/powerpoint/2010/main" val="589586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F6514-E136-4CC0-9A27-F910F7F0ABA2}"/>
              </a:ext>
            </a:extLst>
          </p:cNvPr>
          <p:cNvSpPr>
            <a:spLocks noGrp="1"/>
          </p:cNvSpPr>
          <p:nvPr>
            <p:ph type="title"/>
          </p:nvPr>
        </p:nvSpPr>
        <p:spPr/>
        <p:txBody>
          <a:bodyPr/>
          <a:lstStyle/>
          <a:p>
            <a:r>
              <a:rPr lang="en-GB" dirty="0"/>
              <a:t>Real-Time Operating System (RTOS) Overview</a:t>
            </a:r>
          </a:p>
        </p:txBody>
      </p:sp>
      <p:sp>
        <p:nvSpPr>
          <p:cNvPr id="3" name="Content Placeholder 2">
            <a:extLst>
              <a:ext uri="{FF2B5EF4-FFF2-40B4-BE49-F238E27FC236}">
                <a16:creationId xmlns:a16="http://schemas.microsoft.com/office/drawing/2014/main" id="{61F89196-57AC-4224-8E0B-4D2FEDB052F1}"/>
              </a:ext>
            </a:extLst>
          </p:cNvPr>
          <p:cNvSpPr>
            <a:spLocks noGrp="1"/>
          </p:cNvSpPr>
          <p:nvPr>
            <p:ph idx="1"/>
          </p:nvPr>
        </p:nvSpPr>
        <p:spPr/>
        <p:txBody>
          <a:bodyPr>
            <a:normAutofit fontScale="92500" lnSpcReduction="20000"/>
          </a:bodyPr>
          <a:lstStyle/>
          <a:p>
            <a:r>
              <a:rPr lang="en-GB" dirty="0"/>
              <a:t>A Real-Time OS (RTOS) is an OS that:</a:t>
            </a:r>
          </a:p>
          <a:p>
            <a:pPr lvl="1"/>
            <a:r>
              <a:rPr lang="en-GB" dirty="0"/>
              <a:t>Serve real-time applications</a:t>
            </a:r>
          </a:p>
          <a:p>
            <a:pPr lvl="1"/>
            <a:r>
              <a:rPr lang="en-GB" dirty="0"/>
              <a:t>Responds to requests within a guaranteed and predictable delay</a:t>
            </a:r>
          </a:p>
          <a:p>
            <a:pPr lvl="1"/>
            <a:r>
              <a:rPr lang="en-GB" dirty="0"/>
              <a:t>Processes data in deterministic cycles</a:t>
            </a:r>
          </a:p>
          <a:p>
            <a:r>
              <a:rPr lang="en-GB" dirty="0"/>
              <a:t>RTOS aims at deterministic performance foremost, rather than high throughput</a:t>
            </a:r>
          </a:p>
          <a:p>
            <a:pPr lvl="1"/>
            <a:r>
              <a:rPr lang="en-GB" dirty="0"/>
              <a:t>Performance can be measured by jitter: the variability of the time it takes to complete a task</a:t>
            </a:r>
          </a:p>
          <a:p>
            <a:pPr lvl="1"/>
            <a:r>
              <a:rPr lang="en-GB" dirty="0"/>
              <a:t>Soft RTOS: more jitter, but usually or generally meets a deadline</a:t>
            </a:r>
          </a:p>
          <a:p>
            <a:pPr lvl="1"/>
            <a:r>
              <a:rPr lang="en-GB" dirty="0"/>
              <a:t>Hard RTOS: less jitter, can meet a deadline deterministically</a:t>
            </a:r>
          </a:p>
          <a:p>
            <a:r>
              <a:rPr lang="en-GB" dirty="0"/>
              <a:t>Real-Time definition:</a:t>
            </a:r>
          </a:p>
          <a:p>
            <a:pPr lvl="1"/>
            <a:r>
              <a:rPr lang="en-GB" dirty="0"/>
              <a:t>Real-time guarantees a completion of a process within a defined time interval.  Real-time does not make any statement about the total time duration or the processing speed.</a:t>
            </a:r>
          </a:p>
        </p:txBody>
      </p:sp>
    </p:spTree>
    <p:extLst>
      <p:ext uri="{BB962C8B-B14F-4D97-AF65-F5344CB8AC3E}">
        <p14:creationId xmlns:p14="http://schemas.microsoft.com/office/powerpoint/2010/main" val="1311660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71238-A56A-4E43-9330-6AF4ACC33456}"/>
              </a:ext>
            </a:extLst>
          </p:cNvPr>
          <p:cNvSpPr>
            <a:spLocks noGrp="1"/>
          </p:cNvSpPr>
          <p:nvPr>
            <p:ph type="title"/>
          </p:nvPr>
        </p:nvSpPr>
        <p:spPr/>
        <p:txBody>
          <a:bodyPr/>
          <a:lstStyle/>
          <a:p>
            <a:r>
              <a:rPr lang="en-GB" dirty="0"/>
              <a:t>Real-Time Definitions</a:t>
            </a:r>
          </a:p>
        </p:txBody>
      </p:sp>
      <p:pic>
        <p:nvPicPr>
          <p:cNvPr id="4" name="Picture 3">
            <a:extLst>
              <a:ext uri="{FF2B5EF4-FFF2-40B4-BE49-F238E27FC236}">
                <a16:creationId xmlns:a16="http://schemas.microsoft.com/office/drawing/2014/main" id="{E883C83E-BF67-4AF5-BEC0-4DB47F20E1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912" y="1513119"/>
            <a:ext cx="8032176" cy="4663844"/>
          </a:xfrm>
          <a:prstGeom prst="rect">
            <a:avLst/>
          </a:prstGeom>
        </p:spPr>
      </p:pic>
      <p:sp>
        <p:nvSpPr>
          <p:cNvPr id="5" name="TextBox 4">
            <a:extLst>
              <a:ext uri="{FF2B5EF4-FFF2-40B4-BE49-F238E27FC236}">
                <a16:creationId xmlns:a16="http://schemas.microsoft.com/office/drawing/2014/main" id="{5FE0BE82-2BEF-446B-9EA4-BFFC07D2062D}"/>
              </a:ext>
            </a:extLst>
          </p:cNvPr>
          <p:cNvSpPr txBox="1"/>
          <p:nvPr/>
        </p:nvSpPr>
        <p:spPr>
          <a:xfrm>
            <a:off x="994035" y="6176963"/>
            <a:ext cx="10203948" cy="646331"/>
          </a:xfrm>
          <a:prstGeom prst="rect">
            <a:avLst/>
          </a:prstGeom>
          <a:ln>
            <a:noFill/>
          </a:ln>
        </p:spPr>
        <p:style>
          <a:lnRef idx="2">
            <a:schemeClr val="accent6"/>
          </a:lnRef>
          <a:fillRef idx="1">
            <a:schemeClr val="lt1"/>
          </a:fillRef>
          <a:effectRef idx="0">
            <a:schemeClr val="accent6"/>
          </a:effectRef>
          <a:fontRef idx="minor">
            <a:schemeClr val="dk1"/>
          </a:fontRef>
        </p:style>
        <p:txBody>
          <a:bodyPr wrap="none" rtlCol="0">
            <a:spAutoFit/>
          </a:bodyPr>
          <a:lstStyle/>
          <a:p>
            <a:pPr algn="ctr"/>
            <a:r>
              <a:rPr lang="en-GB" dirty="0"/>
              <a:t>Extracted from:  Intro2ECS_01_TV.pdf</a:t>
            </a:r>
          </a:p>
          <a:p>
            <a:pPr algn="ctr"/>
            <a:r>
              <a:rPr lang="en-GB" dirty="0"/>
              <a:t>For further definitions and more information on jitter and the task scheduler etc. see:  Intro2ECS_03_TV.pdf</a:t>
            </a:r>
          </a:p>
        </p:txBody>
      </p:sp>
    </p:spTree>
    <p:extLst>
      <p:ext uri="{BB962C8B-B14F-4D97-AF65-F5344CB8AC3E}">
        <p14:creationId xmlns:p14="http://schemas.microsoft.com/office/powerpoint/2010/main" val="2138436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04A51-2D2C-4B12-B64A-3A105A5B8CD8}"/>
              </a:ext>
            </a:extLst>
          </p:cNvPr>
          <p:cNvSpPr>
            <a:spLocks noGrp="1"/>
          </p:cNvSpPr>
          <p:nvPr>
            <p:ph type="title"/>
          </p:nvPr>
        </p:nvSpPr>
        <p:spPr/>
        <p:txBody>
          <a:bodyPr/>
          <a:lstStyle/>
          <a:p>
            <a:r>
              <a:rPr lang="en-GB" dirty="0"/>
              <a:t>RTOS Design Philosophies</a:t>
            </a:r>
          </a:p>
        </p:txBody>
      </p:sp>
      <p:sp>
        <p:nvSpPr>
          <p:cNvPr id="3" name="Content Placeholder 2">
            <a:extLst>
              <a:ext uri="{FF2B5EF4-FFF2-40B4-BE49-F238E27FC236}">
                <a16:creationId xmlns:a16="http://schemas.microsoft.com/office/drawing/2014/main" id="{F686F148-7A10-4955-AD9E-E8B211677D5C}"/>
              </a:ext>
            </a:extLst>
          </p:cNvPr>
          <p:cNvSpPr>
            <a:spLocks noGrp="1"/>
          </p:cNvSpPr>
          <p:nvPr>
            <p:ph idx="1"/>
          </p:nvPr>
        </p:nvSpPr>
        <p:spPr/>
        <p:txBody>
          <a:bodyPr>
            <a:normAutofit lnSpcReduction="10000"/>
          </a:bodyPr>
          <a:lstStyle/>
          <a:p>
            <a:r>
              <a:rPr lang="en-GB" dirty="0"/>
              <a:t>There are two common designs for RTOS:</a:t>
            </a:r>
          </a:p>
          <a:p>
            <a:r>
              <a:rPr lang="en-GB" dirty="0"/>
              <a:t>Event-driven RTOS:</a:t>
            </a:r>
          </a:p>
          <a:p>
            <a:pPr lvl="1"/>
            <a:r>
              <a:rPr lang="en-GB" dirty="0"/>
              <a:t>Pre-emptive task scheduling.  (Pro-active task scheduling).</a:t>
            </a:r>
          </a:p>
          <a:p>
            <a:pPr lvl="1"/>
            <a:r>
              <a:rPr lang="en-GB" dirty="0"/>
              <a:t>An event of higher priority needs to be served first.</a:t>
            </a:r>
          </a:p>
          <a:p>
            <a:pPr lvl="1"/>
            <a:r>
              <a:rPr lang="en-GB" dirty="0"/>
              <a:t>Processes data more responsively.</a:t>
            </a:r>
          </a:p>
          <a:p>
            <a:r>
              <a:rPr lang="en-GB" dirty="0"/>
              <a:t>Time-sharing RTOS</a:t>
            </a:r>
          </a:p>
          <a:p>
            <a:pPr lvl="1"/>
            <a:r>
              <a:rPr lang="en-GB" dirty="0"/>
              <a:t>Non-pre-emptive task scheduling.</a:t>
            </a:r>
          </a:p>
          <a:p>
            <a:pPr lvl="1"/>
            <a:r>
              <a:rPr lang="en-GB" dirty="0"/>
              <a:t>Tasks are switched on a regular clocked interrupt, and on events, e.g. round robin scheduling.</a:t>
            </a:r>
          </a:p>
          <a:p>
            <a:pPr lvl="1"/>
            <a:r>
              <a:rPr lang="en-GB" dirty="0"/>
              <a:t>Tasks are switched more often, giving a smoother multitasking.</a:t>
            </a:r>
          </a:p>
          <a:p>
            <a:pPr lvl="1"/>
            <a:r>
              <a:rPr lang="en-GB" dirty="0"/>
              <a:t>However, unnecessary task switching results in undesired overheads.</a:t>
            </a:r>
          </a:p>
        </p:txBody>
      </p:sp>
    </p:spTree>
    <p:extLst>
      <p:ext uri="{BB962C8B-B14F-4D97-AF65-F5344CB8AC3E}">
        <p14:creationId xmlns:p14="http://schemas.microsoft.com/office/powerpoint/2010/main" val="2912254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6CA7A-BAEC-4632-998A-DE41A838080A}"/>
              </a:ext>
            </a:extLst>
          </p:cNvPr>
          <p:cNvSpPr>
            <a:spLocks noGrp="1"/>
          </p:cNvSpPr>
          <p:nvPr>
            <p:ph type="title"/>
          </p:nvPr>
        </p:nvSpPr>
        <p:spPr/>
        <p:txBody>
          <a:bodyPr/>
          <a:lstStyle/>
          <a:p>
            <a:r>
              <a:rPr lang="en-GB" dirty="0"/>
              <a:t>RTOS Task Scheduling</a:t>
            </a:r>
          </a:p>
        </p:txBody>
      </p:sp>
      <p:sp>
        <p:nvSpPr>
          <p:cNvPr id="3" name="Content Placeholder 2">
            <a:extLst>
              <a:ext uri="{FF2B5EF4-FFF2-40B4-BE49-F238E27FC236}">
                <a16:creationId xmlns:a16="http://schemas.microsoft.com/office/drawing/2014/main" id="{1A7CB04D-CE92-4023-B2BE-5E8693B6AC59}"/>
              </a:ext>
            </a:extLst>
          </p:cNvPr>
          <p:cNvSpPr>
            <a:spLocks noGrp="1"/>
          </p:cNvSpPr>
          <p:nvPr>
            <p:ph idx="1"/>
          </p:nvPr>
        </p:nvSpPr>
        <p:spPr/>
        <p:txBody>
          <a:bodyPr>
            <a:normAutofit fontScale="92500" lnSpcReduction="20000"/>
          </a:bodyPr>
          <a:lstStyle/>
          <a:p>
            <a:r>
              <a:rPr lang="en-GB" dirty="0"/>
              <a:t>In a typical RTOS, a task can have at least three states:</a:t>
            </a:r>
          </a:p>
          <a:p>
            <a:pPr lvl="1"/>
            <a:r>
              <a:rPr lang="en-GB" dirty="0"/>
              <a:t>Running – the task is currently being executed by the CPU.</a:t>
            </a:r>
          </a:p>
          <a:p>
            <a:pPr lvl="1"/>
            <a:r>
              <a:rPr lang="en-GB" dirty="0"/>
              <a:t>Ready – the task is ready to be executed by the CPU.</a:t>
            </a:r>
          </a:p>
          <a:p>
            <a:pPr lvl="1"/>
            <a:r>
              <a:rPr lang="en-GB" dirty="0"/>
              <a:t>Blocked – the task is paused and waiting for an event, such as from I/O, to resume its execution.</a:t>
            </a:r>
          </a:p>
          <a:p>
            <a:r>
              <a:rPr lang="en-GB" dirty="0"/>
              <a:t>Task Scheduling</a:t>
            </a:r>
          </a:p>
          <a:p>
            <a:pPr lvl="1"/>
            <a:r>
              <a:rPr lang="en-GB" dirty="0"/>
              <a:t>Usually, only one task per CPU can run at any one time.</a:t>
            </a:r>
          </a:p>
          <a:p>
            <a:pPr lvl="1"/>
            <a:r>
              <a:rPr lang="en-GB" dirty="0"/>
              <a:t>To efficiently switch between tasks, usually a Task Scheduler is used.  Various scheduling algorithms exist, including:</a:t>
            </a:r>
          </a:p>
          <a:p>
            <a:pPr lvl="2"/>
            <a:r>
              <a:rPr lang="en-GB" dirty="0"/>
              <a:t>Cooperative scheduling:  no pre-emption, tasks can end themselves in a cooperative manner</a:t>
            </a:r>
          </a:p>
          <a:p>
            <a:pPr lvl="2"/>
            <a:r>
              <a:rPr lang="en-GB" dirty="0"/>
              <a:t>Pre-emptive scheduling:  tasks can be interrupted by other tasks of higher priority.</a:t>
            </a:r>
          </a:p>
          <a:p>
            <a:pPr lvl="2"/>
            <a:r>
              <a:rPr lang="en-GB" dirty="0"/>
              <a:t>‘Earliest deadline first’ approach:  the task with the earliest deadline is served first.</a:t>
            </a:r>
          </a:p>
          <a:p>
            <a:r>
              <a:rPr lang="en-GB" dirty="0"/>
              <a:t>Examples of RTOSs include: OSE, Windows CE, FreeRTOS, Arm Keil RTX, etc.</a:t>
            </a:r>
          </a:p>
        </p:txBody>
      </p:sp>
      <p:pic>
        <p:nvPicPr>
          <p:cNvPr id="4" name="Picture 4" descr="uC-OS-for-Makers-Logo">
            <a:extLst>
              <a:ext uri="{FF2B5EF4-FFF2-40B4-BE49-F238E27FC236}">
                <a16:creationId xmlns:a16="http://schemas.microsoft.com/office/drawing/2014/main" id="{E694B094-B9FC-4545-A29F-63980B0A74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284" y="6131900"/>
            <a:ext cx="15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Related image">
            <a:extLst>
              <a:ext uri="{FF2B5EF4-FFF2-40B4-BE49-F238E27FC236}">
                <a16:creationId xmlns:a16="http://schemas.microsoft.com/office/drawing/2014/main" id="{101ECCFB-CD39-4C92-A096-CE6B0889D3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676" y="6043285"/>
            <a:ext cx="1440000" cy="5372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LynxOs Real-Time Operating System Logo">
            <a:extLst>
              <a:ext uri="{FF2B5EF4-FFF2-40B4-BE49-F238E27FC236}">
                <a16:creationId xmlns:a16="http://schemas.microsoft.com/office/drawing/2014/main" id="{128EA35A-49F6-49CC-BBAC-2BE79A1332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5254" y="6041900"/>
            <a:ext cx="1157143" cy="540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keil rtx logo">
            <a:extLst>
              <a:ext uri="{FF2B5EF4-FFF2-40B4-BE49-F238E27FC236}">
                <a16:creationId xmlns:a16="http://schemas.microsoft.com/office/drawing/2014/main" id="{CBD6CB65-0AB0-48E5-A810-D025E39079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01646" y="6097340"/>
            <a:ext cx="1440000" cy="4291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07EC49A-9D72-4204-A222-359EF6C465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5367" y="6155677"/>
            <a:ext cx="1600339" cy="312447"/>
          </a:xfrm>
          <a:prstGeom prst="rect">
            <a:avLst/>
          </a:prstGeom>
        </p:spPr>
      </p:pic>
      <p:pic>
        <p:nvPicPr>
          <p:cNvPr id="11" name="Picture 10">
            <a:extLst>
              <a:ext uri="{FF2B5EF4-FFF2-40B4-BE49-F238E27FC236}">
                <a16:creationId xmlns:a16="http://schemas.microsoft.com/office/drawing/2014/main" id="{1FBF21D3-81D3-48A4-A44E-CD2A5B460E7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54617" y="6170918"/>
            <a:ext cx="1585097" cy="281964"/>
          </a:xfrm>
          <a:prstGeom prst="rect">
            <a:avLst/>
          </a:prstGeom>
        </p:spPr>
      </p:pic>
    </p:spTree>
    <p:extLst>
      <p:ext uri="{BB962C8B-B14F-4D97-AF65-F5344CB8AC3E}">
        <p14:creationId xmlns:p14="http://schemas.microsoft.com/office/powerpoint/2010/main" val="2020847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681C5-15AC-4989-898C-F15C890E397E}"/>
              </a:ext>
            </a:extLst>
          </p:cNvPr>
          <p:cNvSpPr>
            <a:spLocks noGrp="1"/>
          </p:cNvSpPr>
          <p:nvPr>
            <p:ph type="title"/>
          </p:nvPr>
        </p:nvSpPr>
        <p:spPr/>
        <p:txBody>
          <a:bodyPr/>
          <a:lstStyle/>
          <a:p>
            <a:r>
              <a:rPr lang="en-GB" dirty="0"/>
              <a:t>Highlights of the Keil RTX RTOS</a:t>
            </a:r>
          </a:p>
        </p:txBody>
      </p:sp>
      <p:sp>
        <p:nvSpPr>
          <p:cNvPr id="3" name="Content Placeholder 2">
            <a:extLst>
              <a:ext uri="{FF2B5EF4-FFF2-40B4-BE49-F238E27FC236}">
                <a16:creationId xmlns:a16="http://schemas.microsoft.com/office/drawing/2014/main" id="{6EC1DA99-706B-48B3-8023-6454F170CD74}"/>
              </a:ext>
            </a:extLst>
          </p:cNvPr>
          <p:cNvSpPr>
            <a:spLocks noGrp="1"/>
          </p:cNvSpPr>
          <p:nvPr>
            <p:ph idx="1"/>
          </p:nvPr>
        </p:nvSpPr>
        <p:spPr/>
        <p:txBody>
          <a:bodyPr>
            <a:normAutofit fontScale="77500" lnSpcReduction="20000"/>
          </a:bodyPr>
          <a:lstStyle/>
          <a:p>
            <a:r>
              <a:rPr lang="en-GB" dirty="0"/>
              <a:t>Deterministic RTOS designed for Arm Cortex-M based devices.</a:t>
            </a:r>
          </a:p>
          <a:p>
            <a:r>
              <a:rPr lang="en-GB" dirty="0"/>
              <a:t>Multitasking with flexible scheduling: round-robin, pre-emptive, and collaborative.</a:t>
            </a:r>
          </a:p>
          <a:p>
            <a:r>
              <a:rPr lang="en-GB" dirty="0"/>
              <a:t>High-speed real-time operation with low interrupt latency.</a:t>
            </a:r>
          </a:p>
          <a:p>
            <a:r>
              <a:rPr lang="en-GB" dirty="0"/>
              <a:t>Small footprint for resource-constrained systems.</a:t>
            </a:r>
          </a:p>
          <a:p>
            <a:r>
              <a:rPr lang="en-GB" dirty="0"/>
              <a:t>Royalty-free, deterministic RTOS with source code.</a:t>
            </a:r>
          </a:p>
          <a:p>
            <a:r>
              <a:rPr lang="en-GB" dirty="0"/>
              <a:t>Unlimited number of tasks, each with 254 priority levels.</a:t>
            </a:r>
          </a:p>
          <a:p>
            <a:r>
              <a:rPr lang="en-GB" dirty="0"/>
              <a:t>Support for multithreading and thread safe operation.</a:t>
            </a:r>
          </a:p>
          <a:p>
            <a:r>
              <a:rPr lang="en-GB" dirty="0"/>
              <a:t>Inter-task communication: manages the sharing of data, memory and hardware resources among multiple tasks.</a:t>
            </a:r>
          </a:p>
          <a:p>
            <a:r>
              <a:rPr lang="en-GB" dirty="0"/>
              <a:t>Unlimited number of mailboxes, semaphores, mutex, timers (hardware-permitting).</a:t>
            </a:r>
          </a:p>
          <a:p>
            <a:r>
              <a:rPr lang="en-GB" dirty="0"/>
              <a:t>Defined stack usage – each task is allocated a defined stack space, enabling predictable memory usage.</a:t>
            </a:r>
          </a:p>
        </p:txBody>
      </p:sp>
      <p:pic>
        <p:nvPicPr>
          <p:cNvPr id="4" name="Picture 2" descr="Image result for keil rtx logo">
            <a:extLst>
              <a:ext uri="{FF2B5EF4-FFF2-40B4-BE49-F238E27FC236}">
                <a16:creationId xmlns:a16="http://schemas.microsoft.com/office/drawing/2014/main" id="{BEDBA799-B2B3-43D3-8A19-87830FFBE2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1821" y="710241"/>
            <a:ext cx="2131979" cy="635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403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9FE9-956A-42B3-BB9F-C9D8F75A1333}"/>
              </a:ext>
            </a:extLst>
          </p:cNvPr>
          <p:cNvSpPr>
            <a:spLocks noGrp="1"/>
          </p:cNvSpPr>
          <p:nvPr>
            <p:ph type="title"/>
          </p:nvPr>
        </p:nvSpPr>
        <p:spPr/>
        <p:txBody>
          <a:bodyPr/>
          <a:lstStyle/>
          <a:p>
            <a:r>
              <a:rPr lang="en-GB" dirty="0"/>
              <a:t>mbed RTOS</a:t>
            </a:r>
          </a:p>
        </p:txBody>
      </p:sp>
      <p:sp>
        <p:nvSpPr>
          <p:cNvPr id="3" name="Content Placeholder 2">
            <a:extLst>
              <a:ext uri="{FF2B5EF4-FFF2-40B4-BE49-F238E27FC236}">
                <a16:creationId xmlns:a16="http://schemas.microsoft.com/office/drawing/2014/main" id="{541A97A6-C84D-481B-9065-06FA4B6CA6C8}"/>
              </a:ext>
            </a:extLst>
          </p:cNvPr>
          <p:cNvSpPr>
            <a:spLocks noGrp="1"/>
          </p:cNvSpPr>
          <p:nvPr>
            <p:ph idx="1"/>
          </p:nvPr>
        </p:nvSpPr>
        <p:spPr/>
        <p:txBody>
          <a:bodyPr>
            <a:normAutofit lnSpcReduction="10000"/>
          </a:bodyPr>
          <a:lstStyle/>
          <a:p>
            <a:r>
              <a:rPr lang="en-GB" dirty="0"/>
              <a:t>mbed RTOS API:</a:t>
            </a:r>
          </a:p>
          <a:p>
            <a:pPr lvl="1"/>
            <a:r>
              <a:rPr lang="en-GB" dirty="0"/>
              <a:t>Provides easy-to-use API for programming mbed enabled devices</a:t>
            </a:r>
          </a:p>
          <a:p>
            <a:pPr lvl="1"/>
            <a:r>
              <a:rPr lang="en-GB" dirty="0"/>
              <a:t>Based on Keil RTX RTOS kernel implementation</a:t>
            </a:r>
          </a:p>
          <a:p>
            <a:pPr lvl="1"/>
            <a:r>
              <a:rPr lang="en-GB" dirty="0"/>
              <a:t>Uses the CMSIS-RTOS API open standard</a:t>
            </a:r>
          </a:p>
          <a:p>
            <a:r>
              <a:rPr lang="en-GB" dirty="0"/>
              <a:t>CMSIS-RTOS API</a:t>
            </a:r>
          </a:p>
          <a:p>
            <a:pPr lvl="1"/>
            <a:r>
              <a:rPr lang="en-GB" dirty="0"/>
              <a:t>Common API for real-time operating systems</a:t>
            </a:r>
          </a:p>
          <a:p>
            <a:pPr lvl="1"/>
            <a:r>
              <a:rPr lang="en-GB" dirty="0"/>
              <a:t>Foundation of the official mbed RTOS</a:t>
            </a:r>
          </a:p>
          <a:p>
            <a:pPr lvl="1"/>
            <a:r>
              <a:rPr lang="en-GB" dirty="0"/>
              <a:t>Provides a standardized programming interface that is portable to many RTOSs</a:t>
            </a:r>
          </a:p>
          <a:p>
            <a:pPr lvl="1"/>
            <a:r>
              <a:rPr lang="en-GB" dirty="0"/>
              <a:t>Hence enables software templates, middleware, libraries, and other components that can work across various supported RTOS systems</a:t>
            </a:r>
          </a:p>
        </p:txBody>
      </p:sp>
      <p:pic>
        <p:nvPicPr>
          <p:cNvPr id="11266" name="Picture 2" descr="Image result for arm mbed os logo">
            <a:extLst>
              <a:ext uri="{FF2B5EF4-FFF2-40B4-BE49-F238E27FC236}">
                <a16:creationId xmlns:a16="http://schemas.microsoft.com/office/drawing/2014/main" id="{84C4FB80-C8EA-4028-BB25-33438CEEC14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7531511" y="362134"/>
            <a:ext cx="3822289" cy="1328554"/>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Image result for cmsis rtx">
            <a:extLst>
              <a:ext uri="{FF2B5EF4-FFF2-40B4-BE49-F238E27FC236}">
                <a16:creationId xmlns:a16="http://schemas.microsoft.com/office/drawing/2014/main" id="{AAD5288E-EEBA-4C80-B42A-51D3AF7774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3800" y="2921294"/>
            <a:ext cx="2760000"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199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E7EA2-B990-4092-B6A9-C34F0063D300}"/>
              </a:ext>
            </a:extLst>
          </p:cNvPr>
          <p:cNvSpPr>
            <a:spLocks noGrp="1"/>
          </p:cNvSpPr>
          <p:nvPr>
            <p:ph type="title"/>
          </p:nvPr>
        </p:nvSpPr>
        <p:spPr>
          <a:xfrm>
            <a:off x="838200" y="365125"/>
            <a:ext cx="10515600" cy="1325563"/>
          </a:xfrm>
        </p:spPr>
        <p:txBody>
          <a:bodyPr/>
          <a:lstStyle/>
          <a:p>
            <a:r>
              <a:rPr lang="en-GB" dirty="0"/>
              <a:t>Thread</a:t>
            </a:r>
          </a:p>
        </p:txBody>
      </p:sp>
      <p:sp>
        <p:nvSpPr>
          <p:cNvPr id="3" name="Content Placeholder 2">
            <a:extLst>
              <a:ext uri="{FF2B5EF4-FFF2-40B4-BE49-F238E27FC236}">
                <a16:creationId xmlns:a16="http://schemas.microsoft.com/office/drawing/2014/main" id="{7F3175E0-0135-4C74-8135-A6D2EB3C0C6C}"/>
              </a:ext>
            </a:extLst>
          </p:cNvPr>
          <p:cNvSpPr>
            <a:spLocks noGrp="1"/>
          </p:cNvSpPr>
          <p:nvPr>
            <p:ph idx="1"/>
          </p:nvPr>
        </p:nvSpPr>
        <p:spPr>
          <a:xfrm>
            <a:off x="838200" y="2801103"/>
            <a:ext cx="7244765" cy="3375860"/>
          </a:xfrm>
        </p:spPr>
        <p:txBody>
          <a:bodyPr>
            <a:normAutofit fontScale="77500" lnSpcReduction="20000"/>
          </a:bodyPr>
          <a:lstStyle/>
          <a:p>
            <a:r>
              <a:rPr lang="en-GB" dirty="0"/>
              <a:t>Running:  The thread that is currently running is in the running state.  Only one thread at a time can be in this state (for single core systems).</a:t>
            </a:r>
          </a:p>
          <a:p>
            <a:r>
              <a:rPr lang="en-GB" dirty="0"/>
              <a:t>Ready:  Threads which are ready to run are in the ready state.  Once the running thread has terminated or is waiting, the next ready thread with the highest priority becomes the running thread.</a:t>
            </a:r>
          </a:p>
          <a:p>
            <a:r>
              <a:rPr lang="en-GB" dirty="0"/>
              <a:t>Waiting:  Threads that are waiting for an event to occur are in the waiting state.</a:t>
            </a:r>
          </a:p>
          <a:p>
            <a:r>
              <a:rPr lang="en-GB" dirty="0"/>
              <a:t>Inactive:  Threads that are not created or terminated are in the inactive state.  These threads typically consume no system resources.</a:t>
            </a:r>
          </a:p>
        </p:txBody>
      </p:sp>
      <p:pic>
        <p:nvPicPr>
          <p:cNvPr id="1026" name="Picture 2" descr="https://docs.mbed.com/docs/mbed-os-api-reference/en/latest/APIs/tasks/Images/Thread/thread_status.png">
            <a:extLst>
              <a:ext uri="{FF2B5EF4-FFF2-40B4-BE49-F238E27FC236}">
                <a16:creationId xmlns:a16="http://schemas.microsoft.com/office/drawing/2014/main" id="{4632E9DF-4864-44ED-B4A2-46D031546B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2965" y="2898358"/>
            <a:ext cx="3533775" cy="318135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520FC4D6-EC41-4B8B-A210-93835BDFF762}"/>
              </a:ext>
            </a:extLst>
          </p:cNvPr>
          <p:cNvSpPr txBox="1">
            <a:spLocks/>
          </p:cNvSpPr>
          <p:nvPr/>
        </p:nvSpPr>
        <p:spPr>
          <a:xfrm>
            <a:off x="838200" y="1812759"/>
            <a:ext cx="10515600" cy="86627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 task can sometimes be referred to as a thread in multitasking systems.</a:t>
            </a:r>
          </a:p>
          <a:p>
            <a:r>
              <a:rPr lang="en-GB" dirty="0"/>
              <a:t>A thread in mbed API can be in the following states:</a:t>
            </a:r>
          </a:p>
        </p:txBody>
      </p:sp>
    </p:spTree>
    <p:extLst>
      <p:ext uri="{BB962C8B-B14F-4D97-AF65-F5344CB8AC3E}">
        <p14:creationId xmlns:p14="http://schemas.microsoft.com/office/powerpoint/2010/main" val="3565259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80704-466B-46A6-8A38-F7EF7025804E}"/>
              </a:ext>
            </a:extLst>
          </p:cNvPr>
          <p:cNvSpPr>
            <a:spLocks noGrp="1"/>
          </p:cNvSpPr>
          <p:nvPr>
            <p:ph type="title"/>
          </p:nvPr>
        </p:nvSpPr>
        <p:spPr/>
        <p:txBody>
          <a:bodyPr/>
          <a:lstStyle/>
          <a:p>
            <a:r>
              <a:rPr lang="en-GB" dirty="0"/>
              <a:t>mbed API for Thread</a:t>
            </a:r>
          </a:p>
        </p:txBody>
      </p:sp>
      <p:sp>
        <p:nvSpPr>
          <p:cNvPr id="3" name="Content Placeholder 2">
            <a:extLst>
              <a:ext uri="{FF2B5EF4-FFF2-40B4-BE49-F238E27FC236}">
                <a16:creationId xmlns:a16="http://schemas.microsoft.com/office/drawing/2014/main" id="{A9537F1D-C5BD-4EED-A81D-2573E0C918AE}"/>
              </a:ext>
            </a:extLst>
          </p:cNvPr>
          <p:cNvSpPr>
            <a:spLocks noGrp="1"/>
          </p:cNvSpPr>
          <p:nvPr>
            <p:ph idx="1"/>
          </p:nvPr>
        </p:nvSpPr>
        <p:spPr/>
        <p:txBody>
          <a:bodyPr/>
          <a:lstStyle/>
          <a:p>
            <a:r>
              <a:rPr lang="en-GB" dirty="0"/>
              <a:t>RTOS:</a:t>
            </a:r>
          </a:p>
          <a:p>
            <a:pPr lvl="1"/>
            <a:r>
              <a:rPr lang="en-GB" dirty="0">
                <a:hlinkClick r:id="rId2"/>
              </a:rPr>
              <a:t>https://docs.mbed.com/docs/mbed-os-api-reference/en/latest/APIs/tasks/rtos/</a:t>
            </a:r>
            <a:endParaRPr lang="en-GB" dirty="0"/>
          </a:p>
          <a:p>
            <a:r>
              <a:rPr lang="en-GB" dirty="0"/>
              <a:t>Thread:</a:t>
            </a:r>
          </a:p>
          <a:p>
            <a:pPr lvl="1"/>
            <a:r>
              <a:rPr lang="en-GB" dirty="0">
                <a:hlinkClick r:id="rId3"/>
              </a:rPr>
              <a:t>https://docs.mbed.com/docs/mbed-os-api-reference/en/latest/APIs/tasks/rtos/#thread</a:t>
            </a:r>
            <a:endParaRPr lang="en-GB" dirty="0"/>
          </a:p>
          <a:p>
            <a:endParaRPr lang="en-GB" dirty="0"/>
          </a:p>
        </p:txBody>
      </p:sp>
    </p:spTree>
    <p:extLst>
      <p:ext uri="{BB962C8B-B14F-4D97-AF65-F5344CB8AC3E}">
        <p14:creationId xmlns:p14="http://schemas.microsoft.com/office/powerpoint/2010/main" val="3568471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AA9B5-94E8-4B7C-B71B-15879576C478}"/>
              </a:ext>
            </a:extLst>
          </p:cNvPr>
          <p:cNvSpPr>
            <a:spLocks noGrp="1"/>
          </p:cNvSpPr>
          <p:nvPr>
            <p:ph type="title"/>
          </p:nvPr>
        </p:nvSpPr>
        <p:spPr/>
        <p:txBody>
          <a:bodyPr/>
          <a:lstStyle/>
          <a:p>
            <a:r>
              <a:rPr lang="en-GB" dirty="0"/>
              <a:t>Create a new PlatformIO project</a:t>
            </a:r>
          </a:p>
        </p:txBody>
      </p:sp>
      <p:sp>
        <p:nvSpPr>
          <p:cNvPr id="3" name="Content Placeholder 2">
            <a:extLst>
              <a:ext uri="{FF2B5EF4-FFF2-40B4-BE49-F238E27FC236}">
                <a16:creationId xmlns:a16="http://schemas.microsoft.com/office/drawing/2014/main" id="{C4A28B3C-243D-45D6-883F-9416FD335940}"/>
              </a:ext>
            </a:extLst>
          </p:cNvPr>
          <p:cNvSpPr>
            <a:spLocks noGrp="1"/>
          </p:cNvSpPr>
          <p:nvPr>
            <p:ph idx="1"/>
          </p:nvPr>
        </p:nvSpPr>
        <p:spPr/>
        <p:txBody>
          <a:bodyPr/>
          <a:lstStyle/>
          <a:p>
            <a:r>
              <a:rPr lang="en-GB" dirty="0"/>
              <a:t>Create a new PlatformIO project.</a:t>
            </a:r>
          </a:p>
          <a:p>
            <a:r>
              <a:rPr lang="en-GB" dirty="0"/>
              <a:t>I have named my project:  ‘L476-disco-mbed-RTOS’</a:t>
            </a:r>
          </a:p>
          <a:p>
            <a:r>
              <a:rPr lang="en-GB" dirty="0"/>
              <a:t>STM32L476G Discovery board</a:t>
            </a:r>
          </a:p>
          <a:p>
            <a:r>
              <a:rPr lang="en-GB" dirty="0"/>
              <a:t>mbed platform</a:t>
            </a:r>
          </a:p>
          <a:p>
            <a:endParaRPr lang="en-GB" dirty="0"/>
          </a:p>
          <a:p>
            <a:endParaRPr lang="en-GB" dirty="0"/>
          </a:p>
        </p:txBody>
      </p:sp>
      <p:sp>
        <p:nvSpPr>
          <p:cNvPr id="4" name="TextBox 3">
            <a:extLst>
              <a:ext uri="{FF2B5EF4-FFF2-40B4-BE49-F238E27FC236}">
                <a16:creationId xmlns:a16="http://schemas.microsoft.com/office/drawing/2014/main" id="{21D3580E-5C5C-452C-8EE9-EDF50812E234}"/>
              </a:ext>
            </a:extLst>
          </p:cNvPr>
          <p:cNvSpPr txBox="1"/>
          <p:nvPr/>
        </p:nvSpPr>
        <p:spPr>
          <a:xfrm>
            <a:off x="6891144" y="3245726"/>
            <a:ext cx="4462656"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I am using the STM32L476G Discovery board for these examples and exercises, but you can use any mbed compatible board you like.</a:t>
            </a:r>
          </a:p>
        </p:txBody>
      </p:sp>
      <p:cxnSp>
        <p:nvCxnSpPr>
          <p:cNvPr id="6" name="Straight Arrow Connector 5">
            <a:extLst>
              <a:ext uri="{FF2B5EF4-FFF2-40B4-BE49-F238E27FC236}">
                <a16:creationId xmlns:a16="http://schemas.microsoft.com/office/drawing/2014/main" id="{E06C2C61-EADE-4CE6-851B-5F90E87F317A}"/>
              </a:ext>
            </a:extLst>
          </p:cNvPr>
          <p:cNvCxnSpPr>
            <a:cxnSpLocks/>
            <a:stCxn id="4" idx="1"/>
          </p:cNvCxnSpPr>
          <p:nvPr/>
        </p:nvCxnSpPr>
        <p:spPr>
          <a:xfrm flipH="1" flipV="1">
            <a:off x="5777802" y="3245726"/>
            <a:ext cx="1113342" cy="46166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48159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E4658-7C8C-477E-8914-A89F3618AA4D}"/>
              </a:ext>
            </a:extLst>
          </p:cNvPr>
          <p:cNvSpPr>
            <a:spLocks noGrp="1"/>
          </p:cNvSpPr>
          <p:nvPr>
            <p:ph type="title"/>
          </p:nvPr>
        </p:nvSpPr>
        <p:spPr/>
        <p:txBody>
          <a:bodyPr/>
          <a:lstStyle/>
          <a:p>
            <a:r>
              <a:rPr lang="en-GB" dirty="0"/>
              <a:t>PlatformIO.ini</a:t>
            </a:r>
          </a:p>
        </p:txBody>
      </p:sp>
      <p:sp>
        <p:nvSpPr>
          <p:cNvPr id="3" name="Content Placeholder 2">
            <a:extLst>
              <a:ext uri="{FF2B5EF4-FFF2-40B4-BE49-F238E27FC236}">
                <a16:creationId xmlns:a16="http://schemas.microsoft.com/office/drawing/2014/main" id="{D33FF724-6788-46EA-A474-37DBEDF4320F}"/>
              </a:ext>
            </a:extLst>
          </p:cNvPr>
          <p:cNvSpPr>
            <a:spLocks noGrp="1"/>
          </p:cNvSpPr>
          <p:nvPr>
            <p:ph idx="1"/>
          </p:nvPr>
        </p:nvSpPr>
        <p:spPr/>
        <p:txBody>
          <a:bodyPr>
            <a:normAutofit fontScale="85000" lnSpcReduction="20000"/>
          </a:bodyPr>
          <a:lstStyle/>
          <a:p>
            <a:pPr marL="0" indent="0">
              <a:buNone/>
            </a:pPr>
            <a:r>
              <a:rPr lang="en-GB" dirty="0"/>
              <a:t>[</a:t>
            </a:r>
            <a:r>
              <a:rPr lang="en-GB" dirty="0" err="1"/>
              <a:t>platformio</a:t>
            </a:r>
            <a:r>
              <a:rPr lang="en-GB" dirty="0"/>
              <a:t>]​</a:t>
            </a:r>
          </a:p>
          <a:p>
            <a:pPr marL="0" indent="0">
              <a:buNone/>
            </a:pPr>
            <a:r>
              <a:rPr lang="en-GB" dirty="0" err="1"/>
              <a:t>build_cache_dir</a:t>
            </a:r>
            <a:r>
              <a:rPr lang="en-GB" dirty="0"/>
              <a:t> = .</a:t>
            </a:r>
            <a:r>
              <a:rPr lang="en-GB" dirty="0" err="1"/>
              <a:t>pio</a:t>
            </a:r>
            <a:r>
              <a:rPr lang="en-GB" dirty="0"/>
              <a:t>/</a:t>
            </a:r>
            <a:r>
              <a:rPr lang="en-GB" dirty="0" err="1"/>
              <a:t>mycache</a:t>
            </a:r>
            <a:endParaRPr lang="en-GB" dirty="0"/>
          </a:p>
          <a:p>
            <a:pPr marL="0" indent="0">
              <a:buNone/>
            </a:pPr>
            <a:endParaRPr lang="en-GB" dirty="0"/>
          </a:p>
          <a:p>
            <a:pPr marL="0" indent="0">
              <a:buNone/>
            </a:pPr>
            <a:r>
              <a:rPr lang="en-GB" dirty="0"/>
              <a:t>[env:disco_l476vg]</a:t>
            </a:r>
          </a:p>
          <a:p>
            <a:pPr marL="0" indent="0">
              <a:buNone/>
            </a:pPr>
            <a:r>
              <a:rPr lang="en-GB" dirty="0"/>
              <a:t>platform = ststm32</a:t>
            </a:r>
          </a:p>
          <a:p>
            <a:pPr marL="0" indent="0">
              <a:buNone/>
            </a:pPr>
            <a:r>
              <a:rPr lang="en-GB" dirty="0"/>
              <a:t>board = disco_l476vg</a:t>
            </a:r>
          </a:p>
          <a:p>
            <a:pPr marL="0" indent="0">
              <a:buNone/>
            </a:pPr>
            <a:r>
              <a:rPr lang="en-GB" dirty="0"/>
              <a:t>framework = mbed</a:t>
            </a:r>
          </a:p>
          <a:p>
            <a:pPr marL="0" indent="0">
              <a:buNone/>
            </a:pPr>
            <a:r>
              <a:rPr lang="en-GB" dirty="0"/>
              <a:t>upload_protocol = </a:t>
            </a:r>
            <a:r>
              <a:rPr lang="en-GB" dirty="0" err="1"/>
              <a:t>stlink</a:t>
            </a:r>
            <a:endParaRPr lang="en-GB" dirty="0"/>
          </a:p>
          <a:p>
            <a:pPr marL="0" indent="0">
              <a:buNone/>
            </a:pPr>
            <a:r>
              <a:rPr lang="en-GB" dirty="0" err="1"/>
              <a:t>platform_packages</a:t>
            </a:r>
            <a:r>
              <a:rPr lang="en-GB" dirty="0"/>
              <a:t> = framework-</a:t>
            </a:r>
            <a:r>
              <a:rPr lang="en-GB" dirty="0" err="1"/>
              <a:t>mbed</a:t>
            </a:r>
            <a:r>
              <a:rPr lang="en-GB" dirty="0"/>
              <a:t> @ ~5</a:t>
            </a:r>
          </a:p>
          <a:p>
            <a:pPr marL="0" indent="0">
              <a:buNone/>
            </a:pPr>
            <a:endParaRPr lang="en-GB" dirty="0"/>
          </a:p>
          <a:p>
            <a:pPr marL="0" indent="0">
              <a:buNone/>
            </a:pPr>
            <a:r>
              <a:rPr lang="en-GB" dirty="0"/>
              <a:t>build_flags = -DPIO_FRAMEWORK_MBED_RTOS_PRESENT</a:t>
            </a:r>
          </a:p>
          <a:p>
            <a:pPr marL="0" indent="0">
              <a:buNone/>
            </a:pPr>
            <a:endParaRPr lang="en-GB" dirty="0"/>
          </a:p>
        </p:txBody>
      </p:sp>
      <p:sp>
        <p:nvSpPr>
          <p:cNvPr id="4" name="TextBox 3">
            <a:extLst>
              <a:ext uri="{FF2B5EF4-FFF2-40B4-BE49-F238E27FC236}">
                <a16:creationId xmlns:a16="http://schemas.microsoft.com/office/drawing/2014/main" id="{0336DFEC-B920-4543-81CD-7761C4F0436A}"/>
              </a:ext>
            </a:extLst>
          </p:cNvPr>
          <p:cNvSpPr txBox="1"/>
          <p:nvPr/>
        </p:nvSpPr>
        <p:spPr>
          <a:xfrm>
            <a:off x="7891384" y="4586470"/>
            <a:ext cx="3798602"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The additional build flag is required when working with the RTOS library.</a:t>
            </a:r>
          </a:p>
        </p:txBody>
      </p:sp>
      <p:cxnSp>
        <p:nvCxnSpPr>
          <p:cNvPr id="6" name="Straight Arrow Connector 5">
            <a:extLst>
              <a:ext uri="{FF2B5EF4-FFF2-40B4-BE49-F238E27FC236}">
                <a16:creationId xmlns:a16="http://schemas.microsoft.com/office/drawing/2014/main" id="{8CC15A07-495C-4D00-BB44-D064A2E8F104}"/>
              </a:ext>
            </a:extLst>
          </p:cNvPr>
          <p:cNvCxnSpPr>
            <a:cxnSpLocks/>
            <a:stCxn id="4" idx="1"/>
          </p:cNvCxnSpPr>
          <p:nvPr/>
        </p:nvCxnSpPr>
        <p:spPr>
          <a:xfrm flipH="1">
            <a:off x="7315200" y="4909636"/>
            <a:ext cx="576184" cy="62489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414535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0FD58-436E-45BD-AA01-BC65443AB659}"/>
              </a:ext>
            </a:extLst>
          </p:cNvPr>
          <p:cNvSpPr>
            <a:spLocks noGrp="1"/>
          </p:cNvSpPr>
          <p:nvPr>
            <p:ph type="title"/>
          </p:nvPr>
        </p:nvSpPr>
        <p:spPr>
          <a:xfrm>
            <a:off x="838200" y="365125"/>
            <a:ext cx="8162925" cy="1325563"/>
          </a:xfrm>
        </p:spPr>
        <p:txBody>
          <a:bodyPr/>
          <a:lstStyle/>
          <a:p>
            <a:r>
              <a:rPr lang="en-GB" dirty="0"/>
              <a:t>mbed Thread Code Example</a:t>
            </a:r>
          </a:p>
        </p:txBody>
      </p:sp>
      <p:sp>
        <p:nvSpPr>
          <p:cNvPr id="3" name="Content Placeholder 2">
            <a:extLst>
              <a:ext uri="{FF2B5EF4-FFF2-40B4-BE49-F238E27FC236}">
                <a16:creationId xmlns:a16="http://schemas.microsoft.com/office/drawing/2014/main" id="{FFC8546A-85D0-4106-94CE-76C1135BAEF8}"/>
              </a:ext>
            </a:extLst>
          </p:cNvPr>
          <p:cNvSpPr>
            <a:spLocks noGrp="1"/>
          </p:cNvSpPr>
          <p:nvPr>
            <p:ph idx="1"/>
          </p:nvPr>
        </p:nvSpPr>
        <p:spPr>
          <a:xfrm>
            <a:off x="838200" y="1825625"/>
            <a:ext cx="8162925" cy="4351338"/>
          </a:xfrm>
        </p:spPr>
        <p:txBody>
          <a:bodyPr/>
          <a:lstStyle/>
          <a:p>
            <a:r>
              <a:rPr lang="en-GB" dirty="0"/>
              <a:t>The following code shows an example of creating a thread object from the main.</a:t>
            </a:r>
          </a:p>
          <a:p>
            <a:r>
              <a:rPr lang="en-GB" dirty="0"/>
              <a:t>Starting the thread puts the thread into a ready state.</a:t>
            </a:r>
          </a:p>
          <a:p>
            <a:r>
              <a:rPr lang="en-GB" dirty="0"/>
              <a:t>This thread will now be handled by the RTOS task scheduler.</a:t>
            </a:r>
          </a:p>
          <a:p>
            <a:r>
              <a:rPr lang="en-GB" dirty="0"/>
              <a:t>In parallel the main function continues to run as a separate thread task.</a:t>
            </a:r>
          </a:p>
        </p:txBody>
      </p:sp>
      <p:sp>
        <p:nvSpPr>
          <p:cNvPr id="5" name="Rectangle 4">
            <a:extLst>
              <a:ext uri="{FF2B5EF4-FFF2-40B4-BE49-F238E27FC236}">
                <a16:creationId xmlns:a16="http://schemas.microsoft.com/office/drawing/2014/main" id="{B1B34A3E-4EEE-48B3-A109-BEC2DD8B5157}"/>
              </a:ext>
            </a:extLst>
          </p:cNvPr>
          <p:cNvSpPr/>
          <p:nvPr/>
        </p:nvSpPr>
        <p:spPr>
          <a:xfrm>
            <a:off x="9001125" y="58847"/>
            <a:ext cx="3190875" cy="6463308"/>
          </a:xfrm>
          <a:prstGeom prst="rect">
            <a:avLst/>
          </a:prstGeom>
        </p:spPr>
        <p:txBody>
          <a:bodyPr wrap="square">
            <a:spAutoFit/>
          </a:bodyPr>
          <a:lstStyle/>
          <a:p>
            <a:r>
              <a:rPr lang="en-GB" dirty="0"/>
              <a:t>#include &lt;</a:t>
            </a:r>
            <a:r>
              <a:rPr lang="en-GB" dirty="0" err="1"/>
              <a:t>mbed.h</a:t>
            </a:r>
            <a:r>
              <a:rPr lang="en-GB" dirty="0"/>
              <a:t>&gt;</a:t>
            </a:r>
          </a:p>
          <a:p>
            <a:endParaRPr lang="en-GB" dirty="0"/>
          </a:p>
          <a:p>
            <a:r>
              <a:rPr lang="en-GB" dirty="0"/>
              <a:t>DigitalOut ledGreen(LED1);</a:t>
            </a:r>
          </a:p>
          <a:p>
            <a:r>
              <a:rPr lang="en-GB" dirty="0"/>
              <a:t>DigitalOut ledOrange(LED2);</a:t>
            </a:r>
          </a:p>
          <a:p>
            <a:endParaRPr lang="en-GB" dirty="0"/>
          </a:p>
          <a:p>
            <a:r>
              <a:rPr lang="en-GB" dirty="0"/>
              <a:t>void threadTask() {</a:t>
            </a:r>
          </a:p>
          <a:p>
            <a:r>
              <a:rPr lang="en-GB" dirty="0"/>
              <a:t>    while(1) {</a:t>
            </a:r>
          </a:p>
          <a:p>
            <a:r>
              <a:rPr lang="en-GB" dirty="0"/>
              <a:t>        ledOrange = !ledOrange;</a:t>
            </a:r>
          </a:p>
          <a:p>
            <a:r>
              <a:rPr lang="en-GB" dirty="0"/>
              <a:t>        wait(1);</a:t>
            </a:r>
          </a:p>
          <a:p>
            <a:r>
              <a:rPr lang="en-GB" dirty="0"/>
              <a:t>    }</a:t>
            </a:r>
          </a:p>
          <a:p>
            <a:r>
              <a:rPr lang="en-GB" dirty="0"/>
              <a:t>}</a:t>
            </a:r>
          </a:p>
          <a:p>
            <a:endParaRPr lang="en-GB" dirty="0"/>
          </a:p>
          <a:p>
            <a:r>
              <a:rPr lang="en-GB" dirty="0"/>
              <a:t>int main() {</a:t>
            </a:r>
          </a:p>
          <a:p>
            <a:r>
              <a:rPr lang="en-GB" dirty="0"/>
              <a:t>    Thread myThread;</a:t>
            </a:r>
          </a:p>
          <a:p>
            <a:r>
              <a:rPr lang="en-GB" dirty="0"/>
              <a:t>    myThread.start(threadTask);</a:t>
            </a:r>
          </a:p>
          <a:p>
            <a:r>
              <a:rPr lang="en-GB" dirty="0"/>
              <a:t>    </a:t>
            </a:r>
          </a:p>
          <a:p>
            <a:r>
              <a:rPr lang="en-GB" dirty="0"/>
              <a:t>    while(1) {</a:t>
            </a:r>
          </a:p>
          <a:p>
            <a:r>
              <a:rPr lang="en-GB" dirty="0"/>
              <a:t>        ledGreen = !ledGreen;</a:t>
            </a:r>
          </a:p>
          <a:p>
            <a:r>
              <a:rPr lang="en-GB" dirty="0"/>
              <a:t>        wait(0.5f);</a:t>
            </a:r>
          </a:p>
          <a:p>
            <a:r>
              <a:rPr lang="en-GB" dirty="0"/>
              <a:t>    }</a:t>
            </a:r>
          </a:p>
          <a:p>
            <a:endParaRPr lang="en-GB" dirty="0"/>
          </a:p>
          <a:p>
            <a:r>
              <a:rPr lang="en-GB" dirty="0"/>
              <a:t>    return 0;</a:t>
            </a:r>
          </a:p>
          <a:p>
            <a:r>
              <a:rPr lang="en-GB" dirty="0"/>
              <a:t>}</a:t>
            </a:r>
          </a:p>
        </p:txBody>
      </p:sp>
    </p:spTree>
    <p:extLst>
      <p:ext uri="{BB962C8B-B14F-4D97-AF65-F5344CB8AC3E}">
        <p14:creationId xmlns:p14="http://schemas.microsoft.com/office/powerpoint/2010/main" val="1824723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0861E-9282-4B0E-9A9A-382022F4A7AF}"/>
              </a:ext>
            </a:extLst>
          </p:cNvPr>
          <p:cNvSpPr>
            <a:spLocks noGrp="1"/>
          </p:cNvSpPr>
          <p:nvPr>
            <p:ph type="title"/>
          </p:nvPr>
        </p:nvSpPr>
        <p:spPr>
          <a:xfrm>
            <a:off x="838200" y="365125"/>
            <a:ext cx="5462080" cy="1325563"/>
          </a:xfrm>
        </p:spPr>
        <p:txBody>
          <a:bodyPr/>
          <a:lstStyle/>
          <a:p>
            <a:r>
              <a:rPr lang="en-GB" dirty="0"/>
              <a:t>Join and Terminate</a:t>
            </a:r>
          </a:p>
        </p:txBody>
      </p:sp>
      <p:sp>
        <p:nvSpPr>
          <p:cNvPr id="3" name="Content Placeholder 2">
            <a:extLst>
              <a:ext uri="{FF2B5EF4-FFF2-40B4-BE49-F238E27FC236}">
                <a16:creationId xmlns:a16="http://schemas.microsoft.com/office/drawing/2014/main" id="{8B91A7ED-188D-49CA-B3AB-C39594421B88}"/>
              </a:ext>
            </a:extLst>
          </p:cNvPr>
          <p:cNvSpPr>
            <a:spLocks noGrp="1"/>
          </p:cNvSpPr>
          <p:nvPr>
            <p:ph idx="1"/>
          </p:nvPr>
        </p:nvSpPr>
        <p:spPr>
          <a:xfrm>
            <a:off x="838200" y="1825625"/>
            <a:ext cx="5462080" cy="4351338"/>
          </a:xfrm>
        </p:spPr>
        <p:txBody>
          <a:bodyPr/>
          <a:lstStyle/>
          <a:p>
            <a:r>
              <a:rPr lang="en-GB" dirty="0"/>
              <a:t>The following code should help demonstrate the .join() and .terminate() methods.</a:t>
            </a:r>
          </a:p>
          <a:p>
            <a:r>
              <a:rPr lang="en-GB" dirty="0"/>
              <a:t>Try commenting in/out the .join() and .terminate() methods and run the code to understand how they work.</a:t>
            </a:r>
          </a:p>
        </p:txBody>
      </p:sp>
      <p:sp>
        <p:nvSpPr>
          <p:cNvPr id="5" name="Rectangle 4">
            <a:extLst>
              <a:ext uri="{FF2B5EF4-FFF2-40B4-BE49-F238E27FC236}">
                <a16:creationId xmlns:a16="http://schemas.microsoft.com/office/drawing/2014/main" id="{E428373E-1BAE-4439-997F-3CA1782B1A80}"/>
              </a:ext>
            </a:extLst>
          </p:cNvPr>
          <p:cNvSpPr/>
          <p:nvPr/>
        </p:nvSpPr>
        <p:spPr>
          <a:xfrm>
            <a:off x="6300280" y="197346"/>
            <a:ext cx="5891720" cy="6463308"/>
          </a:xfrm>
          <a:prstGeom prst="rect">
            <a:avLst/>
          </a:prstGeom>
        </p:spPr>
        <p:txBody>
          <a:bodyPr wrap="square">
            <a:spAutoFit/>
          </a:bodyPr>
          <a:lstStyle/>
          <a:p>
            <a:r>
              <a:rPr lang="en-GB" dirty="0"/>
              <a:t>#include "</a:t>
            </a:r>
            <a:r>
              <a:rPr lang="en-GB" dirty="0" err="1"/>
              <a:t>mbed.h</a:t>
            </a:r>
            <a:r>
              <a:rPr lang="en-GB" dirty="0"/>
              <a:t>"</a:t>
            </a:r>
          </a:p>
          <a:p>
            <a:endParaRPr lang="en-GB" dirty="0"/>
          </a:p>
          <a:p>
            <a:r>
              <a:rPr lang="en-GB" dirty="0"/>
              <a:t>DigitalOut ledGreen(LED1);</a:t>
            </a:r>
          </a:p>
          <a:p>
            <a:r>
              <a:rPr lang="en-GB" dirty="0"/>
              <a:t>DigitalOut ledOrange(LED2);</a:t>
            </a:r>
          </a:p>
          <a:p>
            <a:endParaRPr lang="en-GB" dirty="0"/>
          </a:p>
          <a:p>
            <a:r>
              <a:rPr lang="en-GB" dirty="0"/>
              <a:t>// Blink function toggles the led 10 times for 10 seconds</a:t>
            </a:r>
          </a:p>
          <a:p>
            <a:r>
              <a:rPr lang="en-GB" dirty="0"/>
              <a:t>void blink() {</a:t>
            </a:r>
          </a:p>
          <a:p>
            <a:r>
              <a:rPr lang="en-GB" dirty="0"/>
              <a:t>    for (int i = 0; i &lt; 10; i++) {</a:t>
            </a:r>
          </a:p>
          <a:p>
            <a:r>
              <a:rPr lang="en-GB" dirty="0"/>
              <a:t>        ledGreen = !ledGreen;</a:t>
            </a:r>
          </a:p>
          <a:p>
            <a:r>
              <a:rPr lang="en-GB" dirty="0"/>
              <a:t>        wait(1);</a:t>
            </a:r>
          </a:p>
          <a:p>
            <a:r>
              <a:rPr lang="en-GB" dirty="0"/>
              <a:t>    }</a:t>
            </a:r>
          </a:p>
          <a:p>
            <a:r>
              <a:rPr lang="en-GB" dirty="0"/>
              <a:t>}</a:t>
            </a:r>
          </a:p>
          <a:p>
            <a:endParaRPr lang="en-GB" dirty="0"/>
          </a:p>
          <a:p>
            <a:r>
              <a:rPr lang="en-GB" dirty="0"/>
              <a:t>// Spawns a thread to run blink for 10 seconds</a:t>
            </a:r>
          </a:p>
          <a:p>
            <a:r>
              <a:rPr lang="en-GB" dirty="0"/>
              <a:t>int main() {</a:t>
            </a:r>
          </a:p>
          <a:p>
            <a:r>
              <a:rPr lang="en-GB" dirty="0"/>
              <a:t>    Thread myThread;</a:t>
            </a:r>
          </a:p>
          <a:p>
            <a:r>
              <a:rPr lang="en-GB" dirty="0"/>
              <a:t>    myThread.start(blink);</a:t>
            </a:r>
          </a:p>
          <a:p>
            <a:r>
              <a:rPr lang="en-GB" dirty="0"/>
              <a:t>    wait(5);</a:t>
            </a:r>
          </a:p>
          <a:p>
            <a:r>
              <a:rPr lang="en-GB" dirty="0"/>
              <a:t>    myThread.join(); // waits for myThread to finish execution</a:t>
            </a:r>
          </a:p>
          <a:p>
            <a:r>
              <a:rPr lang="en-GB" dirty="0"/>
              <a:t>    myThread.terminate(); // stops the thread</a:t>
            </a:r>
          </a:p>
          <a:p>
            <a:r>
              <a:rPr lang="en-GB" dirty="0"/>
              <a:t>    ledOrange = 1;</a:t>
            </a:r>
          </a:p>
          <a:p>
            <a:r>
              <a:rPr lang="en-GB" dirty="0"/>
              <a:t>    return 0;</a:t>
            </a:r>
          </a:p>
          <a:p>
            <a:r>
              <a:rPr lang="en-GB" dirty="0"/>
              <a:t>}</a:t>
            </a:r>
          </a:p>
        </p:txBody>
      </p:sp>
    </p:spTree>
    <p:extLst>
      <p:ext uri="{BB962C8B-B14F-4D97-AF65-F5344CB8AC3E}">
        <p14:creationId xmlns:p14="http://schemas.microsoft.com/office/powerpoint/2010/main" val="1618038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7D10D-D083-4253-9D69-9F6D4A3D444E}"/>
              </a:ext>
            </a:extLst>
          </p:cNvPr>
          <p:cNvSpPr>
            <a:spLocks noGrp="1"/>
          </p:cNvSpPr>
          <p:nvPr>
            <p:ph type="title"/>
          </p:nvPr>
        </p:nvSpPr>
        <p:spPr>
          <a:xfrm>
            <a:off x="838200" y="365125"/>
            <a:ext cx="6749374" cy="1325563"/>
          </a:xfrm>
        </p:spPr>
        <p:txBody>
          <a:bodyPr/>
          <a:lstStyle/>
          <a:p>
            <a:r>
              <a:rPr lang="en-GB" dirty="0"/>
              <a:t>mbed Thread Parameters</a:t>
            </a:r>
          </a:p>
        </p:txBody>
      </p:sp>
      <p:sp>
        <p:nvSpPr>
          <p:cNvPr id="3" name="Content Placeholder 2">
            <a:extLst>
              <a:ext uri="{FF2B5EF4-FFF2-40B4-BE49-F238E27FC236}">
                <a16:creationId xmlns:a16="http://schemas.microsoft.com/office/drawing/2014/main" id="{7744999A-307A-4043-88A2-F0A631CEAC95}"/>
              </a:ext>
            </a:extLst>
          </p:cNvPr>
          <p:cNvSpPr>
            <a:spLocks noGrp="1"/>
          </p:cNvSpPr>
          <p:nvPr>
            <p:ph idx="1"/>
          </p:nvPr>
        </p:nvSpPr>
        <p:spPr>
          <a:xfrm>
            <a:off x="838200" y="1825625"/>
            <a:ext cx="6749374" cy="4351338"/>
          </a:xfrm>
        </p:spPr>
        <p:txBody>
          <a:bodyPr/>
          <a:lstStyle/>
          <a:p>
            <a:r>
              <a:rPr lang="en-GB" dirty="0"/>
              <a:t>The following code uses callbacks as a convenient way to pass input arguments to Threads.</a:t>
            </a:r>
          </a:p>
          <a:p>
            <a:r>
              <a:rPr lang="en-GB" dirty="0"/>
              <a:t>I think you are only allowed a maximum of 1 argument input to the callback function and it needs to be passed by reference using a pointer.</a:t>
            </a:r>
          </a:p>
          <a:p>
            <a:r>
              <a:rPr lang="en-GB" dirty="0"/>
              <a:t>The following code gives 2 examples of this, passing a primitive type as an argument and passing an object as an argument.</a:t>
            </a:r>
          </a:p>
        </p:txBody>
      </p:sp>
      <p:sp>
        <p:nvSpPr>
          <p:cNvPr id="5" name="Rectangle 4">
            <a:extLst>
              <a:ext uri="{FF2B5EF4-FFF2-40B4-BE49-F238E27FC236}">
                <a16:creationId xmlns:a16="http://schemas.microsoft.com/office/drawing/2014/main" id="{EC52346C-AE8B-4211-9A5A-DEED9F68FAFD}"/>
              </a:ext>
            </a:extLst>
          </p:cNvPr>
          <p:cNvSpPr/>
          <p:nvPr/>
        </p:nvSpPr>
        <p:spPr>
          <a:xfrm>
            <a:off x="7587574" y="151180"/>
            <a:ext cx="4604427" cy="6555641"/>
          </a:xfrm>
          <a:prstGeom prst="rect">
            <a:avLst/>
          </a:prstGeom>
        </p:spPr>
        <p:txBody>
          <a:bodyPr wrap="square">
            <a:spAutoFit/>
          </a:bodyPr>
          <a:lstStyle/>
          <a:p>
            <a:r>
              <a:rPr lang="en-GB" sz="1400" dirty="0"/>
              <a:t>#include "</a:t>
            </a:r>
            <a:r>
              <a:rPr lang="en-GB" sz="1400" dirty="0" err="1"/>
              <a:t>mbed.h</a:t>
            </a:r>
            <a:r>
              <a:rPr lang="en-GB" sz="1400" dirty="0"/>
              <a:t>"</a:t>
            </a:r>
          </a:p>
          <a:p>
            <a:endParaRPr lang="en-GB" sz="1400" dirty="0"/>
          </a:p>
          <a:p>
            <a:r>
              <a:rPr lang="en-GB" sz="1400" dirty="0"/>
              <a:t>DigitalOut ledGreen(LED1);</a:t>
            </a:r>
          </a:p>
          <a:p>
            <a:r>
              <a:rPr lang="en-GB" sz="1400" dirty="0"/>
              <a:t>DigitalOut ledOrange(LED2);</a:t>
            </a:r>
          </a:p>
          <a:p>
            <a:endParaRPr lang="en-GB" sz="1400" dirty="0"/>
          </a:p>
          <a:p>
            <a:r>
              <a:rPr lang="en-GB" sz="1400" dirty="0"/>
              <a:t>void threadTask1(float* waitTime) {</a:t>
            </a:r>
          </a:p>
          <a:p>
            <a:r>
              <a:rPr lang="en-GB" sz="1400" dirty="0"/>
              <a:t>    while (1) {</a:t>
            </a:r>
          </a:p>
          <a:p>
            <a:r>
              <a:rPr lang="en-GB" sz="1400" dirty="0"/>
              <a:t>        ledGreen = !ledGreen;</a:t>
            </a:r>
          </a:p>
          <a:p>
            <a:r>
              <a:rPr lang="en-GB" sz="1400" dirty="0"/>
              <a:t>        wait(*waitTime);</a:t>
            </a:r>
          </a:p>
          <a:p>
            <a:r>
              <a:rPr lang="en-GB" sz="1400" dirty="0"/>
              <a:t>    }</a:t>
            </a:r>
          </a:p>
          <a:p>
            <a:r>
              <a:rPr lang="en-GB" sz="1400" dirty="0"/>
              <a:t>}</a:t>
            </a:r>
          </a:p>
          <a:p>
            <a:endParaRPr lang="en-GB" sz="1400" dirty="0"/>
          </a:p>
          <a:p>
            <a:r>
              <a:rPr lang="en-GB" sz="1400" dirty="0"/>
              <a:t>void threadTask2(DigitalOut *led) {</a:t>
            </a:r>
          </a:p>
          <a:p>
            <a:r>
              <a:rPr lang="en-GB" sz="1400" dirty="0"/>
              <a:t>    while (1) {</a:t>
            </a:r>
          </a:p>
          <a:p>
            <a:r>
              <a:rPr lang="en-GB" sz="1400" dirty="0"/>
              <a:t>        *led = !*led;</a:t>
            </a:r>
          </a:p>
          <a:p>
            <a:r>
              <a:rPr lang="en-GB" sz="1400" dirty="0"/>
              <a:t>        wait(1);</a:t>
            </a:r>
          </a:p>
          <a:p>
            <a:r>
              <a:rPr lang="en-GB" sz="1400" dirty="0"/>
              <a:t>    }</a:t>
            </a:r>
          </a:p>
          <a:p>
            <a:r>
              <a:rPr lang="en-GB" sz="1400" dirty="0"/>
              <a:t>}</a:t>
            </a:r>
          </a:p>
          <a:p>
            <a:endParaRPr lang="en-GB" sz="1400" dirty="0"/>
          </a:p>
          <a:p>
            <a:r>
              <a:rPr lang="en-GB" sz="1400" dirty="0"/>
              <a:t>int main() {</a:t>
            </a:r>
          </a:p>
          <a:p>
            <a:r>
              <a:rPr lang="en-GB" sz="1400" dirty="0"/>
              <a:t>    Thread myThread1;</a:t>
            </a:r>
          </a:p>
          <a:p>
            <a:r>
              <a:rPr lang="en-GB" sz="1400" dirty="0"/>
              <a:t>    Thread myThread2;</a:t>
            </a:r>
          </a:p>
          <a:p>
            <a:r>
              <a:rPr lang="en-GB" sz="1400" dirty="0"/>
              <a:t>    float speed = 0.5f;</a:t>
            </a:r>
          </a:p>
          <a:p>
            <a:r>
              <a:rPr lang="en-GB" sz="1400" dirty="0"/>
              <a:t>    myThread1.start(callback(threadTask1, &amp;speed));</a:t>
            </a:r>
          </a:p>
          <a:p>
            <a:r>
              <a:rPr lang="en-GB" sz="1400" dirty="0"/>
              <a:t>    myThread2.start(callback(threadTask2, &amp;ledOrange));</a:t>
            </a:r>
          </a:p>
          <a:p>
            <a:endParaRPr lang="en-GB" sz="1400" dirty="0"/>
          </a:p>
          <a:p>
            <a:r>
              <a:rPr lang="en-GB" sz="1400" dirty="0"/>
              <a:t>    while(1) {  wait(1);  }</a:t>
            </a:r>
          </a:p>
          <a:p>
            <a:r>
              <a:rPr lang="en-GB" sz="1400" dirty="0"/>
              <a:t>    return 0;</a:t>
            </a:r>
          </a:p>
          <a:p>
            <a:r>
              <a:rPr lang="en-GB" sz="1400" dirty="0"/>
              <a:t>}</a:t>
            </a:r>
          </a:p>
        </p:txBody>
      </p:sp>
      <p:sp>
        <p:nvSpPr>
          <p:cNvPr id="6" name="TextBox 5">
            <a:extLst>
              <a:ext uri="{FF2B5EF4-FFF2-40B4-BE49-F238E27FC236}">
                <a16:creationId xmlns:a16="http://schemas.microsoft.com/office/drawing/2014/main" id="{FE68A0E1-8163-4665-B218-152ECAC18C66}"/>
              </a:ext>
            </a:extLst>
          </p:cNvPr>
          <p:cNvSpPr txBox="1"/>
          <p:nvPr/>
        </p:nvSpPr>
        <p:spPr>
          <a:xfrm>
            <a:off x="9659567" y="3678128"/>
            <a:ext cx="2198450"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Passing an input argument to a thread</a:t>
            </a:r>
          </a:p>
        </p:txBody>
      </p:sp>
      <p:cxnSp>
        <p:nvCxnSpPr>
          <p:cNvPr id="8" name="Straight Arrow Connector 7">
            <a:extLst>
              <a:ext uri="{FF2B5EF4-FFF2-40B4-BE49-F238E27FC236}">
                <a16:creationId xmlns:a16="http://schemas.microsoft.com/office/drawing/2014/main" id="{D8F70106-B1AC-403D-AC6E-4E4F26EC47C3}"/>
              </a:ext>
            </a:extLst>
          </p:cNvPr>
          <p:cNvCxnSpPr>
            <a:stCxn id="6" idx="2"/>
          </p:cNvCxnSpPr>
          <p:nvPr/>
        </p:nvCxnSpPr>
        <p:spPr>
          <a:xfrm>
            <a:off x="10758792" y="4324459"/>
            <a:ext cx="155642" cy="71446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8590760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EA77E-1328-4B7E-AC5E-6B961658D102}"/>
              </a:ext>
            </a:extLst>
          </p:cNvPr>
          <p:cNvSpPr>
            <a:spLocks noGrp="1"/>
          </p:cNvSpPr>
          <p:nvPr>
            <p:ph type="title"/>
          </p:nvPr>
        </p:nvSpPr>
        <p:spPr/>
        <p:txBody>
          <a:bodyPr/>
          <a:lstStyle/>
          <a:p>
            <a:r>
              <a:rPr lang="en-GB" dirty="0"/>
              <a:t>Activity 1 – mbed Threads</a:t>
            </a:r>
          </a:p>
        </p:txBody>
      </p:sp>
      <p:sp>
        <p:nvSpPr>
          <p:cNvPr id="3" name="Content Placeholder 2">
            <a:extLst>
              <a:ext uri="{FF2B5EF4-FFF2-40B4-BE49-F238E27FC236}">
                <a16:creationId xmlns:a16="http://schemas.microsoft.com/office/drawing/2014/main" id="{8ED5CF25-3587-4A42-BA33-F47AABC15D4D}"/>
              </a:ext>
            </a:extLst>
          </p:cNvPr>
          <p:cNvSpPr>
            <a:spLocks noGrp="1"/>
          </p:cNvSpPr>
          <p:nvPr>
            <p:ph idx="1"/>
          </p:nvPr>
        </p:nvSpPr>
        <p:spPr/>
        <p:txBody>
          <a:bodyPr/>
          <a:lstStyle/>
          <a:p>
            <a:r>
              <a:rPr lang="en-GB" dirty="0"/>
              <a:t>Try creating your own thread which will perform a task independently of the other running threads.</a:t>
            </a:r>
          </a:p>
        </p:txBody>
      </p:sp>
      <p:pic>
        <p:nvPicPr>
          <p:cNvPr id="7172" name="Picture 4" descr="Image result for multiple threads clipart">
            <a:extLst>
              <a:ext uri="{FF2B5EF4-FFF2-40B4-BE49-F238E27FC236}">
                <a16:creationId xmlns:a16="http://schemas.microsoft.com/office/drawing/2014/main" id="{8AF3CD3D-E741-49B9-B0A7-4DFC604BE8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0919" y="3296963"/>
            <a:ext cx="3172881" cy="28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798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4F5E5-748B-46AD-926B-6A3721D540C1}"/>
              </a:ext>
            </a:extLst>
          </p:cNvPr>
          <p:cNvSpPr>
            <a:spLocks noGrp="1"/>
          </p:cNvSpPr>
          <p:nvPr>
            <p:ph type="title"/>
          </p:nvPr>
        </p:nvSpPr>
        <p:spPr/>
        <p:txBody>
          <a:bodyPr/>
          <a:lstStyle/>
          <a:p>
            <a:r>
              <a:rPr lang="en-GB" dirty="0"/>
              <a:t>Mutex – Mutual Exclusion Object</a:t>
            </a:r>
          </a:p>
        </p:txBody>
      </p:sp>
      <p:sp>
        <p:nvSpPr>
          <p:cNvPr id="3" name="Content Placeholder 2">
            <a:extLst>
              <a:ext uri="{FF2B5EF4-FFF2-40B4-BE49-F238E27FC236}">
                <a16:creationId xmlns:a16="http://schemas.microsoft.com/office/drawing/2014/main" id="{9008E606-293C-40C4-A8EE-AD86E28F7D8C}"/>
              </a:ext>
            </a:extLst>
          </p:cNvPr>
          <p:cNvSpPr>
            <a:spLocks noGrp="1"/>
          </p:cNvSpPr>
          <p:nvPr>
            <p:ph idx="1"/>
          </p:nvPr>
        </p:nvSpPr>
        <p:spPr>
          <a:xfrm>
            <a:off x="838200" y="1825625"/>
            <a:ext cx="10515600" cy="2539898"/>
          </a:xfrm>
        </p:spPr>
        <p:txBody>
          <a:bodyPr>
            <a:normAutofit fontScale="70000" lnSpcReduction="20000"/>
          </a:bodyPr>
          <a:lstStyle/>
          <a:p>
            <a:r>
              <a:rPr lang="en-GB" dirty="0"/>
              <a:t>A mutex is a locking mechanism.</a:t>
            </a:r>
          </a:p>
          <a:p>
            <a:r>
              <a:rPr lang="en-GB" dirty="0"/>
              <a:t>Ensures no two threads are in their ‘critical section’ accessing a shared resource at the same time.</a:t>
            </a:r>
          </a:p>
          <a:p>
            <a:r>
              <a:rPr lang="en-GB" dirty="0"/>
              <a:t>Make the execution of threads serial/sequential for a ‘critical section’ of code i.e. threads will wait for each other to complete the ‘critical section’.</a:t>
            </a:r>
          </a:p>
          <a:p>
            <a:r>
              <a:rPr lang="en-GB" dirty="0"/>
              <a:t>Protects access to a shared resource, such as a shared memory image or a data buffer.</a:t>
            </a:r>
          </a:p>
          <a:p>
            <a:r>
              <a:rPr lang="en-GB" dirty="0"/>
              <a:t>Protects against the race-condition-error.</a:t>
            </a:r>
          </a:p>
          <a:p>
            <a:r>
              <a:rPr lang="en-GB" dirty="0"/>
              <a:t>Cannot be used in an ISR (see mbed API documentation for details).</a:t>
            </a:r>
          </a:p>
        </p:txBody>
      </p:sp>
      <p:pic>
        <p:nvPicPr>
          <p:cNvPr id="2050" name="Picture 2" descr="https://s3-us-west-2.amazonaws.com/mbed-os-docs-images/Mutex.png">
            <a:extLst>
              <a:ext uri="{FF2B5EF4-FFF2-40B4-BE49-F238E27FC236}">
                <a16:creationId xmlns:a16="http://schemas.microsoft.com/office/drawing/2014/main" id="{27D9D8B1-482E-4BB7-9C59-C21F056F81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2443" y="4610626"/>
            <a:ext cx="5287113" cy="1743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5093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FF3EC-C095-4723-9E1A-4E626964C5C5}"/>
              </a:ext>
            </a:extLst>
          </p:cNvPr>
          <p:cNvSpPr>
            <a:spLocks noGrp="1"/>
          </p:cNvSpPr>
          <p:nvPr>
            <p:ph type="title"/>
          </p:nvPr>
        </p:nvSpPr>
        <p:spPr>
          <a:xfrm>
            <a:off x="838200" y="365125"/>
            <a:ext cx="5889171" cy="1325563"/>
          </a:xfrm>
        </p:spPr>
        <p:txBody>
          <a:bodyPr/>
          <a:lstStyle/>
          <a:p>
            <a:r>
              <a:rPr lang="en-GB" dirty="0"/>
              <a:t>Mutex Example</a:t>
            </a:r>
          </a:p>
        </p:txBody>
      </p:sp>
      <p:sp>
        <p:nvSpPr>
          <p:cNvPr id="3" name="Content Placeholder 2">
            <a:extLst>
              <a:ext uri="{FF2B5EF4-FFF2-40B4-BE49-F238E27FC236}">
                <a16:creationId xmlns:a16="http://schemas.microsoft.com/office/drawing/2014/main" id="{33D7B4DD-89C7-4948-987F-86C3461F53AC}"/>
              </a:ext>
            </a:extLst>
          </p:cNvPr>
          <p:cNvSpPr>
            <a:spLocks noGrp="1"/>
          </p:cNvSpPr>
          <p:nvPr>
            <p:ph idx="1"/>
          </p:nvPr>
        </p:nvSpPr>
        <p:spPr>
          <a:xfrm>
            <a:off x="838200" y="1825625"/>
            <a:ext cx="5889171" cy="4351338"/>
          </a:xfrm>
        </p:spPr>
        <p:txBody>
          <a:bodyPr>
            <a:normAutofit fontScale="77500" lnSpcReduction="20000"/>
          </a:bodyPr>
          <a:lstStyle/>
          <a:p>
            <a:r>
              <a:rPr lang="en-GB" dirty="0"/>
              <a:t>The following code gives an example of using a mutex object to protect the serial output shared resource.</a:t>
            </a:r>
          </a:p>
          <a:p>
            <a:r>
              <a:rPr lang="en-GB" dirty="0"/>
              <a:t>We do not want the scheduler to switch threads during our serial output, so we use a mutex object to essentially make the operation atomic by blocking the other thread.</a:t>
            </a:r>
          </a:p>
          <a:p>
            <a:r>
              <a:rPr lang="en-GB" dirty="0"/>
              <a:t>Try commenting out the .lock() and .unlock() method calls to see the serial output with and without mutex.</a:t>
            </a:r>
          </a:p>
          <a:p>
            <a:r>
              <a:rPr lang="en-GB" dirty="0"/>
              <a:t>Mutex does not guarantee the order of thread execution – only that the critical section will be executed in a sequential manner.</a:t>
            </a:r>
          </a:p>
          <a:p>
            <a:pPr lvl="1"/>
            <a:r>
              <a:rPr lang="en-GB" dirty="0"/>
              <a:t>We can make the threads execute in a different order by changing the thread priorities.</a:t>
            </a:r>
          </a:p>
          <a:p>
            <a:pPr lvl="1"/>
            <a:r>
              <a:rPr lang="en-GB" dirty="0"/>
              <a:t>E.g.:  t2.set_priority(osPriorityHigh);</a:t>
            </a:r>
          </a:p>
        </p:txBody>
      </p:sp>
      <p:sp>
        <p:nvSpPr>
          <p:cNvPr id="5" name="Rectangle 4">
            <a:extLst>
              <a:ext uri="{FF2B5EF4-FFF2-40B4-BE49-F238E27FC236}">
                <a16:creationId xmlns:a16="http://schemas.microsoft.com/office/drawing/2014/main" id="{5A546E7C-9549-4CD3-80F3-ECC1DDE6C297}"/>
              </a:ext>
            </a:extLst>
          </p:cNvPr>
          <p:cNvSpPr/>
          <p:nvPr/>
        </p:nvSpPr>
        <p:spPr>
          <a:xfrm>
            <a:off x="6727371" y="474345"/>
            <a:ext cx="5464629" cy="5909310"/>
          </a:xfrm>
          <a:prstGeom prst="rect">
            <a:avLst/>
          </a:prstGeom>
        </p:spPr>
        <p:txBody>
          <a:bodyPr wrap="square">
            <a:spAutoFit/>
          </a:bodyPr>
          <a:lstStyle/>
          <a:p>
            <a:r>
              <a:rPr lang="en-GB" sz="1400" dirty="0"/>
              <a:t>#include "</a:t>
            </a:r>
            <a:r>
              <a:rPr lang="en-GB" sz="1400" dirty="0" err="1"/>
              <a:t>mbed.h</a:t>
            </a:r>
            <a:r>
              <a:rPr lang="en-GB" sz="1400" dirty="0"/>
              <a:t>"</a:t>
            </a:r>
          </a:p>
          <a:p>
            <a:endParaRPr lang="en-GB" sz="1400" dirty="0"/>
          </a:p>
          <a:p>
            <a:r>
              <a:rPr lang="en-GB" sz="1400" dirty="0"/>
              <a:t>Mutex myMutex;</a:t>
            </a:r>
          </a:p>
          <a:p>
            <a:endParaRPr lang="en-GB" sz="1400" dirty="0"/>
          </a:p>
          <a:p>
            <a:r>
              <a:rPr lang="en-GB" sz="1400" dirty="0"/>
              <a:t>void notify(const char* name, int state) {</a:t>
            </a:r>
          </a:p>
          <a:p>
            <a:r>
              <a:rPr lang="en-GB" sz="1400" dirty="0"/>
              <a:t>    myMutex.lock();</a:t>
            </a:r>
          </a:p>
          <a:p>
            <a:r>
              <a:rPr lang="en-GB" sz="1400" dirty="0"/>
              <a:t>    printf("%s: %d\n\r", name, state); // serial output is a shared resource</a:t>
            </a:r>
          </a:p>
          <a:p>
            <a:r>
              <a:rPr lang="en-GB" sz="1400" dirty="0"/>
              <a:t>    myMutex.unlock();</a:t>
            </a:r>
          </a:p>
          <a:p>
            <a:r>
              <a:rPr lang="en-GB" sz="1400" dirty="0"/>
              <a:t>}</a:t>
            </a:r>
          </a:p>
          <a:p>
            <a:endParaRPr lang="en-GB" sz="1400" dirty="0"/>
          </a:p>
          <a:p>
            <a:r>
              <a:rPr lang="en-GB" sz="1400" dirty="0"/>
              <a:t>void threadTask(void const *args) {</a:t>
            </a:r>
          </a:p>
          <a:p>
            <a:r>
              <a:rPr lang="en-GB" sz="1400" dirty="0"/>
              <a:t>    while (true) {</a:t>
            </a:r>
          </a:p>
          <a:p>
            <a:r>
              <a:rPr lang="en-GB" sz="1400" dirty="0"/>
              <a:t>        notify((const char*)args, 0);</a:t>
            </a:r>
          </a:p>
          <a:p>
            <a:r>
              <a:rPr lang="en-GB" sz="1400" dirty="0"/>
              <a:t>        wait(1);</a:t>
            </a:r>
          </a:p>
          <a:p>
            <a:r>
              <a:rPr lang="en-GB" sz="1400" dirty="0"/>
              <a:t>        notify((const char*)args, 1);</a:t>
            </a:r>
          </a:p>
          <a:p>
            <a:r>
              <a:rPr lang="en-GB" sz="1400" dirty="0"/>
              <a:t>        wait(1);</a:t>
            </a:r>
          </a:p>
          <a:p>
            <a:r>
              <a:rPr lang="en-GB" sz="1400" dirty="0"/>
              <a:t>    }</a:t>
            </a:r>
          </a:p>
          <a:p>
            <a:r>
              <a:rPr lang="en-GB" sz="1400" dirty="0"/>
              <a:t>}</a:t>
            </a:r>
          </a:p>
          <a:p>
            <a:endParaRPr lang="en-GB" sz="1400" dirty="0"/>
          </a:p>
          <a:p>
            <a:r>
              <a:rPr lang="en-GB" sz="1400" dirty="0"/>
              <a:t>int main() {</a:t>
            </a:r>
          </a:p>
          <a:p>
            <a:r>
              <a:rPr lang="en-GB" sz="1400" dirty="0"/>
              <a:t>    Thread t2;</a:t>
            </a:r>
          </a:p>
          <a:p>
            <a:r>
              <a:rPr lang="en-GB" sz="1400" dirty="0"/>
              <a:t>    Thread t3;</a:t>
            </a:r>
          </a:p>
          <a:p>
            <a:r>
              <a:rPr lang="en-GB" sz="1400" dirty="0"/>
              <a:t>    t2.start(callback(threadTask, (void *)"Thread 2"));</a:t>
            </a:r>
          </a:p>
          <a:p>
            <a:r>
              <a:rPr lang="en-GB" sz="1400" dirty="0"/>
              <a:t>    t3.start(callback(threadTask, (void *)"Thread 3"));</a:t>
            </a:r>
          </a:p>
          <a:p>
            <a:r>
              <a:rPr lang="en-GB" sz="1400" dirty="0"/>
              <a:t> </a:t>
            </a:r>
          </a:p>
          <a:p>
            <a:r>
              <a:rPr lang="en-GB" sz="1400" dirty="0"/>
              <a:t>    threadTask((void *)"Thread 1");</a:t>
            </a:r>
          </a:p>
          <a:p>
            <a:r>
              <a:rPr lang="en-GB" sz="1400" dirty="0"/>
              <a:t>}</a:t>
            </a:r>
          </a:p>
        </p:txBody>
      </p:sp>
      <p:sp>
        <p:nvSpPr>
          <p:cNvPr id="6" name="TextBox 5">
            <a:extLst>
              <a:ext uri="{FF2B5EF4-FFF2-40B4-BE49-F238E27FC236}">
                <a16:creationId xmlns:a16="http://schemas.microsoft.com/office/drawing/2014/main" id="{1E5044FB-C688-47FE-859D-2D7DA8B320CA}"/>
              </a:ext>
            </a:extLst>
          </p:cNvPr>
          <p:cNvSpPr txBox="1"/>
          <p:nvPr/>
        </p:nvSpPr>
        <p:spPr>
          <a:xfrm>
            <a:off x="9688287" y="2612572"/>
            <a:ext cx="2296885" cy="175432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Try commenting in/out the .lock() and .unlock() method calls to see the difference between atomic and non-atomic execution.</a:t>
            </a:r>
          </a:p>
        </p:txBody>
      </p:sp>
      <p:cxnSp>
        <p:nvCxnSpPr>
          <p:cNvPr id="8" name="Straight Arrow Connector 7">
            <a:extLst>
              <a:ext uri="{FF2B5EF4-FFF2-40B4-BE49-F238E27FC236}">
                <a16:creationId xmlns:a16="http://schemas.microsoft.com/office/drawing/2014/main" id="{75EF4F71-D169-4BAA-9DC3-B2F7DBA3609C}"/>
              </a:ext>
            </a:extLst>
          </p:cNvPr>
          <p:cNvCxnSpPr>
            <a:cxnSpLocks/>
            <a:stCxn id="6" idx="0"/>
          </p:cNvCxnSpPr>
          <p:nvPr/>
        </p:nvCxnSpPr>
        <p:spPr>
          <a:xfrm flipH="1" flipV="1">
            <a:off x="8490858" y="2133600"/>
            <a:ext cx="2345872" cy="47897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AF566BF7-503C-408F-A5C9-1188BD0EBAAD}"/>
              </a:ext>
            </a:extLst>
          </p:cNvPr>
          <p:cNvSpPr txBox="1"/>
          <p:nvPr/>
        </p:nvSpPr>
        <p:spPr>
          <a:xfrm>
            <a:off x="10425450" y="936434"/>
            <a:ext cx="1559722"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Critical section</a:t>
            </a:r>
          </a:p>
        </p:txBody>
      </p:sp>
      <p:cxnSp>
        <p:nvCxnSpPr>
          <p:cNvPr id="13" name="Straight Arrow Connector 12">
            <a:extLst>
              <a:ext uri="{FF2B5EF4-FFF2-40B4-BE49-F238E27FC236}">
                <a16:creationId xmlns:a16="http://schemas.microsoft.com/office/drawing/2014/main" id="{3E2C33F8-0B03-4665-BAEE-6284DD07CAA3}"/>
              </a:ext>
            </a:extLst>
          </p:cNvPr>
          <p:cNvCxnSpPr>
            <a:cxnSpLocks/>
            <a:stCxn id="11" idx="2"/>
          </p:cNvCxnSpPr>
          <p:nvPr/>
        </p:nvCxnSpPr>
        <p:spPr>
          <a:xfrm flipH="1">
            <a:off x="9360310" y="1305766"/>
            <a:ext cx="1845001" cy="51985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3023367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docs.mbed.com/docs/mbed-os-api-reference/en/latest/APIs/tasks/Images/Thread/Semaphore.png">
            <a:extLst>
              <a:ext uri="{FF2B5EF4-FFF2-40B4-BE49-F238E27FC236}">
                <a16:creationId xmlns:a16="http://schemas.microsoft.com/office/drawing/2014/main" id="{5E01AAFC-8D78-452C-9F69-D604117EC6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6733" y="3713262"/>
            <a:ext cx="5258534" cy="29579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CF7559D-88CE-4D75-B0BA-521CFA826076}"/>
              </a:ext>
            </a:extLst>
          </p:cNvPr>
          <p:cNvSpPr>
            <a:spLocks noGrp="1"/>
          </p:cNvSpPr>
          <p:nvPr>
            <p:ph type="title"/>
          </p:nvPr>
        </p:nvSpPr>
        <p:spPr>
          <a:xfrm>
            <a:off x="838200" y="365125"/>
            <a:ext cx="10515600" cy="972062"/>
          </a:xfrm>
        </p:spPr>
        <p:txBody>
          <a:bodyPr/>
          <a:lstStyle/>
          <a:p>
            <a:r>
              <a:rPr lang="en-GB" dirty="0"/>
              <a:t>Semaphore</a:t>
            </a:r>
          </a:p>
        </p:txBody>
      </p:sp>
      <p:sp>
        <p:nvSpPr>
          <p:cNvPr id="3" name="Content Placeholder 2">
            <a:extLst>
              <a:ext uri="{FF2B5EF4-FFF2-40B4-BE49-F238E27FC236}">
                <a16:creationId xmlns:a16="http://schemas.microsoft.com/office/drawing/2014/main" id="{43E2FD8C-7D9E-418A-AD9D-A03B47F2E66B}"/>
              </a:ext>
            </a:extLst>
          </p:cNvPr>
          <p:cNvSpPr>
            <a:spLocks noGrp="1"/>
          </p:cNvSpPr>
          <p:nvPr>
            <p:ph idx="1"/>
          </p:nvPr>
        </p:nvSpPr>
        <p:spPr>
          <a:xfrm>
            <a:off x="838200" y="1337187"/>
            <a:ext cx="10515600" cy="2376075"/>
          </a:xfrm>
        </p:spPr>
        <p:txBody>
          <a:bodyPr>
            <a:normAutofit fontScale="70000" lnSpcReduction="20000"/>
          </a:bodyPr>
          <a:lstStyle/>
          <a:p>
            <a:r>
              <a:rPr lang="en-GB" dirty="0"/>
              <a:t>A semaphore is a signalling mechanism.</a:t>
            </a:r>
          </a:p>
          <a:p>
            <a:r>
              <a:rPr lang="en-GB" dirty="0"/>
              <a:t>A semaphore is an object used to manage and protect access to shared resources.</a:t>
            </a:r>
          </a:p>
          <a:p>
            <a:r>
              <a:rPr lang="en-GB" dirty="0"/>
              <a:t>Unlike a mutex, it does not have the concept of an owner.</a:t>
            </a:r>
          </a:p>
          <a:p>
            <a:r>
              <a:rPr lang="en-GB" dirty="0"/>
              <a:t>Unlike a mutex, a semaphore can control access to multiple shared resources.</a:t>
            </a:r>
          </a:p>
          <a:p>
            <a:r>
              <a:rPr lang="en-GB" dirty="0"/>
              <a:t>For example, a semaphore enables access to, and management of, a group of identical peripherals.</a:t>
            </a:r>
          </a:p>
          <a:p>
            <a:r>
              <a:rPr lang="en-GB" dirty="0"/>
              <a:t>Can be signalled from an ISR (see mbed API documentation for details).</a:t>
            </a:r>
          </a:p>
        </p:txBody>
      </p:sp>
    </p:spTree>
    <p:extLst>
      <p:ext uri="{BB962C8B-B14F-4D97-AF65-F5344CB8AC3E}">
        <p14:creationId xmlns:p14="http://schemas.microsoft.com/office/powerpoint/2010/main" val="2390236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1708D-1CA3-467E-B653-C2B9A53254B3}"/>
              </a:ext>
            </a:extLst>
          </p:cNvPr>
          <p:cNvSpPr>
            <a:spLocks noGrp="1"/>
          </p:cNvSpPr>
          <p:nvPr>
            <p:ph type="title"/>
          </p:nvPr>
        </p:nvSpPr>
        <p:spPr>
          <a:xfrm>
            <a:off x="838200" y="365125"/>
            <a:ext cx="6152535" cy="1325563"/>
          </a:xfrm>
        </p:spPr>
        <p:txBody>
          <a:bodyPr/>
          <a:lstStyle/>
          <a:p>
            <a:r>
              <a:rPr lang="en-GB" dirty="0"/>
              <a:t>Semaphore Example</a:t>
            </a:r>
          </a:p>
        </p:txBody>
      </p:sp>
      <p:sp>
        <p:nvSpPr>
          <p:cNvPr id="3" name="Content Placeholder 2">
            <a:extLst>
              <a:ext uri="{FF2B5EF4-FFF2-40B4-BE49-F238E27FC236}">
                <a16:creationId xmlns:a16="http://schemas.microsoft.com/office/drawing/2014/main" id="{EB1B4A3E-3CE2-42D9-A6CC-C049B0DC5092}"/>
              </a:ext>
            </a:extLst>
          </p:cNvPr>
          <p:cNvSpPr>
            <a:spLocks noGrp="1"/>
          </p:cNvSpPr>
          <p:nvPr>
            <p:ph idx="1"/>
          </p:nvPr>
        </p:nvSpPr>
        <p:spPr>
          <a:xfrm>
            <a:off x="838200" y="1825625"/>
            <a:ext cx="6152535" cy="4351338"/>
          </a:xfrm>
        </p:spPr>
        <p:txBody>
          <a:bodyPr>
            <a:normAutofit fontScale="70000" lnSpcReduction="20000"/>
          </a:bodyPr>
          <a:lstStyle/>
          <a:p>
            <a:r>
              <a:rPr lang="en-GB" dirty="0"/>
              <a:t>The following code gives an example of using a semaphore object to restrict the number of threads which can access the serial output resource at the same time.</a:t>
            </a:r>
          </a:p>
          <a:p>
            <a:r>
              <a:rPr lang="en-GB" dirty="0"/>
              <a:t>In this contrived example, notice that the first two threads which call the semaphore .wait() method will execute the serial printf() at the same time.</a:t>
            </a:r>
          </a:p>
          <a:p>
            <a:r>
              <a:rPr lang="en-GB" dirty="0"/>
              <a:t>This means that the output maybe a jumble of characters from thread 1 and thread 2, for example.</a:t>
            </a:r>
          </a:p>
          <a:p>
            <a:r>
              <a:rPr lang="en-GB" dirty="0"/>
              <a:t>Once the tasks have called the .release() method the next two threads can enter the protected code section.</a:t>
            </a:r>
          </a:p>
          <a:p>
            <a:r>
              <a:rPr lang="en-GB" dirty="0"/>
              <a:t>This enforces that a maximum of 2 threads can access the critical section at any one time.</a:t>
            </a:r>
          </a:p>
          <a:p>
            <a:r>
              <a:rPr lang="en-GB" dirty="0"/>
              <a:t>Semaphores are typically used as a method for signalling between threads.</a:t>
            </a:r>
          </a:p>
        </p:txBody>
      </p:sp>
      <p:sp>
        <p:nvSpPr>
          <p:cNvPr id="5" name="Rectangle 4">
            <a:extLst>
              <a:ext uri="{FF2B5EF4-FFF2-40B4-BE49-F238E27FC236}">
                <a16:creationId xmlns:a16="http://schemas.microsoft.com/office/drawing/2014/main" id="{7254F247-9B86-4347-8185-F41B3115851E}"/>
              </a:ext>
            </a:extLst>
          </p:cNvPr>
          <p:cNvSpPr/>
          <p:nvPr/>
        </p:nvSpPr>
        <p:spPr>
          <a:xfrm>
            <a:off x="6990735" y="58847"/>
            <a:ext cx="5201265" cy="6740307"/>
          </a:xfrm>
          <a:prstGeom prst="rect">
            <a:avLst/>
          </a:prstGeom>
        </p:spPr>
        <p:txBody>
          <a:bodyPr wrap="square">
            <a:spAutoFit/>
          </a:bodyPr>
          <a:lstStyle/>
          <a:p>
            <a:r>
              <a:rPr lang="en-GB" dirty="0"/>
              <a:t>#include "</a:t>
            </a:r>
            <a:r>
              <a:rPr lang="en-GB" dirty="0" err="1"/>
              <a:t>mbed.h</a:t>
            </a:r>
            <a:r>
              <a:rPr lang="en-GB" dirty="0"/>
              <a:t>"</a:t>
            </a:r>
          </a:p>
          <a:p>
            <a:endParaRPr lang="en-GB" dirty="0"/>
          </a:p>
          <a:p>
            <a:r>
              <a:rPr lang="en-GB" dirty="0"/>
              <a:t>Semaphore two_slots(2);</a:t>
            </a:r>
          </a:p>
          <a:p>
            <a:endParaRPr lang="en-GB" dirty="0"/>
          </a:p>
          <a:p>
            <a:r>
              <a:rPr lang="en-GB" dirty="0"/>
              <a:t>void threadTask(void const *name) {</a:t>
            </a:r>
          </a:p>
          <a:p>
            <a:r>
              <a:rPr lang="en-GB" dirty="0"/>
              <a:t>    while (true) {</a:t>
            </a:r>
          </a:p>
          <a:p>
            <a:r>
              <a:rPr lang="en-GB" dirty="0"/>
              <a:t>        two_slots.wait();</a:t>
            </a:r>
          </a:p>
          <a:p>
            <a:r>
              <a:rPr lang="en-GB" dirty="0"/>
              <a:t>        wait(0.5);</a:t>
            </a:r>
          </a:p>
          <a:p>
            <a:r>
              <a:rPr lang="en-GB" dirty="0"/>
              <a:t>        printf("%s\n\r", (const char*)name);</a:t>
            </a:r>
          </a:p>
          <a:p>
            <a:r>
              <a:rPr lang="en-GB" dirty="0"/>
              <a:t>        wait(0.5);</a:t>
            </a:r>
          </a:p>
          <a:p>
            <a:r>
              <a:rPr lang="en-GB" dirty="0"/>
              <a:t>        two_slots.release();</a:t>
            </a:r>
          </a:p>
          <a:p>
            <a:r>
              <a:rPr lang="en-GB" dirty="0"/>
              <a:t>    }</a:t>
            </a:r>
          </a:p>
          <a:p>
            <a:r>
              <a:rPr lang="en-GB" dirty="0"/>
              <a:t>}</a:t>
            </a:r>
          </a:p>
          <a:p>
            <a:endParaRPr lang="en-GB" dirty="0"/>
          </a:p>
          <a:p>
            <a:r>
              <a:rPr lang="en-GB" dirty="0"/>
              <a:t>int main () {</a:t>
            </a:r>
          </a:p>
          <a:p>
            <a:r>
              <a:rPr lang="en-GB" dirty="0"/>
              <a:t>    Thread t2;</a:t>
            </a:r>
          </a:p>
          <a:p>
            <a:r>
              <a:rPr lang="en-GB" dirty="0"/>
              <a:t>    Thread t3;</a:t>
            </a:r>
          </a:p>
          <a:p>
            <a:r>
              <a:rPr lang="en-GB" dirty="0"/>
              <a:t>    Thread t4;</a:t>
            </a:r>
          </a:p>
          <a:p>
            <a:r>
              <a:rPr lang="en-GB" dirty="0"/>
              <a:t>    t2.start(callback(threadTask, (void *)"2 Thread 2"));</a:t>
            </a:r>
          </a:p>
          <a:p>
            <a:r>
              <a:rPr lang="en-GB" dirty="0"/>
              <a:t>    t3.start(callback(threadTask, (void *)"3 Thread 3"));</a:t>
            </a:r>
          </a:p>
          <a:p>
            <a:r>
              <a:rPr lang="en-GB" dirty="0"/>
              <a:t>    t4.start(callback(threadTask, (void *)"4 Thread 4"));</a:t>
            </a:r>
          </a:p>
          <a:p>
            <a:endParaRPr lang="en-GB" dirty="0"/>
          </a:p>
          <a:p>
            <a:r>
              <a:rPr lang="en-GB" dirty="0"/>
              <a:t>    threadTask((void *)"1 Thread 1");</a:t>
            </a:r>
          </a:p>
          <a:p>
            <a:r>
              <a:rPr lang="en-GB" dirty="0"/>
              <a:t>}</a:t>
            </a:r>
          </a:p>
        </p:txBody>
      </p:sp>
    </p:spTree>
    <p:extLst>
      <p:ext uri="{BB962C8B-B14F-4D97-AF65-F5344CB8AC3E}">
        <p14:creationId xmlns:p14="http://schemas.microsoft.com/office/powerpoint/2010/main" val="4085225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965AE-B0DB-4D5A-B908-7877F7C0E847}"/>
              </a:ext>
            </a:extLst>
          </p:cNvPr>
          <p:cNvSpPr>
            <a:spLocks noGrp="1"/>
          </p:cNvSpPr>
          <p:nvPr>
            <p:ph type="title"/>
          </p:nvPr>
        </p:nvSpPr>
        <p:spPr>
          <a:xfrm>
            <a:off x="838200" y="365125"/>
            <a:ext cx="7214418" cy="1325563"/>
          </a:xfrm>
        </p:spPr>
        <p:txBody>
          <a:bodyPr/>
          <a:lstStyle/>
          <a:p>
            <a:r>
              <a:rPr lang="en-GB" dirty="0"/>
              <a:t>Thread Signalling Example</a:t>
            </a:r>
          </a:p>
        </p:txBody>
      </p:sp>
      <p:sp>
        <p:nvSpPr>
          <p:cNvPr id="3" name="Content Placeholder 2">
            <a:extLst>
              <a:ext uri="{FF2B5EF4-FFF2-40B4-BE49-F238E27FC236}">
                <a16:creationId xmlns:a16="http://schemas.microsoft.com/office/drawing/2014/main" id="{B4651F50-1CF4-4B7A-8958-215F600BF1B3}"/>
              </a:ext>
            </a:extLst>
          </p:cNvPr>
          <p:cNvSpPr>
            <a:spLocks noGrp="1"/>
          </p:cNvSpPr>
          <p:nvPr>
            <p:ph idx="1"/>
          </p:nvPr>
        </p:nvSpPr>
        <p:spPr>
          <a:xfrm>
            <a:off x="838200" y="1825625"/>
            <a:ext cx="7214418" cy="4351338"/>
          </a:xfrm>
        </p:spPr>
        <p:txBody>
          <a:bodyPr>
            <a:normAutofit lnSpcReduction="10000"/>
          </a:bodyPr>
          <a:lstStyle/>
          <a:p>
            <a:r>
              <a:rPr lang="en-GB" dirty="0"/>
              <a:t>As an alternative to semaphores, mbed also provides signals for sending messages between threads.</a:t>
            </a:r>
          </a:p>
          <a:p>
            <a:r>
              <a:rPr lang="en-GB" dirty="0"/>
              <a:t>This code example show the use of signals to pause thread execution until a signal set flag is active.</a:t>
            </a:r>
          </a:p>
          <a:p>
            <a:r>
              <a:rPr lang="en-GB" dirty="0"/>
              <a:t>The .signal_wait() method will wait until a specified signal flag (in this case 0x1) is set.</a:t>
            </a:r>
          </a:p>
          <a:p>
            <a:r>
              <a:rPr lang="en-GB" dirty="0"/>
              <a:t>If 0 is used as an input argument to the .signal_wait() method then it will wait for any signal flag to be set.</a:t>
            </a:r>
          </a:p>
        </p:txBody>
      </p:sp>
      <p:sp>
        <p:nvSpPr>
          <p:cNvPr id="5" name="Rectangle 4">
            <a:extLst>
              <a:ext uri="{FF2B5EF4-FFF2-40B4-BE49-F238E27FC236}">
                <a16:creationId xmlns:a16="http://schemas.microsoft.com/office/drawing/2014/main" id="{6D72CE94-C8A1-484B-9B82-AA1AA38790C0}"/>
              </a:ext>
            </a:extLst>
          </p:cNvPr>
          <p:cNvSpPr/>
          <p:nvPr/>
        </p:nvSpPr>
        <p:spPr>
          <a:xfrm>
            <a:off x="8052618" y="474345"/>
            <a:ext cx="4139381" cy="5909310"/>
          </a:xfrm>
          <a:prstGeom prst="rect">
            <a:avLst/>
          </a:prstGeom>
        </p:spPr>
        <p:txBody>
          <a:bodyPr wrap="square">
            <a:spAutoFit/>
          </a:bodyPr>
          <a:lstStyle/>
          <a:p>
            <a:r>
              <a:rPr lang="en-GB" dirty="0"/>
              <a:t>#include "</a:t>
            </a:r>
            <a:r>
              <a:rPr lang="en-GB" dirty="0" err="1"/>
              <a:t>mbed.h</a:t>
            </a:r>
            <a:r>
              <a:rPr lang="en-GB" dirty="0"/>
              <a:t>"</a:t>
            </a:r>
          </a:p>
          <a:p>
            <a:endParaRPr lang="en-GB" dirty="0"/>
          </a:p>
          <a:p>
            <a:r>
              <a:rPr lang="en-GB" dirty="0"/>
              <a:t>DigitalOut ledGreen(LED1);</a:t>
            </a:r>
          </a:p>
          <a:p>
            <a:endParaRPr lang="en-GB" dirty="0"/>
          </a:p>
          <a:p>
            <a:r>
              <a:rPr lang="en-GB" dirty="0"/>
              <a:t>void threadTask() {</a:t>
            </a:r>
          </a:p>
          <a:p>
            <a:r>
              <a:rPr lang="en-GB" dirty="0"/>
              <a:t>    while (true) {</a:t>
            </a:r>
          </a:p>
          <a:p>
            <a:r>
              <a:rPr lang="en-GB" dirty="0"/>
              <a:t>        Thread::signal_wait(0x1);</a:t>
            </a:r>
          </a:p>
          <a:p>
            <a:r>
              <a:rPr lang="en-GB" dirty="0"/>
              <a:t>        ledGreen = !ledGreen;</a:t>
            </a:r>
          </a:p>
          <a:p>
            <a:r>
              <a:rPr lang="en-GB" dirty="0"/>
              <a:t>    }</a:t>
            </a:r>
          </a:p>
          <a:p>
            <a:r>
              <a:rPr lang="en-GB" dirty="0"/>
              <a:t>}</a:t>
            </a:r>
          </a:p>
          <a:p>
            <a:endParaRPr lang="en-GB" dirty="0"/>
          </a:p>
          <a:p>
            <a:r>
              <a:rPr lang="en-GB" dirty="0"/>
              <a:t>int main() {</a:t>
            </a:r>
          </a:p>
          <a:p>
            <a:r>
              <a:rPr lang="en-GB" dirty="0"/>
              <a:t>    Thread myThread;</a:t>
            </a:r>
          </a:p>
          <a:p>
            <a:endParaRPr lang="en-GB" dirty="0"/>
          </a:p>
          <a:p>
            <a:r>
              <a:rPr lang="en-GB" dirty="0"/>
              <a:t>    myThread.start(callback(threadTask));</a:t>
            </a:r>
          </a:p>
          <a:p>
            <a:endParaRPr lang="en-GB" dirty="0"/>
          </a:p>
          <a:p>
            <a:r>
              <a:rPr lang="en-GB" dirty="0"/>
              <a:t>    while (true) {</a:t>
            </a:r>
          </a:p>
          <a:p>
            <a:r>
              <a:rPr lang="en-GB" dirty="0"/>
              <a:t>        wait(1);</a:t>
            </a:r>
          </a:p>
          <a:p>
            <a:r>
              <a:rPr lang="en-GB" dirty="0"/>
              <a:t>        myThread.signal_set(0x1);</a:t>
            </a:r>
          </a:p>
          <a:p>
            <a:r>
              <a:rPr lang="en-GB" dirty="0"/>
              <a:t>    }</a:t>
            </a:r>
          </a:p>
          <a:p>
            <a:r>
              <a:rPr lang="en-GB" dirty="0"/>
              <a:t>}</a:t>
            </a:r>
          </a:p>
        </p:txBody>
      </p:sp>
    </p:spTree>
    <p:extLst>
      <p:ext uri="{BB962C8B-B14F-4D97-AF65-F5344CB8AC3E}">
        <p14:creationId xmlns:p14="http://schemas.microsoft.com/office/powerpoint/2010/main" val="3295199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media/uploads/emilmont/mailqueue.png">
            <a:extLst>
              <a:ext uri="{FF2B5EF4-FFF2-40B4-BE49-F238E27FC236}">
                <a16:creationId xmlns:a16="http://schemas.microsoft.com/office/drawing/2014/main" id="{88F4DE24-4995-431E-8E30-4FB9F6EA7A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4847" y="3727773"/>
            <a:ext cx="5417153" cy="313022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DE88A14-138D-494F-96EC-D79652F5966C}"/>
              </a:ext>
            </a:extLst>
          </p:cNvPr>
          <p:cNvSpPr>
            <a:spLocks noGrp="1"/>
          </p:cNvSpPr>
          <p:nvPr>
            <p:ph type="title"/>
          </p:nvPr>
        </p:nvSpPr>
        <p:spPr/>
        <p:txBody>
          <a:bodyPr/>
          <a:lstStyle/>
          <a:p>
            <a:r>
              <a:rPr lang="en-GB" dirty="0"/>
              <a:t>Queue, Memory Pool and Mail</a:t>
            </a:r>
          </a:p>
        </p:txBody>
      </p:sp>
      <p:sp>
        <p:nvSpPr>
          <p:cNvPr id="3" name="Content Placeholder 2">
            <a:extLst>
              <a:ext uri="{FF2B5EF4-FFF2-40B4-BE49-F238E27FC236}">
                <a16:creationId xmlns:a16="http://schemas.microsoft.com/office/drawing/2014/main" id="{08783AF8-73F0-4A4A-A474-E2840D40ADD5}"/>
              </a:ext>
            </a:extLst>
          </p:cNvPr>
          <p:cNvSpPr>
            <a:spLocks noGrp="1"/>
          </p:cNvSpPr>
          <p:nvPr>
            <p:ph idx="1"/>
          </p:nvPr>
        </p:nvSpPr>
        <p:spPr/>
        <p:txBody>
          <a:bodyPr/>
          <a:lstStyle/>
          <a:p>
            <a:r>
              <a:rPr lang="en-GB" dirty="0"/>
              <a:t>‘Queue’ is a First In First Out data structure (FIFO).</a:t>
            </a:r>
          </a:p>
          <a:p>
            <a:r>
              <a:rPr lang="en-GB" dirty="0"/>
              <a:t>‘Memory Pool’ is used to allocate memory for a queue data structure.</a:t>
            </a:r>
          </a:p>
          <a:p>
            <a:r>
              <a:rPr lang="en-GB" dirty="0"/>
              <a:t>‘Mail’ combines a Queue and a Memory Pool into a single class.</a:t>
            </a:r>
          </a:p>
          <a:p>
            <a:r>
              <a:rPr lang="en-GB" dirty="0"/>
              <a:t>These data structures can be helpful when passing data between threads.</a:t>
            </a:r>
          </a:p>
        </p:txBody>
      </p:sp>
      <p:pic>
        <p:nvPicPr>
          <p:cNvPr id="5" name="Picture 2" descr="/media/uploads/emilmont/messagequeue.png">
            <a:extLst>
              <a:ext uri="{FF2B5EF4-FFF2-40B4-BE49-F238E27FC236}">
                <a16:creationId xmlns:a16="http://schemas.microsoft.com/office/drawing/2014/main" id="{0C70DDDF-65CD-42BB-B71A-4BCB271BAE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676169"/>
            <a:ext cx="5460032" cy="1500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1806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82B48-3716-4548-B9DD-F05CEB536277}"/>
              </a:ext>
            </a:extLst>
          </p:cNvPr>
          <p:cNvSpPr>
            <a:spLocks noGrp="1"/>
          </p:cNvSpPr>
          <p:nvPr>
            <p:ph type="title"/>
          </p:nvPr>
        </p:nvSpPr>
        <p:spPr>
          <a:xfrm>
            <a:off x="838200" y="365125"/>
            <a:ext cx="7125928" cy="1325563"/>
          </a:xfrm>
        </p:spPr>
        <p:txBody>
          <a:bodyPr/>
          <a:lstStyle/>
          <a:p>
            <a:r>
              <a:rPr lang="en-GB" dirty="0"/>
              <a:t>Queue and Memory Pool Example (i.e. Mail)</a:t>
            </a:r>
          </a:p>
        </p:txBody>
      </p:sp>
      <p:sp>
        <p:nvSpPr>
          <p:cNvPr id="3" name="Content Placeholder 2">
            <a:extLst>
              <a:ext uri="{FF2B5EF4-FFF2-40B4-BE49-F238E27FC236}">
                <a16:creationId xmlns:a16="http://schemas.microsoft.com/office/drawing/2014/main" id="{9FA1EADB-5D5F-4C4C-98F0-2178BBA7E7D2}"/>
              </a:ext>
            </a:extLst>
          </p:cNvPr>
          <p:cNvSpPr>
            <a:spLocks noGrp="1"/>
          </p:cNvSpPr>
          <p:nvPr>
            <p:ph idx="1"/>
          </p:nvPr>
        </p:nvSpPr>
        <p:spPr>
          <a:xfrm>
            <a:off x="838200" y="1825625"/>
            <a:ext cx="7125928" cy="4351338"/>
          </a:xfrm>
        </p:spPr>
        <p:txBody>
          <a:bodyPr>
            <a:normAutofit fontScale="77500" lnSpcReduction="20000"/>
          </a:bodyPr>
          <a:lstStyle/>
          <a:p>
            <a:r>
              <a:rPr lang="en-GB" dirty="0"/>
              <a:t>Here is an example of using a Mail object (which is just a combination of a Queue and a Memory Pool object – see documentation for detail).</a:t>
            </a:r>
          </a:p>
          <a:p>
            <a:r>
              <a:rPr lang="en-GB" dirty="0"/>
              <a:t>In this example a thread is used to continually poll a sensor for data (fake data update).</a:t>
            </a:r>
          </a:p>
          <a:p>
            <a:r>
              <a:rPr lang="en-GB" dirty="0"/>
              <a:t>Instead of processing the data in the same thread used for polling, the data is temporarily stored in a Mail box queue.</a:t>
            </a:r>
          </a:p>
          <a:p>
            <a:r>
              <a:rPr lang="en-GB" dirty="0"/>
              <a:t>The main thread then processes the messages in the Mail box queue in FIFO order.</a:t>
            </a:r>
          </a:p>
          <a:p>
            <a:r>
              <a:rPr lang="en-GB" dirty="0"/>
              <a:t>The Mail box has a limited size for messages.</a:t>
            </a:r>
          </a:p>
          <a:p>
            <a:r>
              <a:rPr lang="en-GB" dirty="0"/>
              <a:t>Notice that if the Mail box overflows then messages will be lost.</a:t>
            </a:r>
          </a:p>
          <a:p>
            <a:r>
              <a:rPr lang="en-GB" dirty="0"/>
              <a:t>We can solve this by making the Mail box larger in size and by freeing memory at a higher frequency than we allocate.</a:t>
            </a:r>
          </a:p>
        </p:txBody>
      </p:sp>
      <p:sp>
        <p:nvSpPr>
          <p:cNvPr id="6" name="Rectangle 5">
            <a:extLst>
              <a:ext uri="{FF2B5EF4-FFF2-40B4-BE49-F238E27FC236}">
                <a16:creationId xmlns:a16="http://schemas.microsoft.com/office/drawing/2014/main" id="{3F95F72D-A505-4CC4-92FB-EE86E6B3A805}"/>
              </a:ext>
            </a:extLst>
          </p:cNvPr>
          <p:cNvSpPr/>
          <p:nvPr/>
        </p:nvSpPr>
        <p:spPr>
          <a:xfrm>
            <a:off x="7964128" y="181958"/>
            <a:ext cx="4227871" cy="6494085"/>
          </a:xfrm>
          <a:prstGeom prst="rect">
            <a:avLst/>
          </a:prstGeom>
        </p:spPr>
        <p:txBody>
          <a:bodyPr wrap="square">
            <a:spAutoFit/>
          </a:bodyPr>
          <a:lstStyle/>
          <a:p>
            <a:r>
              <a:rPr lang="en-GB" sz="800" dirty="0"/>
              <a:t>#include "</a:t>
            </a:r>
            <a:r>
              <a:rPr lang="en-GB" sz="800" dirty="0" err="1"/>
              <a:t>mbed.h</a:t>
            </a:r>
            <a:r>
              <a:rPr lang="en-GB" sz="800" dirty="0"/>
              <a:t>"</a:t>
            </a:r>
          </a:p>
          <a:p>
            <a:endParaRPr lang="en-GB" sz="800" dirty="0"/>
          </a:p>
          <a:p>
            <a:r>
              <a:rPr lang="en-GB" sz="800" dirty="0"/>
              <a:t>/* Mail */</a:t>
            </a:r>
          </a:p>
          <a:p>
            <a:r>
              <a:rPr lang="en-GB" sz="800" dirty="0"/>
              <a:t>typedef struct {</a:t>
            </a:r>
          </a:p>
          <a:p>
            <a:r>
              <a:rPr lang="en-GB" sz="800" dirty="0"/>
              <a:t>  float    voltage; /* AD result of measured voltage */</a:t>
            </a:r>
          </a:p>
          <a:p>
            <a:r>
              <a:rPr lang="en-GB" sz="800" dirty="0"/>
              <a:t>  float    current; /* AD result of measured current */</a:t>
            </a:r>
          </a:p>
          <a:p>
            <a:r>
              <a:rPr lang="en-GB" sz="800" dirty="0"/>
              <a:t>  uint32_t counter; /* A counter value               */</a:t>
            </a:r>
          </a:p>
          <a:p>
            <a:r>
              <a:rPr lang="en-GB" sz="800" dirty="0"/>
              <a:t>} mail_t;</a:t>
            </a:r>
          </a:p>
          <a:p>
            <a:endParaRPr lang="en-GB" sz="800" dirty="0"/>
          </a:p>
          <a:p>
            <a:r>
              <a:rPr lang="en-GB" sz="800" dirty="0"/>
              <a:t>Mail&lt;mail_t, 16&gt; mail_box;</a:t>
            </a:r>
          </a:p>
          <a:p>
            <a:r>
              <a:rPr lang="en-GB" sz="800" dirty="0"/>
              <a:t>Thread thread;</a:t>
            </a:r>
          </a:p>
          <a:p>
            <a:endParaRPr lang="en-GB" sz="800" dirty="0"/>
          </a:p>
          <a:p>
            <a:r>
              <a:rPr lang="en-GB" sz="800" dirty="0"/>
              <a:t>void send_thread (void) {</a:t>
            </a:r>
          </a:p>
          <a:p>
            <a:r>
              <a:rPr lang="en-GB" sz="800" dirty="0"/>
              <a:t>    uint32_t i = 0;</a:t>
            </a:r>
          </a:p>
          <a:p>
            <a:r>
              <a:rPr lang="en-GB" sz="800" dirty="0"/>
              <a:t>    while (true) {</a:t>
            </a:r>
          </a:p>
          <a:p>
            <a:r>
              <a:rPr lang="en-GB" sz="800" dirty="0"/>
              <a:t>        i++; // fake data update</a:t>
            </a:r>
          </a:p>
          <a:p>
            <a:r>
              <a:rPr lang="en-GB" sz="800" dirty="0"/>
              <a:t>        mail_t *mail = mail_box.alloc();</a:t>
            </a:r>
          </a:p>
          <a:p>
            <a:r>
              <a:rPr lang="en-GB" sz="800" dirty="0"/>
              <a:t>        mail-&gt;voltage = (i * 0.1) * 33; </a:t>
            </a:r>
          </a:p>
          <a:p>
            <a:r>
              <a:rPr lang="en-GB" sz="800" dirty="0"/>
              <a:t>        mail-&gt;current = (i * 0.1) * 11;</a:t>
            </a:r>
          </a:p>
          <a:p>
            <a:r>
              <a:rPr lang="en-GB" sz="800" dirty="0"/>
              <a:t>        mail-&gt;counter = i;</a:t>
            </a:r>
          </a:p>
          <a:p>
            <a:r>
              <a:rPr lang="en-GB" sz="800" dirty="0"/>
              <a:t>        mail_box.put(mail);</a:t>
            </a:r>
          </a:p>
          <a:p>
            <a:r>
              <a:rPr lang="en-GB" sz="800" dirty="0"/>
              <a:t>        wait(1);</a:t>
            </a:r>
          </a:p>
          <a:p>
            <a:r>
              <a:rPr lang="en-GB" sz="800" dirty="0"/>
              <a:t>    }</a:t>
            </a:r>
          </a:p>
          <a:p>
            <a:r>
              <a:rPr lang="en-GB" sz="800" dirty="0"/>
              <a:t>}</a:t>
            </a:r>
          </a:p>
          <a:p>
            <a:endParaRPr lang="en-GB" sz="800" dirty="0"/>
          </a:p>
          <a:p>
            <a:r>
              <a:rPr lang="en-GB" sz="800" dirty="0"/>
              <a:t>int main (void) {</a:t>
            </a:r>
          </a:p>
          <a:p>
            <a:r>
              <a:rPr lang="en-GB" sz="800" dirty="0"/>
              <a:t>    thread.start(callback(send_thread));</a:t>
            </a:r>
          </a:p>
          <a:p>
            <a:r>
              <a:rPr lang="en-GB" sz="800" dirty="0"/>
              <a:t>    float free_time = 4;</a:t>
            </a:r>
          </a:p>
          <a:p>
            <a:r>
              <a:rPr lang="en-GB" sz="800" dirty="0"/>
              <a:t>    </a:t>
            </a:r>
          </a:p>
          <a:p>
            <a:r>
              <a:rPr lang="en-GB" sz="800" dirty="0"/>
              <a:t>    while (true) {</a:t>
            </a:r>
          </a:p>
          <a:p>
            <a:r>
              <a:rPr lang="en-GB" sz="800" dirty="0"/>
              <a:t>        wait(free_time); // if we do not clear the queue fast enough it will overflow and lose data!</a:t>
            </a:r>
          </a:p>
          <a:p>
            <a:endParaRPr lang="en-GB" sz="800" dirty="0"/>
          </a:p>
          <a:p>
            <a:r>
              <a:rPr lang="en-GB" sz="800" dirty="0"/>
              <a:t>        if (mail_box.full()) {</a:t>
            </a:r>
          </a:p>
          <a:p>
            <a:r>
              <a:rPr lang="en-GB" sz="800" dirty="0"/>
              <a:t>            printf("Mail box is full, please free some space!\n\r");</a:t>
            </a:r>
          </a:p>
          <a:p>
            <a:r>
              <a:rPr lang="en-GB" sz="800" dirty="0"/>
              <a:t>            free_time = 0.1;</a:t>
            </a:r>
          </a:p>
          <a:p>
            <a:r>
              <a:rPr lang="en-GB" sz="800" dirty="0"/>
              <a:t>        }</a:t>
            </a:r>
          </a:p>
          <a:p>
            <a:r>
              <a:rPr lang="en-GB" sz="800" dirty="0"/>
              <a:t>        if (mail_box.empty()) {</a:t>
            </a:r>
          </a:p>
          <a:p>
            <a:r>
              <a:rPr lang="en-GB" sz="800" dirty="0"/>
              <a:t>            printf("Mail box is empty\n\r");</a:t>
            </a:r>
          </a:p>
          <a:p>
            <a:r>
              <a:rPr lang="en-GB" sz="800" dirty="0"/>
              <a:t>            free_time = 4;</a:t>
            </a:r>
          </a:p>
          <a:p>
            <a:r>
              <a:rPr lang="en-GB" sz="800" dirty="0"/>
              <a:t>        }</a:t>
            </a:r>
          </a:p>
          <a:p>
            <a:endParaRPr lang="en-GB" sz="800" dirty="0"/>
          </a:p>
          <a:p>
            <a:r>
              <a:rPr lang="en-GB" sz="800" dirty="0"/>
              <a:t>        osEvent evt = mail_box.get();</a:t>
            </a:r>
          </a:p>
          <a:p>
            <a:r>
              <a:rPr lang="en-GB" sz="800" dirty="0"/>
              <a:t>        if (evt.status == osEventMail) {</a:t>
            </a:r>
          </a:p>
          <a:p>
            <a:r>
              <a:rPr lang="en-GB" sz="800" dirty="0"/>
              <a:t>            mail_t *mail = (mail_t*)evt.value.p;</a:t>
            </a:r>
          </a:p>
          <a:p>
            <a:r>
              <a:rPr lang="en-GB" sz="800" dirty="0"/>
              <a:t>            //printf("Voltage: %.2f V\n\r"   , mail-&gt;voltage);</a:t>
            </a:r>
          </a:p>
          <a:p>
            <a:r>
              <a:rPr lang="en-GB" sz="800" dirty="0"/>
              <a:t>            //printf("Current: %.2f A\n\r"     , mail-&gt;current);</a:t>
            </a:r>
          </a:p>
          <a:p>
            <a:r>
              <a:rPr lang="en-GB" sz="800" dirty="0"/>
              <a:t>            printf("Number of cycles: %lu\n\r", mail-&gt;counter);</a:t>
            </a:r>
          </a:p>
          <a:p>
            <a:r>
              <a:rPr lang="en-GB" sz="800" dirty="0"/>
              <a:t>            </a:t>
            </a:r>
          </a:p>
          <a:p>
            <a:r>
              <a:rPr lang="en-GB" sz="800" dirty="0"/>
              <a:t>            mail_box.free(mail);</a:t>
            </a:r>
          </a:p>
          <a:p>
            <a:r>
              <a:rPr lang="en-GB" sz="800" dirty="0"/>
              <a:t>        }</a:t>
            </a:r>
          </a:p>
          <a:p>
            <a:r>
              <a:rPr lang="en-GB" sz="800" dirty="0"/>
              <a:t>    }</a:t>
            </a:r>
          </a:p>
          <a:p>
            <a:r>
              <a:rPr lang="en-GB" sz="800" dirty="0"/>
              <a:t>}</a:t>
            </a:r>
          </a:p>
        </p:txBody>
      </p:sp>
    </p:spTree>
    <p:extLst>
      <p:ext uri="{BB962C8B-B14F-4D97-AF65-F5344CB8AC3E}">
        <p14:creationId xmlns:p14="http://schemas.microsoft.com/office/powerpoint/2010/main" val="2691689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B3F22-8722-4F22-B0ED-D43B73F6CF58}"/>
              </a:ext>
            </a:extLst>
          </p:cNvPr>
          <p:cNvSpPr>
            <a:spLocks noGrp="1"/>
          </p:cNvSpPr>
          <p:nvPr>
            <p:ph type="title"/>
          </p:nvPr>
        </p:nvSpPr>
        <p:spPr>
          <a:xfrm>
            <a:off x="838200" y="365126"/>
            <a:ext cx="10515600" cy="972062"/>
          </a:xfrm>
        </p:spPr>
        <p:txBody>
          <a:bodyPr/>
          <a:lstStyle/>
          <a:p>
            <a:r>
              <a:rPr lang="en-GB" dirty="0"/>
              <a:t>Event Loop</a:t>
            </a:r>
          </a:p>
        </p:txBody>
      </p:sp>
      <p:sp>
        <p:nvSpPr>
          <p:cNvPr id="3" name="Content Placeholder 2">
            <a:extLst>
              <a:ext uri="{FF2B5EF4-FFF2-40B4-BE49-F238E27FC236}">
                <a16:creationId xmlns:a16="http://schemas.microsoft.com/office/drawing/2014/main" id="{E3C0F95C-AF3C-4136-8770-DFE3D415AC23}"/>
              </a:ext>
            </a:extLst>
          </p:cNvPr>
          <p:cNvSpPr>
            <a:spLocks noGrp="1"/>
          </p:cNvSpPr>
          <p:nvPr>
            <p:ph idx="1"/>
          </p:nvPr>
        </p:nvSpPr>
        <p:spPr>
          <a:xfrm>
            <a:off x="838200" y="1337187"/>
            <a:ext cx="10515600" cy="3411794"/>
          </a:xfrm>
        </p:spPr>
        <p:txBody>
          <a:bodyPr>
            <a:normAutofit fontScale="77500" lnSpcReduction="20000"/>
          </a:bodyPr>
          <a:lstStyle/>
          <a:p>
            <a:r>
              <a:rPr lang="en-GB" dirty="0"/>
              <a:t>Interrupts and the use of RTOS threads are commonly used design options when considering the main structure of our embedded programs.</a:t>
            </a:r>
          </a:p>
          <a:p>
            <a:r>
              <a:rPr lang="en-GB" dirty="0"/>
              <a:t>As we have seen, when programming with threads there are some operations which are not allowed to be used from the context of interrupt service routines (e.g. mutex).</a:t>
            </a:r>
          </a:p>
          <a:p>
            <a:r>
              <a:rPr lang="en-GB" dirty="0"/>
              <a:t>One option to get around this is to use an Event Loop.</a:t>
            </a:r>
          </a:p>
          <a:p>
            <a:r>
              <a:rPr lang="en-GB" dirty="0"/>
              <a:t>mbed provides the EventQueue to allow us to build an Event Loop driven embedded system.</a:t>
            </a:r>
          </a:p>
          <a:p>
            <a:r>
              <a:rPr lang="en-GB" dirty="0"/>
              <a:t>The main benefit of the EventQueue, is that it allows us to defer the execution of code to a different context.</a:t>
            </a:r>
          </a:p>
          <a:p>
            <a:r>
              <a:rPr lang="en-GB" dirty="0"/>
              <a:t>In particular, a common use of an event loop is to postpone the execution of a code sequence from an interrupt handler to a user context.</a:t>
            </a:r>
          </a:p>
        </p:txBody>
      </p:sp>
      <p:pic>
        <p:nvPicPr>
          <p:cNvPr id="4" name="Picture 3">
            <a:extLst>
              <a:ext uri="{FF2B5EF4-FFF2-40B4-BE49-F238E27FC236}">
                <a16:creationId xmlns:a16="http://schemas.microsoft.com/office/drawing/2014/main" id="{AD48BBE1-C7DF-4ABA-964B-E1F4340EC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9124" y="4483510"/>
            <a:ext cx="4058302" cy="2246671"/>
          </a:xfrm>
          <a:prstGeom prst="rect">
            <a:avLst/>
          </a:prstGeom>
        </p:spPr>
      </p:pic>
      <p:sp>
        <p:nvSpPr>
          <p:cNvPr id="11" name="TextBox 10">
            <a:extLst>
              <a:ext uri="{FF2B5EF4-FFF2-40B4-BE49-F238E27FC236}">
                <a16:creationId xmlns:a16="http://schemas.microsoft.com/office/drawing/2014/main" id="{C61CB393-40F5-47CB-96A0-1E2E86789AF1}"/>
              </a:ext>
            </a:extLst>
          </p:cNvPr>
          <p:cNvSpPr txBox="1"/>
          <p:nvPr/>
        </p:nvSpPr>
        <p:spPr>
          <a:xfrm>
            <a:off x="838200" y="5908028"/>
            <a:ext cx="7079182" cy="646331"/>
          </a:xfrm>
          <a:prstGeom prst="rect">
            <a:avLst/>
          </a:prstGeom>
          <a:noFill/>
        </p:spPr>
        <p:txBody>
          <a:bodyPr wrap="none" rtlCol="0">
            <a:spAutoFit/>
          </a:bodyPr>
          <a:lstStyle/>
          <a:p>
            <a:r>
              <a:rPr lang="en-GB" dirty="0"/>
              <a:t>The mbed EventQueue API:</a:t>
            </a:r>
          </a:p>
          <a:p>
            <a:pPr lvl="1"/>
            <a:r>
              <a:rPr lang="en-GB" dirty="0">
                <a:hlinkClick r:id="rId3"/>
              </a:rPr>
              <a:t>https://os.mbed.com/docs/latest/tutorials/the-eventqueue-api.html</a:t>
            </a:r>
            <a:endParaRPr lang="en-GB" dirty="0"/>
          </a:p>
        </p:txBody>
      </p:sp>
    </p:spTree>
    <p:extLst>
      <p:ext uri="{BB962C8B-B14F-4D97-AF65-F5344CB8AC3E}">
        <p14:creationId xmlns:p14="http://schemas.microsoft.com/office/powerpoint/2010/main" val="39984755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E72CC-D4CD-408C-8788-4C4583C7C34C}"/>
              </a:ext>
            </a:extLst>
          </p:cNvPr>
          <p:cNvSpPr>
            <a:spLocks noGrp="1"/>
          </p:cNvSpPr>
          <p:nvPr>
            <p:ph type="title"/>
          </p:nvPr>
        </p:nvSpPr>
        <p:spPr>
          <a:xfrm>
            <a:off x="838200" y="365125"/>
            <a:ext cx="5257799" cy="1325563"/>
          </a:xfrm>
        </p:spPr>
        <p:txBody>
          <a:bodyPr/>
          <a:lstStyle/>
          <a:p>
            <a:r>
              <a:rPr lang="en-GB" dirty="0"/>
              <a:t>Event Loop Example</a:t>
            </a:r>
          </a:p>
        </p:txBody>
      </p:sp>
      <p:sp>
        <p:nvSpPr>
          <p:cNvPr id="3" name="Content Placeholder 2">
            <a:extLst>
              <a:ext uri="{FF2B5EF4-FFF2-40B4-BE49-F238E27FC236}">
                <a16:creationId xmlns:a16="http://schemas.microsoft.com/office/drawing/2014/main" id="{4CB83126-2281-4729-BCA9-39AB45D032EB}"/>
              </a:ext>
            </a:extLst>
          </p:cNvPr>
          <p:cNvSpPr>
            <a:spLocks noGrp="1"/>
          </p:cNvSpPr>
          <p:nvPr>
            <p:ph idx="1"/>
          </p:nvPr>
        </p:nvSpPr>
        <p:spPr>
          <a:xfrm>
            <a:off x="838200" y="1825625"/>
            <a:ext cx="5257799" cy="4351338"/>
          </a:xfrm>
        </p:spPr>
        <p:txBody>
          <a:bodyPr>
            <a:normAutofit fontScale="77500" lnSpcReduction="20000"/>
          </a:bodyPr>
          <a:lstStyle/>
          <a:p>
            <a:r>
              <a:rPr lang="en-GB" dirty="0"/>
              <a:t>The following code shows an example of using an EventQueue object to manage a main event loop for us.</a:t>
            </a:r>
          </a:p>
          <a:p>
            <a:r>
              <a:rPr lang="en-GB" dirty="0"/>
              <a:t>Interrupts are being used here, but instead of handling interrupt directly in an ISR, an EventQueue is used to postpone the handling code until later and in a different context.</a:t>
            </a:r>
          </a:p>
          <a:p>
            <a:r>
              <a:rPr lang="en-GB" dirty="0"/>
              <a:t>This example demonstrates the different contexts of the handlers.</a:t>
            </a:r>
          </a:p>
          <a:p>
            <a:r>
              <a:rPr lang="en-GB" dirty="0"/>
              <a:t>Note, we should </a:t>
            </a:r>
            <a:r>
              <a:rPr lang="en-GB" b="1" dirty="0"/>
              <a:t>not</a:t>
            </a:r>
            <a:r>
              <a:rPr lang="en-GB" dirty="0"/>
              <a:t> be using the printf() function inside an ISR normally.</a:t>
            </a:r>
          </a:p>
          <a:p>
            <a:r>
              <a:rPr lang="en-GB" dirty="0"/>
              <a:t>This blog post is a good read on this topic:</a:t>
            </a:r>
          </a:p>
          <a:p>
            <a:pPr lvl="1"/>
            <a:r>
              <a:rPr lang="en-GB" dirty="0">
                <a:hlinkClick r:id="rId2"/>
              </a:rPr>
              <a:t>http://blog.janjongboom.com/2016/12/19/simplify-your-codebase.html</a:t>
            </a:r>
            <a:endParaRPr lang="en-GB" dirty="0"/>
          </a:p>
        </p:txBody>
      </p:sp>
      <p:sp>
        <p:nvSpPr>
          <p:cNvPr id="5" name="Rectangle 4">
            <a:extLst>
              <a:ext uri="{FF2B5EF4-FFF2-40B4-BE49-F238E27FC236}">
                <a16:creationId xmlns:a16="http://schemas.microsoft.com/office/drawing/2014/main" id="{24468083-694B-47BC-9DA0-FE65F02C28C1}"/>
              </a:ext>
            </a:extLst>
          </p:cNvPr>
          <p:cNvSpPr/>
          <p:nvPr/>
        </p:nvSpPr>
        <p:spPr>
          <a:xfrm>
            <a:off x="6095999" y="58847"/>
            <a:ext cx="6096001" cy="6740307"/>
          </a:xfrm>
          <a:prstGeom prst="rect">
            <a:avLst/>
          </a:prstGeom>
        </p:spPr>
        <p:txBody>
          <a:bodyPr wrap="square">
            <a:spAutoFit/>
          </a:bodyPr>
          <a:lstStyle/>
          <a:p>
            <a:r>
              <a:rPr lang="en-GB" sz="1600" dirty="0"/>
              <a:t>#include "</a:t>
            </a:r>
            <a:r>
              <a:rPr lang="en-GB" sz="1600" dirty="0" err="1"/>
              <a:t>mbed.h</a:t>
            </a:r>
            <a:r>
              <a:rPr lang="en-GB" sz="1600" dirty="0"/>
              <a:t>"</a:t>
            </a:r>
          </a:p>
          <a:p>
            <a:r>
              <a:rPr lang="en-GB" sz="1600" dirty="0"/>
              <a:t>#include "</a:t>
            </a:r>
            <a:r>
              <a:rPr lang="en-GB" sz="1600" dirty="0" err="1"/>
              <a:t>mbed_events.h</a:t>
            </a:r>
            <a:r>
              <a:rPr lang="en-GB" sz="1600" dirty="0"/>
              <a:t>"</a:t>
            </a:r>
          </a:p>
          <a:p>
            <a:endParaRPr lang="en-GB" sz="1600" dirty="0"/>
          </a:p>
          <a:p>
            <a:r>
              <a:rPr lang="en-GB" sz="1600" dirty="0"/>
              <a:t>DigitalOut ledGreen(LED1);</a:t>
            </a:r>
          </a:p>
          <a:p>
            <a:r>
              <a:rPr lang="en-GB" sz="1600" dirty="0"/>
              <a:t>InterruptIn userButton(JOYSTICK_CENTER);</a:t>
            </a:r>
          </a:p>
          <a:p>
            <a:r>
              <a:rPr lang="en-GB" sz="1600" dirty="0"/>
              <a:t>EventQueue queue(32 * EVENTS_EVENT_SIZE);</a:t>
            </a:r>
          </a:p>
          <a:p>
            <a:r>
              <a:rPr lang="en-GB" sz="1600" dirty="0"/>
              <a:t>Thread myThread;</a:t>
            </a:r>
          </a:p>
          <a:p>
            <a:endParaRPr lang="en-GB" sz="1600" dirty="0"/>
          </a:p>
          <a:p>
            <a:r>
              <a:rPr lang="en-GB" sz="1600" dirty="0"/>
              <a:t>void rise_handler(void) {</a:t>
            </a:r>
          </a:p>
          <a:p>
            <a:r>
              <a:rPr lang="en-GB" sz="1600" dirty="0"/>
              <a:t>    printf("rise_handler in context %p\r\n", Thread::gettid());</a:t>
            </a:r>
          </a:p>
          <a:p>
            <a:r>
              <a:rPr lang="en-GB" sz="1600" dirty="0"/>
              <a:t>    ledGreen = !ledGreen;</a:t>
            </a:r>
          </a:p>
          <a:p>
            <a:r>
              <a:rPr lang="en-GB" sz="1600" dirty="0"/>
              <a:t>}</a:t>
            </a:r>
          </a:p>
          <a:p>
            <a:endParaRPr lang="en-GB" sz="1600" dirty="0"/>
          </a:p>
          <a:p>
            <a:r>
              <a:rPr lang="en-GB" sz="1600" dirty="0"/>
              <a:t>void fall_handler(void) {</a:t>
            </a:r>
          </a:p>
          <a:p>
            <a:r>
              <a:rPr lang="en-GB" sz="1600" dirty="0"/>
              <a:t>    printf("fall_handler in context %p\r\n", Thread::gettid());</a:t>
            </a:r>
          </a:p>
          <a:p>
            <a:r>
              <a:rPr lang="en-GB" sz="1600" dirty="0"/>
              <a:t>    ledGreen = !ledGreen;</a:t>
            </a:r>
          </a:p>
          <a:p>
            <a:r>
              <a:rPr lang="en-GB" sz="1600" dirty="0"/>
              <a:t>}</a:t>
            </a:r>
          </a:p>
          <a:p>
            <a:endParaRPr lang="en-GB" sz="1600" dirty="0"/>
          </a:p>
          <a:p>
            <a:r>
              <a:rPr lang="en-GB" sz="1600" dirty="0"/>
              <a:t>int main() {</a:t>
            </a:r>
          </a:p>
          <a:p>
            <a:r>
              <a:rPr lang="en-GB" sz="1600" dirty="0"/>
              <a:t>    // Start the event queue</a:t>
            </a:r>
          </a:p>
          <a:p>
            <a:r>
              <a:rPr lang="en-GB" sz="1600" dirty="0"/>
              <a:t>    myThread.start(callback(&amp;queue, &amp;EventQueue::dispatch_forever));</a:t>
            </a:r>
          </a:p>
          <a:p>
            <a:r>
              <a:rPr lang="en-GB" sz="1600" dirty="0"/>
              <a:t>    printf("Starting in context %p\r\n", Thread::gettid());</a:t>
            </a:r>
          </a:p>
          <a:p>
            <a:r>
              <a:rPr lang="en-GB" sz="1600" dirty="0"/>
              <a:t>    // The 'rise' handler will execute in IRQ context</a:t>
            </a:r>
          </a:p>
          <a:p>
            <a:r>
              <a:rPr lang="en-GB" sz="1600" dirty="0"/>
              <a:t>    userButton.rise(rise_handler);</a:t>
            </a:r>
          </a:p>
          <a:p>
            <a:r>
              <a:rPr lang="en-GB" sz="1600" dirty="0"/>
              <a:t>    // The 'fall' handler will execute in the context of thread 'myThread'</a:t>
            </a:r>
          </a:p>
          <a:p>
            <a:r>
              <a:rPr lang="en-GB" sz="1600" dirty="0"/>
              <a:t>    userButton.fall(queue.event(fall_handler));</a:t>
            </a:r>
          </a:p>
          <a:p>
            <a:r>
              <a:rPr lang="en-GB" sz="1600" dirty="0"/>
              <a:t>}</a:t>
            </a:r>
          </a:p>
        </p:txBody>
      </p:sp>
    </p:spTree>
    <p:extLst>
      <p:ext uri="{BB962C8B-B14F-4D97-AF65-F5344CB8AC3E}">
        <p14:creationId xmlns:p14="http://schemas.microsoft.com/office/powerpoint/2010/main" val="4050194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C63DA-70D9-4B76-8D31-AF5CA1FC5E99}"/>
              </a:ext>
            </a:extLst>
          </p:cNvPr>
          <p:cNvSpPr>
            <a:spLocks noGrp="1"/>
          </p:cNvSpPr>
          <p:nvPr>
            <p:ph type="title"/>
          </p:nvPr>
        </p:nvSpPr>
        <p:spPr>
          <a:xfrm>
            <a:off x="838200" y="365125"/>
            <a:ext cx="7066934" cy="1325563"/>
          </a:xfrm>
        </p:spPr>
        <p:txBody>
          <a:bodyPr>
            <a:normAutofit/>
          </a:bodyPr>
          <a:lstStyle/>
          <a:p>
            <a:r>
              <a:rPr lang="en-GB" dirty="0"/>
              <a:t>Multiple Threads and Event Loop Example</a:t>
            </a:r>
          </a:p>
        </p:txBody>
      </p:sp>
      <p:sp>
        <p:nvSpPr>
          <p:cNvPr id="3" name="Content Placeholder 2">
            <a:extLst>
              <a:ext uri="{FF2B5EF4-FFF2-40B4-BE49-F238E27FC236}">
                <a16:creationId xmlns:a16="http://schemas.microsoft.com/office/drawing/2014/main" id="{9B4C313E-D526-4998-9CEC-6990B5DE41E4}"/>
              </a:ext>
            </a:extLst>
          </p:cNvPr>
          <p:cNvSpPr>
            <a:spLocks noGrp="1"/>
          </p:cNvSpPr>
          <p:nvPr>
            <p:ph idx="1"/>
          </p:nvPr>
        </p:nvSpPr>
        <p:spPr>
          <a:xfrm>
            <a:off x="838200" y="1825625"/>
            <a:ext cx="7066934" cy="4351338"/>
          </a:xfrm>
        </p:spPr>
        <p:txBody>
          <a:bodyPr>
            <a:normAutofit fontScale="77500" lnSpcReduction="20000"/>
          </a:bodyPr>
          <a:lstStyle/>
          <a:p>
            <a:r>
              <a:rPr lang="en-GB" dirty="0"/>
              <a:t>This code demonstrates the use of multiple threads and experiments with modifying the size of the event queue.</a:t>
            </a:r>
          </a:p>
          <a:p>
            <a:r>
              <a:rPr lang="en-GB" dirty="0"/>
              <a:t>If the event queue overflows then queued events are lost.</a:t>
            </a:r>
          </a:p>
          <a:p>
            <a:r>
              <a:rPr lang="en-GB" dirty="0"/>
              <a:t>In this example there is a main thread which blinks the red LED and a thread for the event loop which processes the events coming from the interrupt handlers.</a:t>
            </a:r>
          </a:p>
          <a:p>
            <a:r>
              <a:rPr lang="en-GB" dirty="0"/>
              <a:t>This solution gives us the efficiency of multithreading with the responsiveness of using interrupts.</a:t>
            </a:r>
          </a:p>
          <a:p>
            <a:r>
              <a:rPr lang="en-GB" dirty="0"/>
              <a:t>The EventQueue operates in a single thread and can process more than one event via queuing the incoming events.</a:t>
            </a:r>
          </a:p>
          <a:p>
            <a:r>
              <a:rPr lang="en-GB" dirty="0"/>
              <a:t>If we want to process multiple events at the same time, we could create multiple EventQueue objects running in multiple threads.</a:t>
            </a:r>
          </a:p>
        </p:txBody>
      </p:sp>
      <p:sp>
        <p:nvSpPr>
          <p:cNvPr id="5" name="Rectangle 4">
            <a:extLst>
              <a:ext uri="{FF2B5EF4-FFF2-40B4-BE49-F238E27FC236}">
                <a16:creationId xmlns:a16="http://schemas.microsoft.com/office/drawing/2014/main" id="{7452FBA1-7262-4864-BCB7-4A81D2769930}"/>
              </a:ext>
            </a:extLst>
          </p:cNvPr>
          <p:cNvSpPr/>
          <p:nvPr/>
        </p:nvSpPr>
        <p:spPr>
          <a:xfrm>
            <a:off x="7905134" y="81930"/>
            <a:ext cx="4286865" cy="6694140"/>
          </a:xfrm>
          <a:prstGeom prst="rect">
            <a:avLst/>
          </a:prstGeom>
        </p:spPr>
        <p:txBody>
          <a:bodyPr wrap="square">
            <a:spAutoFit/>
          </a:bodyPr>
          <a:lstStyle/>
          <a:p>
            <a:r>
              <a:rPr lang="en-GB" sz="1100" dirty="0"/>
              <a:t>#include "</a:t>
            </a:r>
            <a:r>
              <a:rPr lang="en-GB" sz="1100" dirty="0" err="1"/>
              <a:t>mbed.h</a:t>
            </a:r>
            <a:r>
              <a:rPr lang="en-GB" sz="1100" dirty="0"/>
              <a:t>"</a:t>
            </a:r>
          </a:p>
          <a:p>
            <a:r>
              <a:rPr lang="en-GB" sz="1100" dirty="0"/>
              <a:t>#include "</a:t>
            </a:r>
            <a:r>
              <a:rPr lang="en-GB" sz="1100" dirty="0" err="1"/>
              <a:t>mbed_events.h</a:t>
            </a:r>
            <a:r>
              <a:rPr lang="en-GB" sz="1100" dirty="0"/>
              <a:t>"</a:t>
            </a:r>
          </a:p>
          <a:p>
            <a:endParaRPr lang="en-GB" sz="1100" dirty="0"/>
          </a:p>
          <a:p>
            <a:r>
              <a:rPr lang="en-GB" sz="1100" dirty="0"/>
              <a:t>DigitalOut ledGreen(LED1);</a:t>
            </a:r>
          </a:p>
          <a:p>
            <a:r>
              <a:rPr lang="en-GB" sz="1100" dirty="0"/>
              <a:t>DigitalOut ledRed(LED2);</a:t>
            </a:r>
          </a:p>
          <a:p>
            <a:r>
              <a:rPr lang="en-GB" sz="1100" dirty="0"/>
              <a:t>InterruptIn userButton(JOYSTICK_CENTER);</a:t>
            </a:r>
          </a:p>
          <a:p>
            <a:r>
              <a:rPr lang="en-GB" sz="1100" dirty="0"/>
              <a:t>EventQueue queue(4 * EVENTS_EVENT_SIZE); // 32 *</a:t>
            </a:r>
          </a:p>
          <a:p>
            <a:r>
              <a:rPr lang="en-GB" sz="1100" dirty="0"/>
              <a:t>Thread myThread;</a:t>
            </a:r>
          </a:p>
          <a:p>
            <a:endParaRPr lang="en-GB" sz="1100" dirty="0"/>
          </a:p>
          <a:p>
            <a:r>
              <a:rPr lang="en-GB" sz="1100" dirty="0"/>
              <a:t>void rise_handler(void) {</a:t>
            </a:r>
          </a:p>
          <a:p>
            <a:r>
              <a:rPr lang="en-GB" sz="1100" dirty="0"/>
              <a:t>    printf("rise_handler start in context %p\r\n", Thread::gettid());</a:t>
            </a:r>
          </a:p>
          <a:p>
            <a:r>
              <a:rPr lang="en-GB" sz="1100" dirty="0"/>
              <a:t>    wait(0.2);</a:t>
            </a:r>
          </a:p>
          <a:p>
            <a:r>
              <a:rPr lang="en-GB" sz="1100" dirty="0"/>
              <a:t>    ledGreen = !ledGreen;</a:t>
            </a:r>
          </a:p>
          <a:p>
            <a:r>
              <a:rPr lang="en-GB" sz="1100" dirty="0"/>
              <a:t>    printf("rise_handler end in context %p\r\n", Thread::gettid());</a:t>
            </a:r>
          </a:p>
          <a:p>
            <a:r>
              <a:rPr lang="en-GB" sz="1100" dirty="0"/>
              <a:t>    wait(0.2);</a:t>
            </a:r>
          </a:p>
          <a:p>
            <a:r>
              <a:rPr lang="en-GB" sz="1100" dirty="0"/>
              <a:t>}</a:t>
            </a:r>
          </a:p>
          <a:p>
            <a:endParaRPr lang="en-GB" sz="1100" dirty="0"/>
          </a:p>
          <a:p>
            <a:r>
              <a:rPr lang="en-GB" sz="1100" dirty="0"/>
              <a:t>void fall_handler(void) {</a:t>
            </a:r>
          </a:p>
          <a:p>
            <a:r>
              <a:rPr lang="en-GB" sz="1100" dirty="0"/>
              <a:t>    printf("fall_handler start in context %p\r\n", Thread::gettid());</a:t>
            </a:r>
          </a:p>
          <a:p>
            <a:r>
              <a:rPr lang="en-GB" sz="1100" dirty="0"/>
              <a:t>    wait(0.2);</a:t>
            </a:r>
          </a:p>
          <a:p>
            <a:r>
              <a:rPr lang="en-GB" sz="1100" dirty="0"/>
              <a:t>    ledGreen = !ledGreen;</a:t>
            </a:r>
          </a:p>
          <a:p>
            <a:r>
              <a:rPr lang="en-GB" sz="1100" dirty="0"/>
              <a:t>    printf("fall_handler end in context %p\r\n", Thread::gettid());</a:t>
            </a:r>
          </a:p>
          <a:p>
            <a:r>
              <a:rPr lang="en-GB" sz="1100" dirty="0"/>
              <a:t>    wait(0.2);</a:t>
            </a:r>
          </a:p>
          <a:p>
            <a:r>
              <a:rPr lang="en-GB" sz="1100" dirty="0"/>
              <a:t>}</a:t>
            </a:r>
          </a:p>
          <a:p>
            <a:endParaRPr lang="en-GB" sz="1100" dirty="0"/>
          </a:p>
          <a:p>
            <a:r>
              <a:rPr lang="en-GB" sz="1100" dirty="0"/>
              <a:t>int main() {</a:t>
            </a:r>
          </a:p>
          <a:p>
            <a:r>
              <a:rPr lang="en-GB" sz="1100" dirty="0"/>
              <a:t>    // Start the event queue</a:t>
            </a:r>
          </a:p>
          <a:p>
            <a:r>
              <a:rPr lang="en-GB" sz="1100" dirty="0"/>
              <a:t>    myThread.start(callback(&amp;queue, &amp;EventQueue::dispatch_forever));</a:t>
            </a:r>
          </a:p>
          <a:p>
            <a:r>
              <a:rPr lang="en-GB" sz="1100" dirty="0"/>
              <a:t>    printf("Starting in context %p\r\n", Thread::gettid());</a:t>
            </a:r>
          </a:p>
          <a:p>
            <a:r>
              <a:rPr lang="en-GB" sz="1100" dirty="0"/>
              <a:t>    // The 'rise' handler will execute in IRQ context</a:t>
            </a:r>
          </a:p>
          <a:p>
            <a:r>
              <a:rPr lang="en-GB" sz="1100" dirty="0"/>
              <a:t>    userButton.rise(queue.event(rise_handler));</a:t>
            </a:r>
          </a:p>
          <a:p>
            <a:r>
              <a:rPr lang="en-GB" sz="1100" dirty="0"/>
              <a:t>    // The 'fall' handler will execute in the context of thread 'myThread'</a:t>
            </a:r>
          </a:p>
          <a:p>
            <a:r>
              <a:rPr lang="en-GB" sz="1100" dirty="0"/>
              <a:t>    userButton.fall(queue.event(fall_handler));</a:t>
            </a:r>
          </a:p>
          <a:p>
            <a:endParaRPr lang="en-GB" sz="1100" dirty="0"/>
          </a:p>
          <a:p>
            <a:r>
              <a:rPr lang="en-GB" sz="1100" dirty="0"/>
              <a:t>    while (1) {</a:t>
            </a:r>
          </a:p>
          <a:p>
            <a:r>
              <a:rPr lang="en-GB" sz="1100" dirty="0"/>
              <a:t>        ledRed = !ledRed;</a:t>
            </a:r>
          </a:p>
          <a:p>
            <a:r>
              <a:rPr lang="en-GB" sz="1100" dirty="0"/>
              <a:t>        wait(0.5);</a:t>
            </a:r>
          </a:p>
          <a:p>
            <a:r>
              <a:rPr lang="en-GB" sz="1100" dirty="0"/>
              <a:t>    }</a:t>
            </a:r>
          </a:p>
          <a:p>
            <a:r>
              <a:rPr lang="en-GB" sz="1100" dirty="0"/>
              <a:t>}</a:t>
            </a:r>
          </a:p>
        </p:txBody>
      </p:sp>
    </p:spTree>
    <p:extLst>
      <p:ext uri="{BB962C8B-B14F-4D97-AF65-F5344CB8AC3E}">
        <p14:creationId xmlns:p14="http://schemas.microsoft.com/office/powerpoint/2010/main" val="19590365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7BF6A-3CED-4666-9936-D9B17D102430}"/>
              </a:ext>
            </a:extLst>
          </p:cNvPr>
          <p:cNvSpPr>
            <a:spLocks noGrp="1"/>
          </p:cNvSpPr>
          <p:nvPr>
            <p:ph type="title"/>
          </p:nvPr>
        </p:nvSpPr>
        <p:spPr/>
        <p:txBody>
          <a:bodyPr/>
          <a:lstStyle/>
          <a:p>
            <a:r>
              <a:rPr lang="en-GB" dirty="0"/>
              <a:t>Activity 2 – Multi-Threaded Event Loops</a:t>
            </a:r>
          </a:p>
        </p:txBody>
      </p:sp>
      <p:sp>
        <p:nvSpPr>
          <p:cNvPr id="3" name="Content Placeholder 2">
            <a:extLst>
              <a:ext uri="{FF2B5EF4-FFF2-40B4-BE49-F238E27FC236}">
                <a16:creationId xmlns:a16="http://schemas.microsoft.com/office/drawing/2014/main" id="{910BF1B8-57F7-40A4-B871-A5A7C0AAAFE1}"/>
              </a:ext>
            </a:extLst>
          </p:cNvPr>
          <p:cNvSpPr>
            <a:spLocks noGrp="1"/>
          </p:cNvSpPr>
          <p:nvPr>
            <p:ph idx="1"/>
          </p:nvPr>
        </p:nvSpPr>
        <p:spPr/>
        <p:txBody>
          <a:bodyPr/>
          <a:lstStyle/>
          <a:p>
            <a:r>
              <a:rPr lang="en-GB" dirty="0"/>
              <a:t>Build a RTOS driven program which uses both multiple threading and event loops to poll sensors, process interrupts and perform other i/o tasks at the same time with efficiency and responsiveness in mind.</a:t>
            </a:r>
          </a:p>
          <a:p>
            <a:r>
              <a:rPr lang="en-GB" dirty="0"/>
              <a:t>Investigate creating multiple Event Loops running in separate threads.</a:t>
            </a:r>
          </a:p>
        </p:txBody>
      </p:sp>
      <p:grpSp>
        <p:nvGrpSpPr>
          <p:cNvPr id="9" name="Group 8">
            <a:extLst>
              <a:ext uri="{FF2B5EF4-FFF2-40B4-BE49-F238E27FC236}">
                <a16:creationId xmlns:a16="http://schemas.microsoft.com/office/drawing/2014/main" id="{79D85318-9D21-4ACF-B937-77BFABD03178}"/>
              </a:ext>
            </a:extLst>
          </p:cNvPr>
          <p:cNvGrpSpPr/>
          <p:nvPr/>
        </p:nvGrpSpPr>
        <p:grpSpPr>
          <a:xfrm>
            <a:off x="838200" y="4198374"/>
            <a:ext cx="5120000" cy="2458916"/>
            <a:chOff x="838200" y="4198374"/>
            <a:chExt cx="5120000" cy="2458916"/>
          </a:xfrm>
        </p:grpSpPr>
        <p:pic>
          <p:nvPicPr>
            <p:cNvPr id="4" name="Picture 3">
              <a:extLst>
                <a:ext uri="{FF2B5EF4-FFF2-40B4-BE49-F238E27FC236}">
                  <a16:creationId xmlns:a16="http://schemas.microsoft.com/office/drawing/2014/main" id="{934B30C6-7503-4915-9F5D-F966CD20E71D}"/>
                </a:ext>
              </a:extLst>
            </p:cNvPr>
            <p:cNvPicPr>
              <a:picLocks noChangeAspect="1"/>
            </p:cNvPicPr>
            <p:nvPr/>
          </p:nvPicPr>
          <p:blipFill rotWithShape="1">
            <a:blip r:embed="rId3">
              <a:extLst>
                <a:ext uri="{28A0092B-C50C-407E-A947-70E740481C1C}">
                  <a14:useLocalDpi xmlns:a14="http://schemas.microsoft.com/office/drawing/2010/main" val="0"/>
                </a:ext>
              </a:extLst>
            </a:blip>
            <a:srcRect t="7311" b="7311"/>
            <a:stretch/>
          </p:blipFill>
          <p:spPr>
            <a:xfrm>
              <a:off x="838200" y="4198374"/>
              <a:ext cx="5120000" cy="2458916"/>
            </a:xfrm>
            <a:prstGeom prst="rect">
              <a:avLst/>
            </a:prstGeom>
            <a:ln>
              <a:solidFill>
                <a:schemeClr val="tx1"/>
              </a:solidFill>
            </a:ln>
          </p:spPr>
        </p:pic>
        <p:sp>
          <p:nvSpPr>
            <p:cNvPr id="7" name="TextBox 6">
              <a:extLst>
                <a:ext uri="{FF2B5EF4-FFF2-40B4-BE49-F238E27FC236}">
                  <a16:creationId xmlns:a16="http://schemas.microsoft.com/office/drawing/2014/main" id="{6E3148AA-A6CB-48F7-BDB2-2BD3C90EC8F2}"/>
                </a:ext>
              </a:extLst>
            </p:cNvPr>
            <p:cNvSpPr txBox="1"/>
            <p:nvPr/>
          </p:nvSpPr>
          <p:spPr>
            <a:xfrm>
              <a:off x="838200" y="6176963"/>
              <a:ext cx="2356799" cy="369332"/>
            </a:xfrm>
            <a:prstGeom prst="rect">
              <a:avLst/>
            </a:prstGeom>
            <a:noFill/>
          </p:spPr>
          <p:txBody>
            <a:bodyPr wrap="none" rtlCol="0">
              <a:spAutoFit/>
            </a:bodyPr>
            <a:lstStyle/>
            <a:p>
              <a:r>
                <a:rPr lang="en-GB" dirty="0"/>
                <a:t>Event Loop as Thread 1</a:t>
              </a:r>
            </a:p>
          </p:txBody>
        </p:sp>
      </p:grpSp>
      <p:grpSp>
        <p:nvGrpSpPr>
          <p:cNvPr id="10" name="Group 9">
            <a:extLst>
              <a:ext uri="{FF2B5EF4-FFF2-40B4-BE49-F238E27FC236}">
                <a16:creationId xmlns:a16="http://schemas.microsoft.com/office/drawing/2014/main" id="{B7DAC7CB-0345-4EE5-9FD5-30713659C444}"/>
              </a:ext>
            </a:extLst>
          </p:cNvPr>
          <p:cNvGrpSpPr/>
          <p:nvPr/>
        </p:nvGrpSpPr>
        <p:grpSpPr>
          <a:xfrm>
            <a:off x="6233800" y="4198374"/>
            <a:ext cx="5120000" cy="2458916"/>
            <a:chOff x="6233800" y="4198374"/>
            <a:chExt cx="5120000" cy="2458916"/>
          </a:xfrm>
        </p:grpSpPr>
        <p:pic>
          <p:nvPicPr>
            <p:cNvPr id="6" name="Picture 5">
              <a:extLst>
                <a:ext uri="{FF2B5EF4-FFF2-40B4-BE49-F238E27FC236}">
                  <a16:creationId xmlns:a16="http://schemas.microsoft.com/office/drawing/2014/main" id="{1DCE8FA5-F3FD-4C04-ACB8-FABCF7435414}"/>
                </a:ext>
              </a:extLst>
            </p:cNvPr>
            <p:cNvPicPr>
              <a:picLocks noChangeAspect="1"/>
            </p:cNvPicPr>
            <p:nvPr/>
          </p:nvPicPr>
          <p:blipFill rotWithShape="1">
            <a:blip r:embed="rId3">
              <a:extLst>
                <a:ext uri="{28A0092B-C50C-407E-A947-70E740481C1C}">
                  <a14:useLocalDpi xmlns:a14="http://schemas.microsoft.com/office/drawing/2010/main" val="0"/>
                </a:ext>
              </a:extLst>
            </a:blip>
            <a:srcRect t="7311" b="7311"/>
            <a:stretch/>
          </p:blipFill>
          <p:spPr>
            <a:xfrm>
              <a:off x="6233800" y="4198374"/>
              <a:ext cx="5120000" cy="2458916"/>
            </a:xfrm>
            <a:prstGeom prst="rect">
              <a:avLst/>
            </a:prstGeom>
            <a:ln>
              <a:solidFill>
                <a:schemeClr val="tx1"/>
              </a:solidFill>
            </a:ln>
          </p:spPr>
        </p:pic>
        <p:sp>
          <p:nvSpPr>
            <p:cNvPr id="8" name="TextBox 7">
              <a:extLst>
                <a:ext uri="{FF2B5EF4-FFF2-40B4-BE49-F238E27FC236}">
                  <a16:creationId xmlns:a16="http://schemas.microsoft.com/office/drawing/2014/main" id="{D572970F-9335-46E1-B2FC-236FFFFD283D}"/>
                </a:ext>
              </a:extLst>
            </p:cNvPr>
            <p:cNvSpPr txBox="1"/>
            <p:nvPr/>
          </p:nvSpPr>
          <p:spPr>
            <a:xfrm>
              <a:off x="6233800" y="6176963"/>
              <a:ext cx="2356799" cy="369332"/>
            </a:xfrm>
            <a:prstGeom prst="rect">
              <a:avLst/>
            </a:prstGeom>
            <a:noFill/>
          </p:spPr>
          <p:txBody>
            <a:bodyPr wrap="none" rtlCol="0">
              <a:spAutoFit/>
            </a:bodyPr>
            <a:lstStyle/>
            <a:p>
              <a:r>
                <a:rPr lang="en-GB" dirty="0"/>
                <a:t>Event Loop as Thread 2</a:t>
              </a:r>
            </a:p>
          </p:txBody>
        </p:sp>
      </p:grpSp>
    </p:spTree>
    <p:extLst>
      <p:ext uri="{BB962C8B-B14F-4D97-AF65-F5344CB8AC3E}">
        <p14:creationId xmlns:p14="http://schemas.microsoft.com/office/powerpoint/2010/main" val="12608432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C9D80-DF0A-4F7C-9346-913172AFAD8C}"/>
              </a:ext>
            </a:extLst>
          </p:cNvPr>
          <p:cNvSpPr>
            <a:spLocks noGrp="1"/>
          </p:cNvSpPr>
          <p:nvPr>
            <p:ph type="title"/>
          </p:nvPr>
        </p:nvSpPr>
        <p:spPr/>
        <p:txBody>
          <a:bodyPr/>
          <a:lstStyle/>
          <a:p>
            <a:r>
              <a:rPr lang="en-GB" dirty="0"/>
              <a:t>References</a:t>
            </a:r>
          </a:p>
        </p:txBody>
      </p:sp>
      <p:sp>
        <p:nvSpPr>
          <p:cNvPr id="3" name="Content Placeholder 2">
            <a:extLst>
              <a:ext uri="{FF2B5EF4-FFF2-40B4-BE49-F238E27FC236}">
                <a16:creationId xmlns:a16="http://schemas.microsoft.com/office/drawing/2014/main" id="{0E454C3F-F809-42AA-A080-1C5E24677156}"/>
              </a:ext>
            </a:extLst>
          </p:cNvPr>
          <p:cNvSpPr>
            <a:spLocks noGrp="1"/>
          </p:cNvSpPr>
          <p:nvPr>
            <p:ph idx="1"/>
          </p:nvPr>
        </p:nvSpPr>
        <p:spPr/>
        <p:txBody>
          <a:bodyPr>
            <a:normAutofit/>
          </a:bodyPr>
          <a:lstStyle/>
          <a:p>
            <a:r>
              <a:rPr lang="en-GB" dirty="0"/>
              <a:t>mbed RTOS:</a:t>
            </a:r>
          </a:p>
          <a:p>
            <a:pPr lvl="1"/>
            <a:r>
              <a:rPr lang="en-GB" dirty="0">
                <a:hlinkClick r:id="rId2"/>
              </a:rPr>
              <a:t>https://docs.mbed.com/docs/mbed-os-api-reference/en/latest/APIs/tasks/rtos/</a:t>
            </a:r>
            <a:endParaRPr lang="en-GB" dirty="0"/>
          </a:p>
          <a:p>
            <a:r>
              <a:rPr lang="en-GB" dirty="0"/>
              <a:t>The difference between Mutex and Semaphore:</a:t>
            </a:r>
          </a:p>
          <a:p>
            <a:pPr lvl="1"/>
            <a:r>
              <a:rPr lang="en-GB" dirty="0">
                <a:hlinkClick r:id="rId3"/>
              </a:rPr>
              <a:t>https://barrgroup.com/Embedded-Systems/How-To/RTOS-Mutex-Semaphore</a:t>
            </a:r>
            <a:endParaRPr lang="en-GB" dirty="0"/>
          </a:p>
          <a:p>
            <a:pPr lvl="1"/>
            <a:r>
              <a:rPr lang="en-GB" dirty="0">
                <a:hlinkClick r:id="rId4"/>
              </a:rPr>
              <a:t>https://www.geeksforgeeks.org/mutex-vs-semaphore/</a:t>
            </a:r>
            <a:endParaRPr lang="en-GB" dirty="0"/>
          </a:p>
          <a:p>
            <a:r>
              <a:rPr lang="en-GB" dirty="0"/>
              <a:t>The EventQueue API:</a:t>
            </a:r>
          </a:p>
          <a:p>
            <a:pPr lvl="1"/>
            <a:r>
              <a:rPr lang="en-GB" dirty="0">
                <a:hlinkClick r:id="rId5"/>
              </a:rPr>
              <a:t>https://os.mbed.com/docs/latest/tutorials/the-eventqueue-api.html</a:t>
            </a:r>
            <a:endParaRPr lang="en-GB" dirty="0"/>
          </a:p>
          <a:p>
            <a:r>
              <a:rPr lang="en-GB" dirty="0"/>
              <a:t>Simplify your codebase with mbed-events:</a:t>
            </a:r>
            <a:endParaRPr lang="en-GB" dirty="0">
              <a:hlinkClick r:id="rId6"/>
            </a:endParaRPr>
          </a:p>
          <a:p>
            <a:pPr lvl="1"/>
            <a:r>
              <a:rPr lang="en-GB" dirty="0">
                <a:hlinkClick r:id="rId6"/>
              </a:rPr>
              <a:t>http://blog.janjongboom.com/2016/12/19/simplify-your-codebase.html</a:t>
            </a:r>
            <a:endParaRPr lang="en-GB" dirty="0"/>
          </a:p>
          <a:p>
            <a:endParaRPr lang="en-GB" dirty="0"/>
          </a:p>
        </p:txBody>
      </p:sp>
    </p:spTree>
    <p:extLst>
      <p:ext uri="{BB962C8B-B14F-4D97-AF65-F5344CB8AC3E}">
        <p14:creationId xmlns:p14="http://schemas.microsoft.com/office/powerpoint/2010/main" val="32577503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6479</TotalTime>
  <Words>5668</Words>
  <Application>Microsoft Office PowerPoint</Application>
  <PresentationFormat>Widescreen</PresentationFormat>
  <Paragraphs>570</Paragraphs>
  <Slides>33</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Calibri Light</vt:lpstr>
      <vt:lpstr>Office Theme</vt:lpstr>
      <vt:lpstr>7058CEM – Embedded Systems Programming</vt:lpstr>
      <vt:lpstr>Today</vt:lpstr>
      <vt:lpstr>Operating System (OS) Overview</vt:lpstr>
      <vt:lpstr>Operating System Functions</vt:lpstr>
      <vt:lpstr>Operating System Services</vt:lpstr>
      <vt:lpstr>Types of Operating System</vt:lpstr>
      <vt:lpstr>Types of Operating System</vt:lpstr>
      <vt:lpstr>Real-Time Operating System (RTOS) Overview</vt:lpstr>
      <vt:lpstr>Real-Time Definitions</vt:lpstr>
      <vt:lpstr>RTOS Design Philosophies</vt:lpstr>
      <vt:lpstr>RTOS Task Scheduling</vt:lpstr>
      <vt:lpstr>Highlights of the Keil RTX RTOS</vt:lpstr>
      <vt:lpstr>mbed RTOS</vt:lpstr>
      <vt:lpstr>Thread</vt:lpstr>
      <vt:lpstr>mbed API for Thread</vt:lpstr>
      <vt:lpstr>Create a new PlatformIO project</vt:lpstr>
      <vt:lpstr>PlatformIO.ini</vt:lpstr>
      <vt:lpstr>mbed Thread Code Example</vt:lpstr>
      <vt:lpstr>Join and Terminate</vt:lpstr>
      <vt:lpstr>mbed Thread Parameters</vt:lpstr>
      <vt:lpstr>Activity 1 – mbed Threads</vt:lpstr>
      <vt:lpstr>Mutex – Mutual Exclusion Object</vt:lpstr>
      <vt:lpstr>Mutex Example</vt:lpstr>
      <vt:lpstr>Semaphore</vt:lpstr>
      <vt:lpstr>Semaphore Example</vt:lpstr>
      <vt:lpstr>Thread Signalling Example</vt:lpstr>
      <vt:lpstr>Queue, Memory Pool and Mail</vt:lpstr>
      <vt:lpstr>Queue and Memory Pool Example (i.e. Mail)</vt:lpstr>
      <vt:lpstr>Event Loop</vt:lpstr>
      <vt:lpstr>Event Loop Example</vt:lpstr>
      <vt:lpstr>Multiple Threads and Event Loop Example</vt:lpstr>
      <vt:lpstr>Activity 2 – Multi-Threaded Event Loops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M01CDE – Embedded Systems Programming</dc:title>
  <dc:creator>Chris Bass</dc:creator>
  <cp:lastModifiedBy>Chris Bass</cp:lastModifiedBy>
  <cp:revision>374</cp:revision>
  <dcterms:created xsi:type="dcterms:W3CDTF">2018-06-20T11:00:47Z</dcterms:created>
  <dcterms:modified xsi:type="dcterms:W3CDTF">2021-08-31T16:40:06Z</dcterms:modified>
</cp:coreProperties>
</file>