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4" r:id="rId4"/>
    <p:sldId id="258" r:id="rId5"/>
    <p:sldId id="259" r:id="rId6"/>
    <p:sldId id="260" r:id="rId7"/>
    <p:sldId id="261" r:id="rId8"/>
    <p:sldId id="262" r:id="rId9"/>
    <p:sldId id="263" r:id="rId10"/>
    <p:sldId id="265" r:id="rId11"/>
    <p:sldId id="266" r:id="rId12"/>
    <p:sldId id="267" r:id="rId13"/>
    <p:sldId id="268" r:id="rId14"/>
    <p:sldId id="270" r:id="rId15"/>
    <p:sldId id="272" r:id="rId16"/>
    <p:sldId id="280" r:id="rId17"/>
    <p:sldId id="282" r:id="rId18"/>
    <p:sldId id="281" r:id="rId19"/>
    <p:sldId id="275" r:id="rId20"/>
    <p:sldId id="269" r:id="rId21"/>
    <p:sldId id="276" r:id="rId22"/>
    <p:sldId id="277" r:id="rId23"/>
    <p:sldId id="279" r:id="rId24"/>
    <p:sldId id="278" r:id="rId25"/>
    <p:sldId id="283" r:id="rId26"/>
    <p:sldId id="27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663097-11AE-4AF9-9369-72FC58E69466}" v="2" dt="2024-02-20T14:31:48.1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635" autoAdjust="0"/>
  </p:normalViewPr>
  <p:slideViewPr>
    <p:cSldViewPr snapToGrid="0">
      <p:cViewPr varScale="1">
        <p:scale>
          <a:sx n="45" d="100"/>
          <a:sy n="45" d="100"/>
        </p:scale>
        <p:origin x="39" y="9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246237A4-641F-4655-8D08-DC759F202E4B}"/>
    <pc:docChg chg="custSel addSld modSld">
      <pc:chgData name="Chris Bass" userId="76639ff7-4519-4960-996a-f3d044468889" providerId="ADAL" clId="{246237A4-641F-4655-8D08-DC759F202E4B}" dt="2024-01-30T15:47:11.271" v="335" actId="20577"/>
      <pc:docMkLst>
        <pc:docMk/>
      </pc:docMkLst>
      <pc:sldChg chg="modSp new mod">
        <pc:chgData name="Chris Bass" userId="76639ff7-4519-4960-996a-f3d044468889" providerId="ADAL" clId="{246237A4-641F-4655-8D08-DC759F202E4B}" dt="2024-01-30T15:39:24.275" v="184" actId="27636"/>
        <pc:sldMkLst>
          <pc:docMk/>
          <pc:sldMk cId="2148819264" sldId="280"/>
        </pc:sldMkLst>
        <pc:spChg chg="mod">
          <ac:chgData name="Chris Bass" userId="76639ff7-4519-4960-996a-f3d044468889" providerId="ADAL" clId="{246237A4-641F-4655-8D08-DC759F202E4B}" dt="2024-01-30T15:36:41.449" v="16" actId="20577"/>
          <ac:spMkLst>
            <pc:docMk/>
            <pc:sldMk cId="2148819264" sldId="280"/>
            <ac:spMk id="2" creationId="{E74C20BD-4D6F-4846-C51D-E3F017EC9AF0}"/>
          </ac:spMkLst>
        </pc:spChg>
        <pc:spChg chg="mod">
          <ac:chgData name="Chris Bass" userId="76639ff7-4519-4960-996a-f3d044468889" providerId="ADAL" clId="{246237A4-641F-4655-8D08-DC759F202E4B}" dt="2024-01-30T15:39:24.275" v="184" actId="27636"/>
          <ac:spMkLst>
            <pc:docMk/>
            <pc:sldMk cId="2148819264" sldId="280"/>
            <ac:spMk id="3" creationId="{0B163193-1055-CFA3-CEB1-81FD3C07DF47}"/>
          </ac:spMkLst>
        </pc:spChg>
      </pc:sldChg>
      <pc:sldChg chg="modSp new mod">
        <pc:chgData name="Chris Bass" userId="76639ff7-4519-4960-996a-f3d044468889" providerId="ADAL" clId="{246237A4-641F-4655-8D08-DC759F202E4B}" dt="2024-01-30T15:47:11.271" v="335" actId="20577"/>
        <pc:sldMkLst>
          <pc:docMk/>
          <pc:sldMk cId="2481708236" sldId="281"/>
        </pc:sldMkLst>
        <pc:spChg chg="mod">
          <ac:chgData name="Chris Bass" userId="76639ff7-4519-4960-996a-f3d044468889" providerId="ADAL" clId="{246237A4-641F-4655-8D08-DC759F202E4B}" dt="2024-01-30T15:45:18.454" v="204" actId="20577"/>
          <ac:spMkLst>
            <pc:docMk/>
            <pc:sldMk cId="2481708236" sldId="281"/>
            <ac:spMk id="2" creationId="{199F454A-F4A0-D39B-64ED-A13914A87DC0}"/>
          </ac:spMkLst>
        </pc:spChg>
        <pc:spChg chg="mod">
          <ac:chgData name="Chris Bass" userId="76639ff7-4519-4960-996a-f3d044468889" providerId="ADAL" clId="{246237A4-641F-4655-8D08-DC759F202E4B}" dt="2024-01-30T15:47:11.271" v="335" actId="20577"/>
          <ac:spMkLst>
            <pc:docMk/>
            <pc:sldMk cId="2481708236" sldId="281"/>
            <ac:spMk id="3" creationId="{1B05AB82-2348-3ABC-F5E8-4A3D03FD9DE6}"/>
          </ac:spMkLst>
        </pc:spChg>
      </pc:sldChg>
    </pc:docChg>
  </pc:docChgLst>
  <pc:docChgLst>
    <pc:chgData name="Chris Bass" userId="76639ff7-4519-4960-996a-f3d044468889" providerId="ADAL" clId="{B0663097-11AE-4AF9-9369-72FC58E69466}"/>
    <pc:docChg chg="undo custSel addSld modSld">
      <pc:chgData name="Chris Bass" userId="76639ff7-4519-4960-996a-f3d044468889" providerId="ADAL" clId="{B0663097-11AE-4AF9-9369-72FC58E69466}" dt="2024-03-04T12:13:53.988" v="602" actId="20577"/>
      <pc:docMkLst>
        <pc:docMk/>
      </pc:docMkLst>
      <pc:sldChg chg="modSp mod">
        <pc:chgData name="Chris Bass" userId="76639ff7-4519-4960-996a-f3d044468889" providerId="ADAL" clId="{B0663097-11AE-4AF9-9369-72FC58E69466}" dt="2024-02-20T14:33:12.954" v="39" actId="27636"/>
        <pc:sldMkLst>
          <pc:docMk/>
          <pc:sldMk cId="1757178334" sldId="272"/>
        </pc:sldMkLst>
        <pc:spChg chg="mod">
          <ac:chgData name="Chris Bass" userId="76639ff7-4519-4960-996a-f3d044468889" providerId="ADAL" clId="{B0663097-11AE-4AF9-9369-72FC58E69466}" dt="2024-02-20T14:33:12.954" v="39" actId="27636"/>
          <ac:spMkLst>
            <pc:docMk/>
            <pc:sldMk cId="1757178334" sldId="272"/>
            <ac:spMk id="3" creationId="{E95CE409-20D1-4CC9-BA3C-E849CB3CCDCA}"/>
          </ac:spMkLst>
        </pc:spChg>
      </pc:sldChg>
      <pc:sldChg chg="modSp mod">
        <pc:chgData name="Chris Bass" userId="76639ff7-4519-4960-996a-f3d044468889" providerId="ADAL" clId="{B0663097-11AE-4AF9-9369-72FC58E69466}" dt="2024-02-20T15:21:24.307" v="172"/>
        <pc:sldMkLst>
          <pc:docMk/>
          <pc:sldMk cId="738073678" sldId="276"/>
        </pc:sldMkLst>
        <pc:spChg chg="mod">
          <ac:chgData name="Chris Bass" userId="76639ff7-4519-4960-996a-f3d044468889" providerId="ADAL" clId="{B0663097-11AE-4AF9-9369-72FC58E69466}" dt="2024-02-20T15:21:24.307" v="172"/>
          <ac:spMkLst>
            <pc:docMk/>
            <pc:sldMk cId="738073678" sldId="276"/>
            <ac:spMk id="5" creationId="{2733B9C5-7540-478B-B474-96263572BCF7}"/>
          </ac:spMkLst>
        </pc:spChg>
      </pc:sldChg>
      <pc:sldChg chg="modSp mod">
        <pc:chgData name="Chris Bass" userId="76639ff7-4519-4960-996a-f3d044468889" providerId="ADAL" clId="{B0663097-11AE-4AF9-9369-72FC58E69466}" dt="2024-02-20T14:48:40.084" v="161" actId="20577"/>
        <pc:sldMkLst>
          <pc:docMk/>
          <pc:sldMk cId="2291181546" sldId="279"/>
        </pc:sldMkLst>
        <pc:spChg chg="mod">
          <ac:chgData name="Chris Bass" userId="76639ff7-4519-4960-996a-f3d044468889" providerId="ADAL" clId="{B0663097-11AE-4AF9-9369-72FC58E69466}" dt="2024-02-20T14:48:40.084" v="161" actId="20577"/>
          <ac:spMkLst>
            <pc:docMk/>
            <pc:sldMk cId="2291181546" sldId="279"/>
            <ac:spMk id="3" creationId="{FAC7ECCB-CE8A-4E35-A56B-C1AF7B589650}"/>
          </ac:spMkLst>
        </pc:spChg>
      </pc:sldChg>
      <pc:sldChg chg="modSp new mod">
        <pc:chgData name="Chris Bass" userId="76639ff7-4519-4960-996a-f3d044468889" providerId="ADAL" clId="{B0663097-11AE-4AF9-9369-72FC58E69466}" dt="2024-02-20T14:39:29.893" v="150" actId="20577"/>
        <pc:sldMkLst>
          <pc:docMk/>
          <pc:sldMk cId="4169776796" sldId="282"/>
        </pc:sldMkLst>
        <pc:spChg chg="mod">
          <ac:chgData name="Chris Bass" userId="76639ff7-4519-4960-996a-f3d044468889" providerId="ADAL" clId="{B0663097-11AE-4AF9-9369-72FC58E69466}" dt="2024-02-20T14:39:29.893" v="150" actId="20577"/>
          <ac:spMkLst>
            <pc:docMk/>
            <pc:sldMk cId="4169776796" sldId="282"/>
            <ac:spMk id="2" creationId="{7FDFF0F0-2117-F26A-D1C2-11F93623E65D}"/>
          </ac:spMkLst>
        </pc:spChg>
        <pc:spChg chg="mod">
          <ac:chgData name="Chris Bass" userId="76639ff7-4519-4960-996a-f3d044468889" providerId="ADAL" clId="{B0663097-11AE-4AF9-9369-72FC58E69466}" dt="2024-02-20T14:33:37.432" v="45"/>
          <ac:spMkLst>
            <pc:docMk/>
            <pc:sldMk cId="4169776796" sldId="282"/>
            <ac:spMk id="3" creationId="{05E82E18-82B6-5D04-9A00-FE8F1F97062C}"/>
          </ac:spMkLst>
        </pc:spChg>
      </pc:sldChg>
      <pc:sldChg chg="modSp new mod">
        <pc:chgData name="Chris Bass" userId="76639ff7-4519-4960-996a-f3d044468889" providerId="ADAL" clId="{B0663097-11AE-4AF9-9369-72FC58E69466}" dt="2024-03-04T12:13:53.988" v="602" actId="20577"/>
        <pc:sldMkLst>
          <pc:docMk/>
          <pc:sldMk cId="1883001777" sldId="283"/>
        </pc:sldMkLst>
        <pc:spChg chg="mod">
          <ac:chgData name="Chris Bass" userId="76639ff7-4519-4960-996a-f3d044468889" providerId="ADAL" clId="{B0663097-11AE-4AF9-9369-72FC58E69466}" dt="2024-03-04T12:11:46.119" v="244" actId="20577"/>
          <ac:spMkLst>
            <pc:docMk/>
            <pc:sldMk cId="1883001777" sldId="283"/>
            <ac:spMk id="2" creationId="{6FF43B98-86C7-6E8D-71F2-9C254A72BFB9}"/>
          </ac:spMkLst>
        </pc:spChg>
        <pc:spChg chg="mod">
          <ac:chgData name="Chris Bass" userId="76639ff7-4519-4960-996a-f3d044468889" providerId="ADAL" clId="{B0663097-11AE-4AF9-9369-72FC58E69466}" dt="2024-03-04T12:13:53.988" v="602" actId="20577"/>
          <ac:spMkLst>
            <pc:docMk/>
            <pc:sldMk cId="1883001777" sldId="283"/>
            <ac:spMk id="3" creationId="{F75ECB58-1D0F-565A-CA1B-CCC182CB9AD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0352F-68E3-4A40-AAD3-FB9C944CF709}" type="datetimeFigureOut">
              <a:rPr lang="en-GB" smtClean="0"/>
              <a:t>04/03/2024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10F49-3B1F-4D74-ACBD-6CE6185812AA}" type="slidenum">
              <a:rPr lang="en-GB" smtClean="0"/>
              <a:t>‹#›</a:t>
            </a:fld>
            <a:endParaRPr lang="en-GB"/>
          </a:p>
        </p:txBody>
      </p:sp>
    </p:spTree>
    <p:extLst>
      <p:ext uri="{BB962C8B-B14F-4D97-AF65-F5344CB8AC3E}">
        <p14:creationId xmlns:p14="http://schemas.microsoft.com/office/powerpoint/2010/main" val="216729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To be readable by a processor, an analog real-world-signal needs to be converted into a digital signal. This means that a sensor’s first step is to convert the physical signal into an electrical one.</a:t>
            </a:r>
            <a:br>
              <a:rPr lang="en-GB" dirty="0"/>
            </a:br>
            <a:br>
              <a:rPr lang="en-GB" dirty="0"/>
            </a:br>
            <a:r>
              <a:rPr lang="en-GB" sz="1200" b="0" i="0" kern="1200" dirty="0">
                <a:solidFill>
                  <a:schemeClr val="tx1"/>
                </a:solidFill>
                <a:effectLst/>
                <a:latin typeface="+mn-lt"/>
                <a:ea typeface="+mn-ea"/>
                <a:cs typeface="+mn-cs"/>
              </a:rPr>
              <a:t>After sampling with a sample-and-hold-stage (time-discretization), the signal it is converted, via an analog-to-digital-converter (ADC), into time- and value-discrete digital samples.</a:t>
            </a:r>
            <a:br>
              <a:rPr lang="en-GB" dirty="0"/>
            </a:br>
            <a:br>
              <a:rPr lang="en-GB" dirty="0"/>
            </a:br>
            <a:r>
              <a:rPr lang="en-GB" sz="1200" b="0" i="0" kern="1200" dirty="0">
                <a:solidFill>
                  <a:schemeClr val="tx1"/>
                </a:solidFill>
                <a:effectLst/>
                <a:latin typeface="+mn-lt"/>
                <a:ea typeface="+mn-ea"/>
                <a:cs typeface="+mn-cs"/>
              </a:rPr>
              <a:t>In the inverse operation, a digital-to-analog-converter converts the samples into real-world analog type values. The values can only be analog because the sampling and quantization is a real loss of information which cannot be recovered or substituted.</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3</a:t>
            </a:fld>
            <a:endParaRPr lang="en-GB"/>
          </a:p>
        </p:txBody>
      </p:sp>
    </p:spTree>
    <p:extLst>
      <p:ext uri="{BB962C8B-B14F-4D97-AF65-F5344CB8AC3E}">
        <p14:creationId xmlns:p14="http://schemas.microsoft.com/office/powerpoint/2010/main" val="1418587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 DAC transmits the digital input values to a resistor network, in which the input voltage of the according bits is binary weighted. This is usually done with a R-2R-resistor network. The output voltage is the analog equivalent to the digital input number, weighted with the reference voltage.</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4</a:t>
            </a:fld>
            <a:endParaRPr lang="en-GB"/>
          </a:p>
        </p:txBody>
      </p:sp>
    </p:spTree>
    <p:extLst>
      <p:ext uri="{BB962C8B-B14F-4D97-AF65-F5344CB8AC3E}">
        <p14:creationId xmlns:p14="http://schemas.microsoft.com/office/powerpoint/2010/main" val="4086906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This means that the output of a 3-bit value (0...7) triangular waveform behind a DAC is the curve shown in the figure.</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6</a:t>
            </a:fld>
            <a:endParaRPr lang="en-GB"/>
          </a:p>
        </p:txBody>
      </p:sp>
    </p:spTree>
    <p:extLst>
      <p:ext uri="{BB962C8B-B14F-4D97-AF65-F5344CB8AC3E}">
        <p14:creationId xmlns:p14="http://schemas.microsoft.com/office/powerpoint/2010/main" val="706093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are usually three steps in an analog to digital conversion:</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First, select the input line to be converted (multiplexer). Because an ADC-stage consumes the chip area and is complex to build, due to its need for precision, the number of ADCs must be kept to a minimum. An upstream multiplexer switches the analog line to the respective multiplexer and makes it available for a conversion.</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Next, the sample-and-hold is usually a switched capacitor, which is loaded with the actual voltage of the analog signal and keeps it constant during the conversion time.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Finally, the ADC converts the analog signal into a digital signal.</a:t>
            </a:r>
          </a:p>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7</a:t>
            </a:fld>
            <a:endParaRPr lang="en-GB"/>
          </a:p>
        </p:txBody>
      </p:sp>
    </p:spTree>
    <p:extLst>
      <p:ext uri="{BB962C8B-B14F-4D97-AF65-F5344CB8AC3E}">
        <p14:creationId xmlns:p14="http://schemas.microsoft.com/office/powerpoint/2010/main" val="1946460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main task of an ADC is to create the digital values of an analog input voltage. The signal is already time-discrete, as a result of the previous S+H-stage.</a:t>
            </a:r>
            <a:br>
              <a:rPr lang="en-GB" dirty="0"/>
            </a:br>
            <a:br>
              <a:rPr lang="en-GB" dirty="0"/>
            </a:br>
            <a:r>
              <a:rPr lang="en-GB" sz="1200" b="0" i="0" kern="1200" dirty="0">
                <a:solidFill>
                  <a:schemeClr val="tx1"/>
                </a:solidFill>
                <a:effectLst/>
                <a:latin typeface="+mn-lt"/>
                <a:ea typeface="+mn-ea"/>
                <a:cs typeface="+mn-cs"/>
              </a:rPr>
              <a:t>Different types of converters are available, as shown on the next slide.</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8</a:t>
            </a:fld>
            <a:endParaRPr lang="en-GB"/>
          </a:p>
        </p:txBody>
      </p:sp>
    </p:spTree>
    <p:extLst>
      <p:ext uri="{BB962C8B-B14F-4D97-AF65-F5344CB8AC3E}">
        <p14:creationId xmlns:p14="http://schemas.microsoft.com/office/powerpoint/2010/main" val="2447844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i="0" kern="1200" dirty="0">
                <a:solidFill>
                  <a:schemeClr val="tx1"/>
                </a:solidFill>
                <a:effectLst/>
                <a:latin typeface="+mn-lt"/>
                <a:ea typeface="+mn-ea"/>
                <a:cs typeface="+mn-cs"/>
              </a:rPr>
              <a:t>All the different types of ADC have advantages and disadvantages:</a:t>
            </a: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The flash converter is very fast, but needs as many comparators as digital values to be represented; for example, an 8 bit converter need 256 comparators.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The slope converter is quite fast and easy to set up, but it needs to be very stable during and between different measurements. Additionally, a very stable and fast clock has to be designed, as the resolution of the clock defines the resolution.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 feedback converter (such as delta-sigma, successive approximation, etc.) is often the best trade-off.  The analysis of different feedback converters’ precision and resolution is beyond the scope of this module.</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9</a:t>
            </a:fld>
            <a:endParaRPr lang="en-GB"/>
          </a:p>
        </p:txBody>
      </p:sp>
    </p:spTree>
    <p:extLst>
      <p:ext uri="{BB962C8B-B14F-4D97-AF65-F5344CB8AC3E}">
        <p14:creationId xmlns:p14="http://schemas.microsoft.com/office/powerpoint/2010/main" val="1288546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The resolution (= quantization step) depends on a physical principle of an ADC, which is the reference voltage.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Because the resolution represents discrete values, there is a so-called ‘resolution error’.  This is the difference between a minimum resolution step and the real value:</a:t>
            </a:r>
          </a:p>
          <a:p>
            <a:pPr marL="628650" lvl="1" indent="-171450">
              <a:buFont typeface="Arial" panose="020B0604020202020204" pitchFamily="34" charset="0"/>
              <a:buChar char="•"/>
            </a:pPr>
            <a:r>
              <a:rPr lang="en-GB" sz="1200" b="0" i="0" kern="1200" dirty="0">
                <a:solidFill>
                  <a:schemeClr val="tx1"/>
                </a:solidFill>
                <a:effectLst/>
                <a:latin typeface="+mn-lt"/>
                <a:ea typeface="+mn-ea"/>
                <a:cs typeface="+mn-cs"/>
              </a:rPr>
              <a:t>error = </a:t>
            </a:r>
            <a:r>
              <a:rPr lang="en-GB" sz="1200" b="0" i="0" kern="1200" dirty="0" err="1">
                <a:solidFill>
                  <a:schemeClr val="tx1"/>
                </a:solidFill>
                <a:effectLst/>
                <a:latin typeface="+mn-lt"/>
                <a:ea typeface="+mn-ea"/>
                <a:cs typeface="+mn-cs"/>
              </a:rPr>
              <a:t>V_input</a:t>
            </a:r>
            <a:r>
              <a:rPr lang="en-GB" sz="1200" b="0" i="0" kern="1200" dirty="0">
                <a:solidFill>
                  <a:schemeClr val="tx1"/>
                </a:solidFill>
                <a:effectLst/>
                <a:latin typeface="+mn-lt"/>
                <a:ea typeface="+mn-ea"/>
                <a:cs typeface="+mn-cs"/>
              </a:rPr>
              <a:t> – digital Value * </a:t>
            </a:r>
            <a:r>
              <a:rPr lang="en-GB" sz="1200" b="0" i="0" kern="1200" dirty="0" err="1">
                <a:solidFill>
                  <a:schemeClr val="tx1"/>
                </a:solidFill>
                <a:effectLst/>
                <a:latin typeface="+mn-lt"/>
                <a:ea typeface="+mn-ea"/>
                <a:cs typeface="+mn-cs"/>
              </a:rPr>
              <a:t>V_reference</a:t>
            </a:r>
            <a:r>
              <a:rPr lang="en-GB" sz="1200" b="0" i="0" kern="1200" dirty="0">
                <a:solidFill>
                  <a:schemeClr val="tx1"/>
                </a:solidFill>
                <a:effectLst/>
                <a:latin typeface="+mn-lt"/>
                <a:ea typeface="+mn-ea"/>
                <a:cs typeface="+mn-cs"/>
              </a:rPr>
              <a:t>/2^n</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The error can be reduced with a higher resolution, but a countermeasure against the resolution is noise.  Because no conversion principle is perfectly stable, the output value for the same input voltage may differ slightly between single conversions.  This is the resolution noise.  The higher the resolution, the higher the noise.</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11</a:t>
            </a:fld>
            <a:endParaRPr lang="en-GB"/>
          </a:p>
        </p:txBody>
      </p:sp>
    </p:spTree>
    <p:extLst>
      <p:ext uri="{BB962C8B-B14F-4D97-AF65-F5344CB8AC3E}">
        <p14:creationId xmlns:p14="http://schemas.microsoft.com/office/powerpoint/2010/main" val="2977275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12</a:t>
            </a:fld>
            <a:endParaRPr lang="en-GB"/>
          </a:p>
        </p:txBody>
      </p:sp>
    </p:spTree>
    <p:extLst>
      <p:ext uri="{BB962C8B-B14F-4D97-AF65-F5344CB8AC3E}">
        <p14:creationId xmlns:p14="http://schemas.microsoft.com/office/powerpoint/2010/main" val="1528033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sampling rate is a combination of the total system’s time constants.  It must be slow enough for the S+H and the multiplexer to follow, and fast enough for the S+H not to lose its values. You can see that there is always a trade-off among all system components.</a:t>
            </a:r>
            <a:br>
              <a:rPr lang="en-GB" dirty="0"/>
            </a:br>
            <a:br>
              <a:rPr lang="en-GB" dirty="0"/>
            </a:br>
            <a:r>
              <a:rPr lang="en-GB" sz="1200" b="0" i="0" kern="1200" dirty="0">
                <a:solidFill>
                  <a:schemeClr val="tx1"/>
                </a:solidFill>
                <a:effectLst/>
                <a:latin typeface="+mn-lt"/>
                <a:ea typeface="+mn-ea"/>
                <a:cs typeface="+mn-cs"/>
              </a:rPr>
              <a:t>The Shannon theorem can be explained in the frequency domain. Sampling leads to repeating spectra with the frequency distance of the sampling frequency. They need double the bandwidth compared to the ‘useful signal’ in the frequency domain, because they are represented by their positive AND negative values. This means that they need double the distance between the repeating spectra, in order to avoid overlapping of parts of the repeating spectra.</a:t>
            </a:r>
            <a:br>
              <a:rPr lang="en-GB" dirty="0"/>
            </a:br>
            <a:br>
              <a:rPr lang="en-GB" dirty="0"/>
            </a:br>
            <a:r>
              <a:rPr lang="en-GB" sz="1200" b="0" i="0" kern="1200" dirty="0">
                <a:solidFill>
                  <a:schemeClr val="tx1"/>
                </a:solidFill>
                <a:effectLst/>
                <a:latin typeface="+mn-lt"/>
                <a:ea typeface="+mn-ea"/>
                <a:cs typeface="+mn-cs"/>
              </a:rPr>
              <a:t>Therefore, as previously noted, this distance between the repeating spectra is defined by the sampling rate, so the sampling rate has to be at least double the signal bandwidth. In practice, this should be between factor 5 and 10, because sampling is not ideal on infinitely steep slopes.</a:t>
            </a:r>
            <a:br>
              <a:rPr lang="en-GB" dirty="0"/>
            </a:br>
            <a:br>
              <a:rPr lang="en-GB" dirty="0"/>
            </a:br>
            <a:r>
              <a:rPr lang="en-GB" sz="1200" b="0" i="0" kern="1200" dirty="0">
                <a:solidFill>
                  <a:schemeClr val="tx1"/>
                </a:solidFill>
                <a:effectLst/>
                <a:latin typeface="+mn-lt"/>
                <a:ea typeface="+mn-ea"/>
                <a:cs typeface="+mn-cs"/>
              </a:rPr>
              <a:t>The effect of overlapping spectra is called ‘aliasing’.  Anti-aliasing filters cut the signal above the maximum Shannon-frequency to avoid aliasing; however, the signal above the Shannon frequency is lost.</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13</a:t>
            </a:fld>
            <a:endParaRPr lang="en-GB"/>
          </a:p>
        </p:txBody>
      </p:sp>
    </p:spTree>
    <p:extLst>
      <p:ext uri="{BB962C8B-B14F-4D97-AF65-F5344CB8AC3E}">
        <p14:creationId xmlns:p14="http://schemas.microsoft.com/office/powerpoint/2010/main" val="2855570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978A-5E35-4413-A9F3-9B25F479A7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F29F9B8-4B31-4D90-8DBC-E904511535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FE4C95B-CBC3-4A21-A66D-010D1A114E17}"/>
              </a:ext>
            </a:extLst>
          </p:cNvPr>
          <p:cNvSpPr>
            <a:spLocks noGrp="1"/>
          </p:cNvSpPr>
          <p:nvPr>
            <p:ph type="dt" sz="half" idx="10"/>
          </p:nvPr>
        </p:nvSpPr>
        <p:spPr/>
        <p:txBody>
          <a:bodyPr/>
          <a:lstStyle/>
          <a:p>
            <a:fld id="{DF565C4C-6161-476C-971A-1085665B6AEB}" type="datetimeFigureOut">
              <a:rPr lang="en-GB" smtClean="0"/>
              <a:t>04/03/2024</a:t>
            </a:fld>
            <a:endParaRPr lang="en-GB"/>
          </a:p>
        </p:txBody>
      </p:sp>
      <p:sp>
        <p:nvSpPr>
          <p:cNvPr id="5" name="Footer Placeholder 4">
            <a:extLst>
              <a:ext uri="{FF2B5EF4-FFF2-40B4-BE49-F238E27FC236}">
                <a16:creationId xmlns:a16="http://schemas.microsoft.com/office/drawing/2014/main" id="{BD110083-3D7C-481E-90EE-CCE006D719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BDC3EB-0C10-4689-ADE6-4CBE6129B0BC}"/>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4216465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59B1-E8E9-40A5-8973-E5319A64FCF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C12BFD-69A8-408F-8423-81591DEFD37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0289B3-9C80-408F-B951-293DCFDC6429}"/>
              </a:ext>
            </a:extLst>
          </p:cNvPr>
          <p:cNvSpPr>
            <a:spLocks noGrp="1"/>
          </p:cNvSpPr>
          <p:nvPr>
            <p:ph type="dt" sz="half" idx="10"/>
          </p:nvPr>
        </p:nvSpPr>
        <p:spPr/>
        <p:txBody>
          <a:bodyPr/>
          <a:lstStyle/>
          <a:p>
            <a:fld id="{DF565C4C-6161-476C-971A-1085665B6AEB}" type="datetimeFigureOut">
              <a:rPr lang="en-GB" smtClean="0"/>
              <a:t>04/03/2024</a:t>
            </a:fld>
            <a:endParaRPr lang="en-GB"/>
          </a:p>
        </p:txBody>
      </p:sp>
      <p:sp>
        <p:nvSpPr>
          <p:cNvPr id="5" name="Footer Placeholder 4">
            <a:extLst>
              <a:ext uri="{FF2B5EF4-FFF2-40B4-BE49-F238E27FC236}">
                <a16:creationId xmlns:a16="http://schemas.microsoft.com/office/drawing/2014/main" id="{8102E1DB-B3CC-44A8-AA8E-144A87AB13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0E809B-85C6-4AA8-8799-EC845C8180C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358767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096BD-2C3F-4C81-9DE6-7CC9CB8F16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AB389B7-D9B9-4A9A-BEC5-BFB919CE22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59EC96-3B82-4AEA-9419-B448D394D44C}"/>
              </a:ext>
            </a:extLst>
          </p:cNvPr>
          <p:cNvSpPr>
            <a:spLocks noGrp="1"/>
          </p:cNvSpPr>
          <p:nvPr>
            <p:ph type="dt" sz="half" idx="10"/>
          </p:nvPr>
        </p:nvSpPr>
        <p:spPr/>
        <p:txBody>
          <a:bodyPr/>
          <a:lstStyle/>
          <a:p>
            <a:fld id="{DF565C4C-6161-476C-971A-1085665B6AEB}" type="datetimeFigureOut">
              <a:rPr lang="en-GB" smtClean="0"/>
              <a:t>04/03/2024</a:t>
            </a:fld>
            <a:endParaRPr lang="en-GB"/>
          </a:p>
        </p:txBody>
      </p:sp>
      <p:sp>
        <p:nvSpPr>
          <p:cNvPr id="5" name="Footer Placeholder 4">
            <a:extLst>
              <a:ext uri="{FF2B5EF4-FFF2-40B4-BE49-F238E27FC236}">
                <a16:creationId xmlns:a16="http://schemas.microsoft.com/office/drawing/2014/main" id="{0DA934B2-208E-44C3-95C3-AB23DE02D7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5E5C63-3B67-4117-BA8A-906CEC4B1ED3}"/>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425600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7313-9305-46EE-B474-CA3C03C336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0BFFE4-F397-4111-B39A-38FCDEF5103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FFA3DC1-0AFF-466C-BAFA-382A726EEC2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000FB81-5227-4D85-AA46-2E601AAD31FC}"/>
              </a:ext>
            </a:extLst>
          </p:cNvPr>
          <p:cNvSpPr>
            <a:spLocks noGrp="1"/>
          </p:cNvSpPr>
          <p:nvPr>
            <p:ph type="dt" sz="half" idx="10"/>
          </p:nvPr>
        </p:nvSpPr>
        <p:spPr/>
        <p:txBody>
          <a:bodyPr/>
          <a:lstStyle/>
          <a:p>
            <a:fld id="{DF565C4C-6161-476C-971A-1085665B6AEB}" type="datetimeFigureOut">
              <a:rPr lang="en-GB" smtClean="0"/>
              <a:t>04/03/2024</a:t>
            </a:fld>
            <a:endParaRPr lang="en-GB"/>
          </a:p>
        </p:txBody>
      </p:sp>
      <p:sp>
        <p:nvSpPr>
          <p:cNvPr id="6" name="Footer Placeholder 5">
            <a:extLst>
              <a:ext uri="{FF2B5EF4-FFF2-40B4-BE49-F238E27FC236}">
                <a16:creationId xmlns:a16="http://schemas.microsoft.com/office/drawing/2014/main" id="{A710BCA5-A665-4CF7-9ABF-820B5AFA55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F98988B-A899-4662-BD26-D91A690B2831}"/>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556921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4214-DAD4-46F5-900F-20749A52F49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1691A7-71E8-438E-862D-81E67D78E7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7B6664E-7378-4450-9568-E8F4A133447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3A7B21-5BCD-4492-B8B1-1256383FD8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DD60C69-5EFE-4C5C-A1C6-5D194F2C2B5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B495A6C-3F8C-49DA-B70A-067FF175B0A9}"/>
              </a:ext>
            </a:extLst>
          </p:cNvPr>
          <p:cNvSpPr>
            <a:spLocks noGrp="1"/>
          </p:cNvSpPr>
          <p:nvPr>
            <p:ph type="dt" sz="half" idx="10"/>
          </p:nvPr>
        </p:nvSpPr>
        <p:spPr/>
        <p:txBody>
          <a:bodyPr/>
          <a:lstStyle/>
          <a:p>
            <a:fld id="{DF565C4C-6161-476C-971A-1085665B6AEB}" type="datetimeFigureOut">
              <a:rPr lang="en-GB" smtClean="0"/>
              <a:t>04/03/2024</a:t>
            </a:fld>
            <a:endParaRPr lang="en-GB"/>
          </a:p>
        </p:txBody>
      </p:sp>
      <p:sp>
        <p:nvSpPr>
          <p:cNvPr id="8" name="Footer Placeholder 7">
            <a:extLst>
              <a:ext uri="{FF2B5EF4-FFF2-40B4-BE49-F238E27FC236}">
                <a16:creationId xmlns:a16="http://schemas.microsoft.com/office/drawing/2014/main" id="{B0D8889B-C612-4C99-8EB5-551F03DC09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CA8D5F-95F6-47E1-9365-1783F35C8A04}"/>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81112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48811-69BC-4A2D-AE94-27A10F501F8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6129FF8-F69F-444E-AD8B-B8B1ADB61E4B}"/>
              </a:ext>
            </a:extLst>
          </p:cNvPr>
          <p:cNvSpPr>
            <a:spLocks noGrp="1"/>
          </p:cNvSpPr>
          <p:nvPr>
            <p:ph type="dt" sz="half" idx="10"/>
          </p:nvPr>
        </p:nvSpPr>
        <p:spPr/>
        <p:txBody>
          <a:bodyPr/>
          <a:lstStyle/>
          <a:p>
            <a:fld id="{DF565C4C-6161-476C-971A-1085665B6AEB}" type="datetimeFigureOut">
              <a:rPr lang="en-GB" smtClean="0"/>
              <a:t>04/03/2024</a:t>
            </a:fld>
            <a:endParaRPr lang="en-GB"/>
          </a:p>
        </p:txBody>
      </p:sp>
      <p:sp>
        <p:nvSpPr>
          <p:cNvPr id="4" name="Footer Placeholder 3">
            <a:extLst>
              <a:ext uri="{FF2B5EF4-FFF2-40B4-BE49-F238E27FC236}">
                <a16:creationId xmlns:a16="http://schemas.microsoft.com/office/drawing/2014/main" id="{52C0F191-8B9A-4D4F-8167-94CA6F58EE5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6A4B722-F9D4-49A8-BE10-D8F5A4A3477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8360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5DE69C-A502-481D-9CE2-FE9D536FDE58}"/>
              </a:ext>
            </a:extLst>
          </p:cNvPr>
          <p:cNvSpPr>
            <a:spLocks noGrp="1"/>
          </p:cNvSpPr>
          <p:nvPr>
            <p:ph type="dt" sz="half" idx="10"/>
          </p:nvPr>
        </p:nvSpPr>
        <p:spPr/>
        <p:txBody>
          <a:bodyPr/>
          <a:lstStyle/>
          <a:p>
            <a:fld id="{DF565C4C-6161-476C-971A-1085665B6AEB}" type="datetimeFigureOut">
              <a:rPr lang="en-GB" smtClean="0"/>
              <a:t>04/03/2024</a:t>
            </a:fld>
            <a:endParaRPr lang="en-GB"/>
          </a:p>
        </p:txBody>
      </p:sp>
      <p:sp>
        <p:nvSpPr>
          <p:cNvPr id="3" name="Footer Placeholder 2">
            <a:extLst>
              <a:ext uri="{FF2B5EF4-FFF2-40B4-BE49-F238E27FC236}">
                <a16:creationId xmlns:a16="http://schemas.microsoft.com/office/drawing/2014/main" id="{CBD065B2-098F-405E-B4C9-01657920F2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6DDCDA-1916-472A-992E-862D74C501AF}"/>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13197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7A389-8C60-431C-910D-5154C1D7C9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43FDEB-AEFA-42C7-914E-ABB4F8C805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9725974-C67C-4A2C-B42B-F154C93E74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6795D4-8558-4BAE-956B-C73EFF98A53C}"/>
              </a:ext>
            </a:extLst>
          </p:cNvPr>
          <p:cNvSpPr>
            <a:spLocks noGrp="1"/>
          </p:cNvSpPr>
          <p:nvPr>
            <p:ph type="dt" sz="half" idx="10"/>
          </p:nvPr>
        </p:nvSpPr>
        <p:spPr/>
        <p:txBody>
          <a:bodyPr/>
          <a:lstStyle/>
          <a:p>
            <a:fld id="{DF565C4C-6161-476C-971A-1085665B6AEB}" type="datetimeFigureOut">
              <a:rPr lang="en-GB" smtClean="0"/>
              <a:t>04/03/2024</a:t>
            </a:fld>
            <a:endParaRPr lang="en-GB"/>
          </a:p>
        </p:txBody>
      </p:sp>
      <p:sp>
        <p:nvSpPr>
          <p:cNvPr id="6" name="Footer Placeholder 5">
            <a:extLst>
              <a:ext uri="{FF2B5EF4-FFF2-40B4-BE49-F238E27FC236}">
                <a16:creationId xmlns:a16="http://schemas.microsoft.com/office/drawing/2014/main" id="{15F4C404-A97A-4AFA-93E4-D42927BE34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EAE274-F09A-4879-9CBD-5E52F97AC92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53496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3A22-1C33-435D-9F87-7B6A39F241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CC8417-44C9-4220-B855-E440C62C5B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6437DD1-E0E1-4ED4-8CBD-3D39292A5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627F03-715C-4967-88C0-2567F83C014D}"/>
              </a:ext>
            </a:extLst>
          </p:cNvPr>
          <p:cNvSpPr>
            <a:spLocks noGrp="1"/>
          </p:cNvSpPr>
          <p:nvPr>
            <p:ph type="dt" sz="half" idx="10"/>
          </p:nvPr>
        </p:nvSpPr>
        <p:spPr/>
        <p:txBody>
          <a:bodyPr/>
          <a:lstStyle/>
          <a:p>
            <a:fld id="{DF565C4C-6161-476C-971A-1085665B6AEB}" type="datetimeFigureOut">
              <a:rPr lang="en-GB" smtClean="0"/>
              <a:t>04/03/2024</a:t>
            </a:fld>
            <a:endParaRPr lang="en-GB"/>
          </a:p>
        </p:txBody>
      </p:sp>
      <p:sp>
        <p:nvSpPr>
          <p:cNvPr id="6" name="Footer Placeholder 5">
            <a:extLst>
              <a:ext uri="{FF2B5EF4-FFF2-40B4-BE49-F238E27FC236}">
                <a16:creationId xmlns:a16="http://schemas.microsoft.com/office/drawing/2014/main" id="{802C782A-48FA-4AB1-97B4-6B7498C74B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53D344-FD23-4283-A93D-AE5A5FA6D9AB}"/>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283801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4D167-9C36-426A-BE9F-40DA1DF00FA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0A683E-FD1C-4F8A-AD9B-CEB11D56F75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CA7572-812A-4916-8B30-C79DEC620F79}"/>
              </a:ext>
            </a:extLst>
          </p:cNvPr>
          <p:cNvSpPr>
            <a:spLocks noGrp="1"/>
          </p:cNvSpPr>
          <p:nvPr>
            <p:ph type="dt" sz="half" idx="10"/>
          </p:nvPr>
        </p:nvSpPr>
        <p:spPr/>
        <p:txBody>
          <a:bodyPr/>
          <a:lstStyle/>
          <a:p>
            <a:fld id="{DF565C4C-6161-476C-971A-1085665B6AEB}" type="datetimeFigureOut">
              <a:rPr lang="en-GB" smtClean="0"/>
              <a:t>04/03/2024</a:t>
            </a:fld>
            <a:endParaRPr lang="en-GB"/>
          </a:p>
        </p:txBody>
      </p:sp>
      <p:sp>
        <p:nvSpPr>
          <p:cNvPr id="5" name="Footer Placeholder 4">
            <a:extLst>
              <a:ext uri="{FF2B5EF4-FFF2-40B4-BE49-F238E27FC236}">
                <a16:creationId xmlns:a16="http://schemas.microsoft.com/office/drawing/2014/main" id="{C838F4E1-D7C3-41E4-93F7-446AA92AD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3683D-E64B-4916-A47B-A69368EC5FB9}"/>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294707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A0B658-919E-4D74-A071-F8F70DA038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5558B9-0AEF-4D38-826D-5DF2635223E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DA865D-16F8-4065-9CF6-28DA0C7BC873}"/>
              </a:ext>
            </a:extLst>
          </p:cNvPr>
          <p:cNvSpPr>
            <a:spLocks noGrp="1"/>
          </p:cNvSpPr>
          <p:nvPr>
            <p:ph type="dt" sz="half" idx="10"/>
          </p:nvPr>
        </p:nvSpPr>
        <p:spPr/>
        <p:txBody>
          <a:bodyPr/>
          <a:lstStyle/>
          <a:p>
            <a:fld id="{DF565C4C-6161-476C-971A-1085665B6AEB}" type="datetimeFigureOut">
              <a:rPr lang="en-GB" smtClean="0"/>
              <a:t>04/03/2024</a:t>
            </a:fld>
            <a:endParaRPr lang="en-GB"/>
          </a:p>
        </p:txBody>
      </p:sp>
      <p:sp>
        <p:nvSpPr>
          <p:cNvPr id="5" name="Footer Placeholder 4">
            <a:extLst>
              <a:ext uri="{FF2B5EF4-FFF2-40B4-BE49-F238E27FC236}">
                <a16:creationId xmlns:a16="http://schemas.microsoft.com/office/drawing/2014/main" id="{4EACBFDF-A5FF-4E86-A02E-8D2E8C2C96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8957B9-2155-4DF7-8988-9CD3BF285D03}"/>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1015936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E84322-07F4-4A43-962C-AA5BEEB24B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E782852-A600-4FC4-A920-D48F7BD23D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B2DFF2-774E-4208-8B5D-74408D6BF2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565C4C-6161-476C-971A-1085665B6AEB}" type="datetimeFigureOut">
              <a:rPr lang="en-GB" smtClean="0"/>
              <a:t>04/03/2024</a:t>
            </a:fld>
            <a:endParaRPr lang="en-GB"/>
          </a:p>
        </p:txBody>
      </p:sp>
      <p:sp>
        <p:nvSpPr>
          <p:cNvPr id="5" name="Footer Placeholder 4">
            <a:extLst>
              <a:ext uri="{FF2B5EF4-FFF2-40B4-BE49-F238E27FC236}">
                <a16:creationId xmlns:a16="http://schemas.microsoft.com/office/drawing/2014/main" id="{04D69513-8EA4-49C8-B237-1E58B2F222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63B20BD-D721-452A-92DA-ED56A23563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4785A-F083-45A6-83B3-0776FEED18B8}" type="slidenum">
              <a:rPr lang="en-GB" smtClean="0"/>
              <a:t>‹#›</a:t>
            </a:fld>
            <a:endParaRPr lang="en-GB"/>
          </a:p>
        </p:txBody>
      </p:sp>
    </p:spTree>
    <p:extLst>
      <p:ext uri="{BB962C8B-B14F-4D97-AF65-F5344CB8AC3E}">
        <p14:creationId xmlns:p14="http://schemas.microsoft.com/office/powerpoint/2010/main" val="2279482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github.com/ARMmbed/mbed-os/blob/master/platform/source/minimal-printf/README.md" TargetMode="External"/><Relationship Id="rId2" Type="http://schemas.openxmlformats.org/officeDocument/2006/relationships/hyperlink" Target="https://forums.mbed.com/t/float-printf-doesnt-work-in-desktop-version/9164" TargetMode="External"/><Relationship Id="rId1" Type="http://schemas.openxmlformats.org/officeDocument/2006/relationships/slideLayout" Target="../slideLayouts/slideLayout2.xml"/><Relationship Id="rId4" Type="http://schemas.openxmlformats.org/officeDocument/2006/relationships/hyperlink" Target="https://forums.mbed.com/t/hitchhikers-guide-to-printf-in-mbed-6/12492"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github.com/ARMmbed/mbed-os-example-blinky-baremetal?tab=readme-ov-file" TargetMode="External"/><Relationship Id="rId2" Type="http://schemas.openxmlformats.org/officeDocument/2006/relationships/hyperlink" Target="https://os.mbed.com/docs/mbed-os/v6.16/bare-metal/using-the-bare-metal-profile.html#1-creating-a-bare-metal-application"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os.mbed.com/users/mbed_official/code/mbed-dev/file/9c2029bfadbe/targets/TARGET_STM/TARGET_STM32F0/TARGET_NUCLEO_F072RB/PinNames.h/" TargetMode="External"/><Relationship Id="rId2" Type="http://schemas.openxmlformats.org/officeDocument/2006/relationships/hyperlink" Target="https://os.mbed.com/users/mbed_official/code/mbed-dev/file/9c2029bfadbe/targets/TARGET_STM/TARGET_STM32F0/TARGET_NUCLEO_F072RB/PeripheralPins.c/"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ocs.mbed.com/docs/mbed-os-api-reference/en/latest/APIs/io/AnalogOut/" TargetMode="External"/><Relationship Id="rId2" Type="http://schemas.openxmlformats.org/officeDocument/2006/relationships/hyperlink" Target="https://docs.mbed.com/docs/mbed-os-api-reference/en/latest/APIs/io/AnalogIn/"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users.math.umn.edu/~rogness/math1155/soundwave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os.mbed.com/users/4180_1/notebook/using-a-speaker-for-audio-outpu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1EFBD-F410-4DC5-810A-9F54B20F9FCC}"/>
              </a:ext>
            </a:extLst>
          </p:cNvPr>
          <p:cNvSpPr>
            <a:spLocks noGrp="1"/>
          </p:cNvSpPr>
          <p:nvPr>
            <p:ph type="ctrTitle"/>
          </p:nvPr>
        </p:nvSpPr>
        <p:spPr/>
        <p:txBody>
          <a:bodyPr/>
          <a:lstStyle/>
          <a:p>
            <a:r>
              <a:rPr lang="en-GB" dirty="0"/>
              <a:t>7058CEM – Embedded Systems Programming</a:t>
            </a:r>
          </a:p>
        </p:txBody>
      </p:sp>
      <p:sp>
        <p:nvSpPr>
          <p:cNvPr id="3" name="Subtitle 2">
            <a:extLst>
              <a:ext uri="{FF2B5EF4-FFF2-40B4-BE49-F238E27FC236}">
                <a16:creationId xmlns:a16="http://schemas.microsoft.com/office/drawing/2014/main" id="{519A3B1B-366B-42E0-83AB-0C615B6D50B1}"/>
              </a:ext>
            </a:extLst>
          </p:cNvPr>
          <p:cNvSpPr>
            <a:spLocks noGrp="1"/>
          </p:cNvSpPr>
          <p:nvPr>
            <p:ph type="subTitle" idx="1"/>
          </p:nvPr>
        </p:nvSpPr>
        <p:spPr/>
        <p:txBody>
          <a:bodyPr>
            <a:normAutofit/>
          </a:bodyPr>
          <a:lstStyle/>
          <a:p>
            <a:pPr lvl="0"/>
            <a:r>
              <a:rPr lang="en-GB" dirty="0"/>
              <a:t>Analog Inputs and Outputs with the ST Nucleo F072RB board</a:t>
            </a:r>
          </a:p>
          <a:p>
            <a:pPr lvl="0"/>
            <a:endParaRPr lang="en-GB" dirty="0"/>
          </a:p>
          <a:p>
            <a:pPr lvl="0"/>
            <a:r>
              <a:rPr lang="en-GB" dirty="0"/>
              <a:t>Chris Bass</a:t>
            </a:r>
          </a:p>
          <a:p>
            <a:endParaRPr lang="en-GB" dirty="0"/>
          </a:p>
        </p:txBody>
      </p:sp>
    </p:spTree>
    <p:extLst>
      <p:ext uri="{BB962C8B-B14F-4D97-AF65-F5344CB8AC3E}">
        <p14:creationId xmlns:p14="http://schemas.microsoft.com/office/powerpoint/2010/main" val="116104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B9A7-0576-4066-B409-D3088AC83903}"/>
              </a:ext>
            </a:extLst>
          </p:cNvPr>
          <p:cNvSpPr>
            <a:spLocks noGrp="1"/>
          </p:cNvSpPr>
          <p:nvPr>
            <p:ph type="title"/>
          </p:nvPr>
        </p:nvSpPr>
        <p:spPr/>
        <p:txBody>
          <a:bodyPr/>
          <a:lstStyle/>
          <a:p>
            <a:r>
              <a:rPr lang="en-GB" dirty="0"/>
              <a:t>Today</a:t>
            </a:r>
          </a:p>
        </p:txBody>
      </p:sp>
      <p:sp>
        <p:nvSpPr>
          <p:cNvPr id="3" name="Content Placeholder 2">
            <a:extLst>
              <a:ext uri="{FF2B5EF4-FFF2-40B4-BE49-F238E27FC236}">
                <a16:creationId xmlns:a16="http://schemas.microsoft.com/office/drawing/2014/main" id="{1E4DBAD9-CDD4-4AEF-BF99-8BB56ECC8AB6}"/>
              </a:ext>
            </a:extLst>
          </p:cNvPr>
          <p:cNvSpPr>
            <a:spLocks noGrp="1"/>
          </p:cNvSpPr>
          <p:nvPr>
            <p:ph idx="1"/>
          </p:nvPr>
        </p:nvSpPr>
        <p:spPr/>
        <p:txBody>
          <a:bodyPr>
            <a:normAutofit/>
          </a:bodyPr>
          <a:lstStyle/>
          <a:p>
            <a:r>
              <a:rPr lang="en-GB" dirty="0"/>
              <a:t>Analog Input and Output</a:t>
            </a:r>
          </a:p>
          <a:p>
            <a:endParaRPr lang="en-GB" dirty="0"/>
          </a:p>
          <a:p>
            <a:r>
              <a:rPr lang="en-GB" dirty="0"/>
              <a:t>Analog-to-Digital Converter (ADC)</a:t>
            </a:r>
          </a:p>
          <a:p>
            <a:r>
              <a:rPr lang="en-GB" dirty="0"/>
              <a:t>Digital-to-Analog Converter (DAC)</a:t>
            </a:r>
          </a:p>
          <a:p>
            <a:endParaRPr lang="en-GB" dirty="0"/>
          </a:p>
          <a:p>
            <a:r>
              <a:rPr lang="en-GB" dirty="0"/>
              <a:t>Generating different types of waves</a:t>
            </a:r>
          </a:p>
          <a:p>
            <a:r>
              <a:rPr lang="en-GB" dirty="0"/>
              <a:t>Generating sound waves</a:t>
            </a:r>
          </a:p>
          <a:p>
            <a:r>
              <a:rPr lang="en-GB" dirty="0"/>
              <a:t>Analog sensors</a:t>
            </a:r>
          </a:p>
        </p:txBody>
      </p:sp>
    </p:spTree>
    <p:extLst>
      <p:ext uri="{BB962C8B-B14F-4D97-AF65-F5344CB8AC3E}">
        <p14:creationId xmlns:p14="http://schemas.microsoft.com/office/powerpoint/2010/main" val="889220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65EA7-3BBF-4CB7-A45B-85F3A9D6B328}"/>
              </a:ext>
            </a:extLst>
          </p:cNvPr>
          <p:cNvSpPr>
            <a:spLocks noGrp="1"/>
          </p:cNvSpPr>
          <p:nvPr>
            <p:ph type="title"/>
          </p:nvPr>
        </p:nvSpPr>
        <p:spPr/>
        <p:txBody>
          <a:bodyPr/>
          <a:lstStyle/>
          <a:p>
            <a:r>
              <a:rPr lang="en-GB" dirty="0"/>
              <a:t>Overview of Analog Input and Output</a:t>
            </a:r>
          </a:p>
        </p:txBody>
      </p:sp>
      <p:sp>
        <p:nvSpPr>
          <p:cNvPr id="3" name="Content Placeholder 2">
            <a:extLst>
              <a:ext uri="{FF2B5EF4-FFF2-40B4-BE49-F238E27FC236}">
                <a16:creationId xmlns:a16="http://schemas.microsoft.com/office/drawing/2014/main" id="{978B3644-FA35-47E6-93F4-4A7978F5FDBE}"/>
              </a:ext>
            </a:extLst>
          </p:cNvPr>
          <p:cNvSpPr>
            <a:spLocks noGrp="1"/>
          </p:cNvSpPr>
          <p:nvPr>
            <p:ph idx="1"/>
          </p:nvPr>
        </p:nvSpPr>
        <p:spPr/>
        <p:txBody>
          <a:bodyPr>
            <a:normAutofit lnSpcReduction="10000"/>
          </a:bodyPr>
          <a:lstStyle/>
          <a:p>
            <a:r>
              <a:rPr lang="en-GB" dirty="0"/>
              <a:t>Most signals in the real world are analog signals.</a:t>
            </a:r>
          </a:p>
          <a:p>
            <a:r>
              <a:rPr lang="en-GB" dirty="0"/>
              <a:t>Processors are digital devices.  To interface with analog signals, these have to be converted to digital signals and vice versa.</a:t>
            </a:r>
          </a:p>
          <a:p>
            <a:r>
              <a:rPr lang="en-GB" dirty="0"/>
              <a:t>Analog-to-Digital Convertor (ADC):</a:t>
            </a:r>
          </a:p>
          <a:p>
            <a:pPr lvl="1"/>
            <a:r>
              <a:rPr lang="en-GB" dirty="0"/>
              <a:t>Converts the amplitude of physical analog signals to discrete digital numbers</a:t>
            </a:r>
          </a:p>
          <a:p>
            <a:pPr lvl="1"/>
            <a:r>
              <a:rPr lang="en-GB" dirty="0"/>
              <a:t>Involves signal sampling and quantization</a:t>
            </a:r>
          </a:p>
          <a:p>
            <a:r>
              <a:rPr lang="en-GB" dirty="0"/>
              <a:t>Digital-to-Analog convertor (DAC):</a:t>
            </a:r>
          </a:p>
          <a:p>
            <a:pPr lvl="1"/>
            <a:r>
              <a:rPr lang="en-GB" dirty="0"/>
              <a:t>Converts digital data into analog signals, such as current, voltage or electric charge</a:t>
            </a:r>
          </a:p>
          <a:p>
            <a:pPr lvl="1"/>
            <a:r>
              <a:rPr lang="en-GB" dirty="0"/>
              <a:t>For example, a DAC could be used to drive an earphone or speaker amplifier so that sound (analog air pressure waves) can be produced.</a:t>
            </a:r>
          </a:p>
        </p:txBody>
      </p:sp>
    </p:spTree>
    <p:extLst>
      <p:ext uri="{BB962C8B-B14F-4D97-AF65-F5344CB8AC3E}">
        <p14:creationId xmlns:p14="http://schemas.microsoft.com/office/powerpoint/2010/main" val="1586919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B6A2D-1554-4483-96D4-F18214CE128E}"/>
              </a:ext>
            </a:extLst>
          </p:cNvPr>
          <p:cNvSpPr>
            <a:spLocks noGrp="1"/>
          </p:cNvSpPr>
          <p:nvPr>
            <p:ph type="title"/>
          </p:nvPr>
        </p:nvSpPr>
        <p:spPr/>
        <p:txBody>
          <a:bodyPr/>
          <a:lstStyle/>
          <a:p>
            <a:r>
              <a:rPr lang="en-GB" dirty="0"/>
              <a:t>Digital-to-Analog Converter (DAC)</a:t>
            </a:r>
          </a:p>
        </p:txBody>
      </p:sp>
      <p:sp>
        <p:nvSpPr>
          <p:cNvPr id="3" name="Content Placeholder 2">
            <a:extLst>
              <a:ext uri="{FF2B5EF4-FFF2-40B4-BE49-F238E27FC236}">
                <a16:creationId xmlns:a16="http://schemas.microsoft.com/office/drawing/2014/main" id="{6FDAE56C-0F20-4438-92EA-854B80F3ADD0}"/>
              </a:ext>
            </a:extLst>
          </p:cNvPr>
          <p:cNvSpPr>
            <a:spLocks noGrp="1"/>
          </p:cNvSpPr>
          <p:nvPr>
            <p:ph idx="1"/>
          </p:nvPr>
        </p:nvSpPr>
        <p:spPr>
          <a:xfrm>
            <a:off x="838200" y="1825625"/>
            <a:ext cx="10515600" cy="1365444"/>
          </a:xfrm>
        </p:spPr>
        <p:txBody>
          <a:bodyPr>
            <a:normAutofit/>
          </a:bodyPr>
          <a:lstStyle/>
          <a:p>
            <a:r>
              <a:rPr lang="en-GB" sz="2400" dirty="0"/>
              <a:t>Input:  discrete finite-precision number (usually in binary)</a:t>
            </a:r>
          </a:p>
          <a:p>
            <a:r>
              <a:rPr lang="en-GB" sz="2400" dirty="0"/>
              <a:t>Output:  continually varying physical signals, such as voltage or pressure</a:t>
            </a:r>
          </a:p>
          <a:p>
            <a:r>
              <a:rPr lang="en-GB" sz="2400" dirty="0"/>
              <a:t>The following picture gives an example of an 8-bit DAC:</a:t>
            </a:r>
          </a:p>
          <a:p>
            <a:endParaRPr lang="en-GB" sz="2400" dirty="0"/>
          </a:p>
        </p:txBody>
      </p:sp>
      <p:pic>
        <p:nvPicPr>
          <p:cNvPr id="4" name="Picture 3">
            <a:extLst>
              <a:ext uri="{FF2B5EF4-FFF2-40B4-BE49-F238E27FC236}">
                <a16:creationId xmlns:a16="http://schemas.microsoft.com/office/drawing/2014/main" id="{69088979-1975-4FF3-9873-D57352526F0A}"/>
              </a:ext>
            </a:extLst>
          </p:cNvPr>
          <p:cNvPicPr>
            <a:picLocks noChangeAspect="1"/>
          </p:cNvPicPr>
          <p:nvPr/>
        </p:nvPicPr>
        <p:blipFill>
          <a:blip r:embed="rId3"/>
          <a:stretch>
            <a:fillRect/>
          </a:stretch>
        </p:blipFill>
        <p:spPr>
          <a:xfrm>
            <a:off x="1649344" y="3401343"/>
            <a:ext cx="8893311" cy="3307367"/>
          </a:xfrm>
          <a:prstGeom prst="rect">
            <a:avLst/>
          </a:prstGeom>
        </p:spPr>
      </p:pic>
    </p:spTree>
    <p:extLst>
      <p:ext uri="{BB962C8B-B14F-4D97-AF65-F5344CB8AC3E}">
        <p14:creationId xmlns:p14="http://schemas.microsoft.com/office/powerpoint/2010/main" val="369626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C2A25-AA9E-42C3-956D-B2534C7548EB}"/>
              </a:ext>
            </a:extLst>
          </p:cNvPr>
          <p:cNvSpPr>
            <a:spLocks noGrp="1"/>
          </p:cNvSpPr>
          <p:nvPr>
            <p:ph type="title"/>
          </p:nvPr>
        </p:nvSpPr>
        <p:spPr/>
        <p:txBody>
          <a:bodyPr/>
          <a:lstStyle/>
          <a:p>
            <a:r>
              <a:rPr lang="en-GB" dirty="0"/>
              <a:t>Digital-to-Analog Converter (DAC)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79DC046-D0B8-482E-8F82-4BC2E90E5F7B}"/>
                  </a:ext>
                </a:extLst>
              </p:cNvPr>
              <p:cNvSpPr>
                <a:spLocks noGrp="1"/>
              </p:cNvSpPr>
              <p:nvPr>
                <p:ph idx="1"/>
              </p:nvPr>
            </p:nvSpPr>
            <p:spPr/>
            <p:txBody>
              <a:bodyPr/>
              <a:lstStyle/>
              <a:p>
                <a:r>
                  <a:rPr lang="en-GB" dirty="0"/>
                  <a:t>The relationship between a DAC’s input and its output is: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0</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𝐷</m:t>
                        </m:r>
                      </m:num>
                      <m:den>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𝑛</m:t>
                            </m:r>
                          </m:sup>
                        </m:sSup>
                      </m:den>
                    </m:f>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𝑟</m:t>
                        </m:r>
                      </m:sub>
                    </m:sSub>
                  </m:oMath>
                </a14:m>
                <a:endParaRPr lang="en-GB" dirty="0"/>
              </a:p>
              <a:p>
                <a:pPr lvl="1"/>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0</m:t>
                        </m:r>
                      </m:sub>
                    </m:sSub>
                  </m:oMath>
                </a14:m>
                <a:r>
                  <a:rPr lang="en-GB" dirty="0"/>
                  <a:t>:  Output voltage</a:t>
                </a:r>
              </a:p>
              <a:p>
                <a:pPr lvl="1"/>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𝑟</m:t>
                        </m:r>
                      </m:sub>
                    </m:sSub>
                  </m:oMath>
                </a14:m>
                <a:r>
                  <a:rPr lang="en-GB" dirty="0"/>
                  <a:t>:  Value of the reference voltage</a:t>
                </a:r>
              </a:p>
              <a:p>
                <a:pPr lvl="1"/>
                <a14:m>
                  <m:oMath xmlns:m="http://schemas.openxmlformats.org/officeDocument/2006/math">
                    <m:r>
                      <a:rPr lang="en-GB" b="0" i="1" smtClean="0">
                        <a:latin typeface="Cambria Math" panose="02040503050406030204" pitchFamily="18" charset="0"/>
                      </a:rPr>
                      <m:t>𝐷</m:t>
                    </m:r>
                  </m:oMath>
                </a14:m>
                <a:r>
                  <a:rPr lang="en-GB" dirty="0"/>
                  <a:t>:  Value of the input binary word</a:t>
                </a:r>
              </a:p>
              <a:p>
                <a:pPr lvl="1"/>
                <a14:m>
                  <m:oMath xmlns:m="http://schemas.openxmlformats.org/officeDocument/2006/math">
                    <m:r>
                      <a:rPr lang="en-GB" b="0" i="1" smtClean="0">
                        <a:latin typeface="Cambria Math" panose="02040503050406030204" pitchFamily="18" charset="0"/>
                      </a:rPr>
                      <m:t>𝑛</m:t>
                    </m:r>
                  </m:oMath>
                </a14:m>
                <a:r>
                  <a:rPr lang="en-GB" dirty="0"/>
                  <a:t>:  the number of bits in the word</a:t>
                </a:r>
              </a:p>
              <a:p>
                <a:pPr lvl="1"/>
                <a:r>
                  <a:rPr lang="en-GB" dirty="0"/>
                  <a:t>Maximum output: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0,</m:t>
                        </m:r>
                        <m:r>
                          <a:rPr lang="en-GB" b="0" i="1" smtClean="0">
                            <a:latin typeface="Cambria Math" panose="02040503050406030204" pitchFamily="18" charset="0"/>
                          </a:rPr>
                          <m:t>𝑚𝑎𝑥</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𝑛</m:t>
                            </m:r>
                          </m:sup>
                        </m:sSup>
                        <m:r>
                          <a:rPr lang="en-GB" b="0" i="1" smtClean="0">
                            <a:latin typeface="Cambria Math" panose="02040503050406030204" pitchFamily="18" charset="0"/>
                          </a:rPr>
                          <m:t>−1</m:t>
                        </m:r>
                      </m:num>
                      <m:den>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𝑛</m:t>
                            </m:r>
                          </m:sup>
                        </m:sSup>
                      </m:den>
                    </m:f>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𝑟</m:t>
                        </m:r>
                      </m:sub>
                    </m:sSub>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1−</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𝑛</m:t>
                                </m:r>
                              </m:sup>
                            </m:sSup>
                          </m:den>
                        </m:f>
                      </m:e>
                    </m:d>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𝑟</m:t>
                        </m:r>
                      </m:sub>
                    </m:sSub>
                  </m:oMath>
                </a14:m>
                <a:endParaRPr lang="en-GB" dirty="0"/>
              </a:p>
              <a:p>
                <a:pPr lvl="2"/>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𝑟</m:t>
                        </m:r>
                      </m:sub>
                    </m:sSub>
                  </m:oMath>
                </a14:m>
                <a:r>
                  <a:rPr lang="en-GB" dirty="0"/>
                  <a:t> is never reached in this case since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𝐷</m:t>
                        </m:r>
                      </m:e>
                      <m:sub>
                        <m:r>
                          <a:rPr lang="en-GB" b="0" i="1" smtClean="0">
                            <a:latin typeface="Cambria Math" panose="02040503050406030204" pitchFamily="18" charset="0"/>
                          </a:rPr>
                          <m:t>𝑚𝑎𝑥</m:t>
                        </m:r>
                      </m:sub>
                    </m:sSub>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𝑛</m:t>
                        </m:r>
                      </m:sup>
                    </m:sSup>
                    <m:r>
                      <a:rPr lang="en-GB" b="0" i="1" smtClean="0">
                        <a:latin typeface="Cambria Math" panose="02040503050406030204" pitchFamily="18" charset="0"/>
                      </a:rPr>
                      <m:t>−1</m:t>
                    </m:r>
                  </m:oMath>
                </a14:m>
                <a:endParaRPr lang="en-GB" dirty="0"/>
              </a:p>
            </p:txBody>
          </p:sp>
        </mc:Choice>
        <mc:Fallback xmlns="">
          <p:sp>
            <p:nvSpPr>
              <p:cNvPr id="3" name="Content Placeholder 2">
                <a:extLst>
                  <a:ext uri="{FF2B5EF4-FFF2-40B4-BE49-F238E27FC236}">
                    <a16:creationId xmlns:a16="http://schemas.microsoft.com/office/drawing/2014/main" id="{D79DC046-D0B8-482E-8F82-4BC2E90E5F7B}"/>
                  </a:ext>
                </a:extLst>
              </p:cNvPr>
              <p:cNvSpPr>
                <a:spLocks noGrp="1" noRot="1" noChangeAspect="1" noMove="1" noResize="1" noEditPoints="1" noAdjustHandles="1" noChangeArrowheads="1" noChangeShapeType="1" noTextEdit="1"/>
              </p:cNvSpPr>
              <p:nvPr>
                <p:ph idx="1"/>
              </p:nvPr>
            </p:nvSpPr>
            <p:spPr>
              <a:blipFill>
                <a:blip r:embed="rId2"/>
                <a:stretch>
                  <a:fillRect l="-1043" t="-280"/>
                </a:stretch>
              </a:blipFill>
            </p:spPr>
            <p:txBody>
              <a:bodyPr/>
              <a:lstStyle/>
              <a:p>
                <a:r>
                  <a:rPr lang="en-GB">
                    <a:noFill/>
                  </a:rPr>
                  <a:t> </a:t>
                </a:r>
              </a:p>
            </p:txBody>
          </p:sp>
        </mc:Fallback>
      </mc:AlternateContent>
    </p:spTree>
    <p:extLst>
      <p:ext uri="{BB962C8B-B14F-4D97-AF65-F5344CB8AC3E}">
        <p14:creationId xmlns:p14="http://schemas.microsoft.com/office/powerpoint/2010/main" val="2431686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E6DA3-49EA-488E-83B4-3D94C4F3E44E}"/>
              </a:ext>
            </a:extLst>
          </p:cNvPr>
          <p:cNvSpPr>
            <a:spLocks noGrp="1"/>
          </p:cNvSpPr>
          <p:nvPr>
            <p:ph type="title"/>
          </p:nvPr>
        </p:nvSpPr>
        <p:spPr/>
        <p:txBody>
          <a:bodyPr/>
          <a:lstStyle/>
          <a:p>
            <a:r>
              <a:rPr lang="en-GB" dirty="0"/>
              <a:t>Digital-to-Analog Converter (DAC)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DDF0C1-F497-47DC-875D-036A845A64E2}"/>
                  </a:ext>
                </a:extLst>
              </p:cNvPr>
              <p:cNvSpPr>
                <a:spLocks noGrp="1"/>
              </p:cNvSpPr>
              <p:nvPr>
                <p:ph idx="1"/>
              </p:nvPr>
            </p:nvSpPr>
            <p:spPr>
              <a:xfrm>
                <a:off x="838200" y="1825625"/>
                <a:ext cx="10515600" cy="1325893"/>
              </a:xfrm>
            </p:spPr>
            <p:txBody>
              <a:bodyPr/>
              <a:lstStyle/>
              <a:p>
                <a:r>
                  <a:rPr lang="en-GB" dirty="0"/>
                  <a:t>For example, to generate a triangular wave:</a:t>
                </a:r>
              </a:p>
              <a:p>
                <a:pPr lvl="1"/>
                <a:r>
                  <a:rPr lang="en-GB" dirty="0"/>
                  <a:t>Input:  3-bit binary data</a:t>
                </a:r>
              </a:p>
              <a:p>
                <a:pPr lvl="1"/>
                <a:r>
                  <a:rPr lang="en-GB" dirty="0"/>
                  <a:t>Output:  Analog voltage ranging from 0 to 7/8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𝑟</m:t>
                        </m:r>
                      </m:sub>
                    </m:sSub>
                  </m:oMath>
                </a14:m>
                <a:endParaRPr lang="en-GB" dirty="0"/>
              </a:p>
            </p:txBody>
          </p:sp>
        </mc:Choice>
        <mc:Fallback xmlns="">
          <p:sp>
            <p:nvSpPr>
              <p:cNvPr id="3" name="Content Placeholder 2">
                <a:extLst>
                  <a:ext uri="{FF2B5EF4-FFF2-40B4-BE49-F238E27FC236}">
                    <a16:creationId xmlns:a16="http://schemas.microsoft.com/office/drawing/2014/main" id="{17DDF0C1-F497-47DC-875D-036A845A64E2}"/>
                  </a:ext>
                </a:extLst>
              </p:cNvPr>
              <p:cNvSpPr>
                <a:spLocks noGrp="1" noRot="1" noChangeAspect="1" noMove="1" noResize="1" noEditPoints="1" noAdjustHandles="1" noChangeArrowheads="1" noChangeShapeType="1" noTextEdit="1"/>
              </p:cNvSpPr>
              <p:nvPr>
                <p:ph idx="1"/>
              </p:nvPr>
            </p:nvSpPr>
            <p:spPr>
              <a:xfrm>
                <a:off x="838200" y="1825625"/>
                <a:ext cx="10515600" cy="1325893"/>
              </a:xfrm>
              <a:blipFill>
                <a:blip r:embed="rId3"/>
                <a:stretch>
                  <a:fillRect l="-1043" t="-7339" b="-5505"/>
                </a:stretch>
              </a:blipFill>
            </p:spPr>
            <p:txBody>
              <a:bodyPr/>
              <a:lstStyle/>
              <a:p>
                <a:r>
                  <a:rPr lang="en-GB">
                    <a:noFill/>
                  </a:rPr>
                  <a:t> </a:t>
                </a:r>
              </a:p>
            </p:txBody>
          </p:sp>
        </mc:Fallback>
      </mc:AlternateContent>
      <p:pic>
        <p:nvPicPr>
          <p:cNvPr id="4" name="Picture 3">
            <a:extLst>
              <a:ext uri="{FF2B5EF4-FFF2-40B4-BE49-F238E27FC236}">
                <a16:creationId xmlns:a16="http://schemas.microsoft.com/office/drawing/2014/main" id="{41343798-6EB5-400F-8A48-C77DA4B551C6}"/>
              </a:ext>
            </a:extLst>
          </p:cNvPr>
          <p:cNvPicPr>
            <a:picLocks noChangeAspect="1"/>
          </p:cNvPicPr>
          <p:nvPr/>
        </p:nvPicPr>
        <p:blipFill>
          <a:blip r:embed="rId4"/>
          <a:stretch>
            <a:fillRect/>
          </a:stretch>
        </p:blipFill>
        <p:spPr>
          <a:xfrm>
            <a:off x="1009209" y="3151518"/>
            <a:ext cx="10173582" cy="3520745"/>
          </a:xfrm>
          <a:prstGeom prst="rect">
            <a:avLst/>
          </a:prstGeom>
        </p:spPr>
      </p:pic>
    </p:spTree>
    <p:extLst>
      <p:ext uri="{BB962C8B-B14F-4D97-AF65-F5344CB8AC3E}">
        <p14:creationId xmlns:p14="http://schemas.microsoft.com/office/powerpoint/2010/main" val="1788479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0B434-0B8C-4C07-BEAD-86CCA6111D9C}"/>
              </a:ext>
            </a:extLst>
          </p:cNvPr>
          <p:cNvSpPr>
            <a:spLocks noGrp="1"/>
          </p:cNvSpPr>
          <p:nvPr>
            <p:ph type="title"/>
          </p:nvPr>
        </p:nvSpPr>
        <p:spPr/>
        <p:txBody>
          <a:bodyPr/>
          <a:lstStyle/>
          <a:p>
            <a:r>
              <a:rPr lang="en-GB" dirty="0"/>
              <a:t>Analog-to-Digital Converter (ADC)</a:t>
            </a:r>
          </a:p>
        </p:txBody>
      </p:sp>
      <p:sp>
        <p:nvSpPr>
          <p:cNvPr id="3" name="Content Placeholder 2">
            <a:extLst>
              <a:ext uri="{FF2B5EF4-FFF2-40B4-BE49-F238E27FC236}">
                <a16:creationId xmlns:a16="http://schemas.microsoft.com/office/drawing/2014/main" id="{0894F912-34C0-48FD-AF97-72BCF610AE6B}"/>
              </a:ext>
            </a:extLst>
          </p:cNvPr>
          <p:cNvSpPr>
            <a:spLocks noGrp="1"/>
          </p:cNvSpPr>
          <p:nvPr>
            <p:ph idx="1"/>
          </p:nvPr>
        </p:nvSpPr>
        <p:spPr>
          <a:xfrm>
            <a:off x="547396" y="1825625"/>
            <a:ext cx="11097208" cy="1664043"/>
          </a:xfrm>
        </p:spPr>
        <p:txBody>
          <a:bodyPr>
            <a:normAutofit fontScale="85000" lnSpcReduction="10000"/>
          </a:bodyPr>
          <a:lstStyle/>
          <a:p>
            <a:r>
              <a:rPr lang="en-GB" dirty="0"/>
              <a:t>An ADC system usually consists of three stages:</a:t>
            </a:r>
          </a:p>
          <a:p>
            <a:pPr lvl="1"/>
            <a:r>
              <a:rPr lang="en-GB" dirty="0"/>
              <a:t>Multiplexer:  reduces the number of required ADC components at the expense of conversion speed</a:t>
            </a:r>
          </a:p>
          <a:p>
            <a:pPr lvl="1"/>
            <a:r>
              <a:rPr lang="en-GB" dirty="0"/>
              <a:t>Sample-and-hold:  keeps the analog signal during the conversion constant – time discretization.</a:t>
            </a:r>
          </a:p>
          <a:p>
            <a:pPr lvl="1"/>
            <a:r>
              <a:rPr lang="en-GB" dirty="0"/>
              <a:t>ADC:  converts the analog into digital signal</a:t>
            </a:r>
          </a:p>
        </p:txBody>
      </p:sp>
      <p:pic>
        <p:nvPicPr>
          <p:cNvPr id="4" name="Picture 3">
            <a:extLst>
              <a:ext uri="{FF2B5EF4-FFF2-40B4-BE49-F238E27FC236}">
                <a16:creationId xmlns:a16="http://schemas.microsoft.com/office/drawing/2014/main" id="{112F2AD6-6F10-4C4F-A0D7-A4ECD90DBAD5}"/>
              </a:ext>
            </a:extLst>
          </p:cNvPr>
          <p:cNvPicPr>
            <a:picLocks noChangeAspect="1"/>
          </p:cNvPicPr>
          <p:nvPr/>
        </p:nvPicPr>
        <p:blipFill>
          <a:blip r:embed="rId3"/>
          <a:stretch>
            <a:fillRect/>
          </a:stretch>
        </p:blipFill>
        <p:spPr>
          <a:xfrm>
            <a:off x="936813" y="3489668"/>
            <a:ext cx="10318374" cy="3368332"/>
          </a:xfrm>
          <a:prstGeom prst="rect">
            <a:avLst/>
          </a:prstGeom>
        </p:spPr>
      </p:pic>
    </p:spTree>
    <p:extLst>
      <p:ext uri="{BB962C8B-B14F-4D97-AF65-F5344CB8AC3E}">
        <p14:creationId xmlns:p14="http://schemas.microsoft.com/office/powerpoint/2010/main" val="4268629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FC779-4AFC-4B12-A073-D52BCDF3D439}"/>
              </a:ext>
            </a:extLst>
          </p:cNvPr>
          <p:cNvSpPr>
            <a:spLocks noGrp="1"/>
          </p:cNvSpPr>
          <p:nvPr>
            <p:ph type="title"/>
          </p:nvPr>
        </p:nvSpPr>
        <p:spPr/>
        <p:txBody>
          <a:bodyPr/>
          <a:lstStyle/>
          <a:p>
            <a:r>
              <a:rPr lang="en-GB" dirty="0"/>
              <a:t>Analog-to-Digital Converter (ADC)</a:t>
            </a:r>
          </a:p>
        </p:txBody>
      </p:sp>
      <p:sp>
        <p:nvSpPr>
          <p:cNvPr id="3" name="Content Placeholder 2">
            <a:extLst>
              <a:ext uri="{FF2B5EF4-FFF2-40B4-BE49-F238E27FC236}">
                <a16:creationId xmlns:a16="http://schemas.microsoft.com/office/drawing/2014/main" id="{C76E3A22-4470-40E6-ABA0-3E8AA0B1FE7E}"/>
              </a:ext>
            </a:extLst>
          </p:cNvPr>
          <p:cNvSpPr>
            <a:spLocks noGrp="1"/>
          </p:cNvSpPr>
          <p:nvPr>
            <p:ph idx="1"/>
          </p:nvPr>
        </p:nvSpPr>
        <p:spPr>
          <a:xfrm>
            <a:off x="594049" y="1825625"/>
            <a:ext cx="11003902" cy="1463115"/>
          </a:xfrm>
        </p:spPr>
        <p:txBody>
          <a:bodyPr>
            <a:normAutofit fontScale="92500"/>
          </a:bodyPr>
          <a:lstStyle/>
          <a:p>
            <a:r>
              <a:rPr lang="en-GB" dirty="0"/>
              <a:t>Input:  time-discrete due to the prior sample and hold stage physical signals</a:t>
            </a:r>
          </a:p>
          <a:p>
            <a:r>
              <a:rPr lang="en-GB" dirty="0"/>
              <a:t>Output:  discrete numbers that is proportional to the analog input amplitude</a:t>
            </a:r>
          </a:p>
          <a:p>
            <a:r>
              <a:rPr lang="en-GB" dirty="0"/>
              <a:t>The following picture give an example of an 8-bit ADC.</a:t>
            </a:r>
          </a:p>
        </p:txBody>
      </p:sp>
      <p:pic>
        <p:nvPicPr>
          <p:cNvPr id="5" name="Picture 4">
            <a:extLst>
              <a:ext uri="{FF2B5EF4-FFF2-40B4-BE49-F238E27FC236}">
                <a16:creationId xmlns:a16="http://schemas.microsoft.com/office/drawing/2014/main" id="{F1C951D3-6E9E-49C2-BCA0-4CEDA1F2FF6A}"/>
              </a:ext>
            </a:extLst>
          </p:cNvPr>
          <p:cNvPicPr>
            <a:picLocks noChangeAspect="1"/>
          </p:cNvPicPr>
          <p:nvPr/>
        </p:nvPicPr>
        <p:blipFill>
          <a:blip r:embed="rId3"/>
          <a:stretch>
            <a:fillRect/>
          </a:stretch>
        </p:blipFill>
        <p:spPr>
          <a:xfrm>
            <a:off x="3074870" y="3288740"/>
            <a:ext cx="6042260" cy="3308003"/>
          </a:xfrm>
          <a:prstGeom prst="rect">
            <a:avLst/>
          </a:prstGeom>
        </p:spPr>
      </p:pic>
    </p:spTree>
    <p:extLst>
      <p:ext uri="{BB962C8B-B14F-4D97-AF65-F5344CB8AC3E}">
        <p14:creationId xmlns:p14="http://schemas.microsoft.com/office/powerpoint/2010/main" val="3408689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FD529-3CFA-4854-BFE5-4BB6F5772BF6}"/>
              </a:ext>
            </a:extLst>
          </p:cNvPr>
          <p:cNvSpPr>
            <a:spLocks noGrp="1"/>
          </p:cNvSpPr>
          <p:nvPr>
            <p:ph type="title"/>
          </p:nvPr>
        </p:nvSpPr>
        <p:spPr/>
        <p:txBody>
          <a:bodyPr/>
          <a:lstStyle/>
          <a:p>
            <a:r>
              <a:rPr lang="en-GB" dirty="0"/>
              <a:t>ADC Types</a:t>
            </a:r>
          </a:p>
        </p:txBody>
      </p:sp>
      <p:sp>
        <p:nvSpPr>
          <p:cNvPr id="3" name="Content Placeholder 2">
            <a:extLst>
              <a:ext uri="{FF2B5EF4-FFF2-40B4-BE49-F238E27FC236}">
                <a16:creationId xmlns:a16="http://schemas.microsoft.com/office/drawing/2014/main" id="{128596D7-437C-495C-AECE-7E94E45BCCC0}"/>
              </a:ext>
            </a:extLst>
          </p:cNvPr>
          <p:cNvSpPr>
            <a:spLocks noGrp="1"/>
          </p:cNvSpPr>
          <p:nvPr>
            <p:ph idx="1"/>
          </p:nvPr>
        </p:nvSpPr>
        <p:spPr>
          <a:xfrm>
            <a:off x="838200" y="1825625"/>
            <a:ext cx="10515600" cy="1631559"/>
          </a:xfrm>
        </p:spPr>
        <p:txBody>
          <a:bodyPr>
            <a:normAutofit fontScale="92500" lnSpcReduction="20000"/>
          </a:bodyPr>
          <a:lstStyle/>
          <a:p>
            <a:r>
              <a:rPr lang="en-GB" dirty="0"/>
              <a:t>There are 3 common types for ADC:</a:t>
            </a:r>
          </a:p>
          <a:p>
            <a:pPr lvl="1"/>
            <a:r>
              <a:rPr lang="en-GB" dirty="0"/>
              <a:t>Flash converters, comparing the input voltage with different reference voltage levels</a:t>
            </a:r>
          </a:p>
          <a:p>
            <a:pPr lvl="1"/>
            <a:r>
              <a:rPr lang="en-GB" dirty="0"/>
              <a:t>Slope converters, converting the voltage into a charge capacitor and measuring the time for charging and discharging</a:t>
            </a:r>
          </a:p>
          <a:p>
            <a:pPr lvl="1"/>
            <a:r>
              <a:rPr lang="en-GB" dirty="0"/>
              <a:t>Feedback converters, trying to generate a signal proportional to the input voltage.</a:t>
            </a:r>
          </a:p>
        </p:txBody>
      </p:sp>
      <p:pic>
        <p:nvPicPr>
          <p:cNvPr id="4" name="Picture 3">
            <a:extLst>
              <a:ext uri="{FF2B5EF4-FFF2-40B4-BE49-F238E27FC236}">
                <a16:creationId xmlns:a16="http://schemas.microsoft.com/office/drawing/2014/main" id="{757F5112-69EA-4575-89DA-4BED67A30B1F}"/>
              </a:ext>
            </a:extLst>
          </p:cNvPr>
          <p:cNvPicPr>
            <a:picLocks noChangeAspect="1"/>
          </p:cNvPicPr>
          <p:nvPr/>
        </p:nvPicPr>
        <p:blipFill>
          <a:blip r:embed="rId3"/>
          <a:stretch>
            <a:fillRect/>
          </a:stretch>
        </p:blipFill>
        <p:spPr>
          <a:xfrm>
            <a:off x="1710310" y="3592121"/>
            <a:ext cx="8771380" cy="2987299"/>
          </a:xfrm>
          <a:prstGeom prst="rect">
            <a:avLst/>
          </a:prstGeom>
        </p:spPr>
      </p:pic>
    </p:spTree>
    <p:extLst>
      <p:ext uri="{BB962C8B-B14F-4D97-AF65-F5344CB8AC3E}">
        <p14:creationId xmlns:p14="http://schemas.microsoft.com/office/powerpoint/2010/main" val="609642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2E43A-C897-4C7F-A0F7-42E0A36B78C0}"/>
              </a:ext>
            </a:extLst>
          </p:cNvPr>
          <p:cNvSpPr>
            <a:spLocks noGrp="1"/>
          </p:cNvSpPr>
          <p:nvPr>
            <p:ph type="title"/>
          </p:nvPr>
        </p:nvSpPr>
        <p:spPr/>
        <p:txBody>
          <a:bodyPr/>
          <a:lstStyle/>
          <a:p>
            <a:r>
              <a:rPr lang="en-GB" dirty="0"/>
              <a:t>ADC Range</a:t>
            </a:r>
          </a:p>
        </p:txBody>
      </p:sp>
      <p:sp>
        <p:nvSpPr>
          <p:cNvPr id="3" name="Content Placeholder 2">
            <a:extLst>
              <a:ext uri="{FF2B5EF4-FFF2-40B4-BE49-F238E27FC236}">
                <a16:creationId xmlns:a16="http://schemas.microsoft.com/office/drawing/2014/main" id="{EAE5BC20-5A73-45C9-B3BB-2260F2C27C20}"/>
              </a:ext>
            </a:extLst>
          </p:cNvPr>
          <p:cNvSpPr>
            <a:spLocks noGrp="1"/>
          </p:cNvSpPr>
          <p:nvPr>
            <p:ph idx="1"/>
          </p:nvPr>
        </p:nvSpPr>
        <p:spPr/>
        <p:txBody>
          <a:bodyPr/>
          <a:lstStyle/>
          <a:p>
            <a:r>
              <a:rPr lang="en-GB" dirty="0"/>
              <a:t>ADCs have a minimum and maximum permissible input values, which determine the range of an ADC.</a:t>
            </a:r>
          </a:p>
          <a:p>
            <a:r>
              <a:rPr lang="en-GB" dirty="0"/>
              <a:t>The range and the resolution of the ADC are linked to the reference voltage and the physical principle of the ADC.</a:t>
            </a:r>
          </a:p>
          <a:p>
            <a:endParaRPr lang="en-GB" dirty="0"/>
          </a:p>
        </p:txBody>
      </p:sp>
    </p:spTree>
    <p:extLst>
      <p:ext uri="{BB962C8B-B14F-4D97-AF65-F5344CB8AC3E}">
        <p14:creationId xmlns:p14="http://schemas.microsoft.com/office/powerpoint/2010/main" val="2458738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D0672-431D-4459-AE6C-2E64181DA84C}"/>
              </a:ext>
            </a:extLst>
          </p:cNvPr>
          <p:cNvSpPr>
            <a:spLocks noGrp="1"/>
          </p:cNvSpPr>
          <p:nvPr>
            <p:ph type="title"/>
          </p:nvPr>
        </p:nvSpPr>
        <p:spPr/>
        <p:txBody>
          <a:bodyPr/>
          <a:lstStyle/>
          <a:p>
            <a:r>
              <a:rPr lang="en-GB" dirty="0"/>
              <a:t>ADC Resolution and Quantization</a:t>
            </a:r>
          </a:p>
        </p:txBody>
      </p:sp>
      <p:sp>
        <p:nvSpPr>
          <p:cNvPr id="3" name="Content Placeholder 2">
            <a:extLst>
              <a:ext uri="{FF2B5EF4-FFF2-40B4-BE49-F238E27FC236}">
                <a16:creationId xmlns:a16="http://schemas.microsoft.com/office/drawing/2014/main" id="{11CA228F-5A40-4690-8A02-C32AB51B904F}"/>
              </a:ext>
            </a:extLst>
          </p:cNvPr>
          <p:cNvSpPr>
            <a:spLocks noGrp="1"/>
          </p:cNvSpPr>
          <p:nvPr>
            <p:ph idx="1"/>
          </p:nvPr>
        </p:nvSpPr>
        <p:spPr/>
        <p:txBody>
          <a:bodyPr>
            <a:normAutofit fontScale="92500"/>
          </a:bodyPr>
          <a:lstStyle/>
          <a:p>
            <a:r>
              <a:rPr lang="en-GB" dirty="0"/>
              <a:t>The resolution of the ADC refers to the number of discrete data that can be produced over the range of the analog values.</a:t>
            </a:r>
          </a:p>
          <a:p>
            <a:r>
              <a:rPr lang="en-GB" dirty="0"/>
              <a:t>Resolution determines the minimum magnitude of the quantization and the quantization error.</a:t>
            </a:r>
          </a:p>
          <a:p>
            <a:r>
              <a:rPr lang="en-GB" dirty="0"/>
              <a:t>Can be expressed in bits, e.g. an 8-bit ADC has a resolution of 256 values.</a:t>
            </a:r>
          </a:p>
          <a:p>
            <a:r>
              <a:rPr lang="en-GB" dirty="0"/>
              <a:t>Can also be expressed in volts:  the minimum changes in the digital output is called the Least Significant Bit (LSB) voltage, e.g. an 8-bit ADC with a range of 10V has a resolution of 10/256V.</a:t>
            </a:r>
          </a:p>
          <a:p>
            <a:r>
              <a:rPr lang="en-GB" dirty="0"/>
              <a:t>Resolution also determines the maximum possible average Signal to Noise Ration (SNR).</a:t>
            </a:r>
          </a:p>
        </p:txBody>
      </p:sp>
    </p:spTree>
    <p:extLst>
      <p:ext uri="{BB962C8B-B14F-4D97-AF65-F5344CB8AC3E}">
        <p14:creationId xmlns:p14="http://schemas.microsoft.com/office/powerpoint/2010/main" val="2238898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F3552-F286-462C-AC4F-5C2D890D5FBF}"/>
              </a:ext>
            </a:extLst>
          </p:cNvPr>
          <p:cNvSpPr>
            <a:spLocks noGrp="1"/>
          </p:cNvSpPr>
          <p:nvPr>
            <p:ph type="title"/>
          </p:nvPr>
        </p:nvSpPr>
        <p:spPr/>
        <p:txBody>
          <a:bodyPr/>
          <a:lstStyle/>
          <a:p>
            <a:r>
              <a:rPr lang="en-GB" dirty="0"/>
              <a:t>ADC Quantization Error</a:t>
            </a:r>
          </a:p>
        </p:txBody>
      </p:sp>
      <p:sp>
        <p:nvSpPr>
          <p:cNvPr id="3" name="Content Placeholder 2">
            <a:extLst>
              <a:ext uri="{FF2B5EF4-FFF2-40B4-BE49-F238E27FC236}">
                <a16:creationId xmlns:a16="http://schemas.microsoft.com/office/drawing/2014/main" id="{387B07D8-2383-4403-AC79-49C06426030D}"/>
              </a:ext>
            </a:extLst>
          </p:cNvPr>
          <p:cNvSpPr>
            <a:spLocks noGrp="1"/>
          </p:cNvSpPr>
          <p:nvPr>
            <p:ph idx="1"/>
          </p:nvPr>
        </p:nvSpPr>
        <p:spPr>
          <a:xfrm>
            <a:off x="838200" y="1825625"/>
            <a:ext cx="10515600" cy="1062011"/>
          </a:xfrm>
        </p:spPr>
        <p:txBody>
          <a:bodyPr>
            <a:normAutofit fontScale="92500"/>
          </a:bodyPr>
          <a:lstStyle/>
          <a:p>
            <a:r>
              <a:rPr lang="en-GB" dirty="0"/>
              <a:t>Quantization error is the noise introduced by quantization in an ideal ADC.</a:t>
            </a:r>
          </a:p>
          <a:p>
            <a:r>
              <a:rPr lang="en-GB" dirty="0"/>
              <a:t>Rounding error between the actual analog input and the digitized value.</a:t>
            </a:r>
          </a:p>
        </p:txBody>
      </p:sp>
      <p:pic>
        <p:nvPicPr>
          <p:cNvPr id="4" name="Picture 3">
            <a:extLst>
              <a:ext uri="{FF2B5EF4-FFF2-40B4-BE49-F238E27FC236}">
                <a16:creationId xmlns:a16="http://schemas.microsoft.com/office/drawing/2014/main" id="{EDFCA540-0813-466E-AFE7-49BAA8AE9005}"/>
              </a:ext>
            </a:extLst>
          </p:cNvPr>
          <p:cNvPicPr>
            <a:picLocks noChangeAspect="1"/>
          </p:cNvPicPr>
          <p:nvPr/>
        </p:nvPicPr>
        <p:blipFill>
          <a:blip r:embed="rId3"/>
          <a:stretch>
            <a:fillRect/>
          </a:stretch>
        </p:blipFill>
        <p:spPr>
          <a:xfrm>
            <a:off x="521487" y="2887636"/>
            <a:ext cx="11149026" cy="3970364"/>
          </a:xfrm>
          <a:prstGeom prst="rect">
            <a:avLst/>
          </a:prstGeom>
        </p:spPr>
      </p:pic>
    </p:spTree>
    <p:extLst>
      <p:ext uri="{BB962C8B-B14F-4D97-AF65-F5344CB8AC3E}">
        <p14:creationId xmlns:p14="http://schemas.microsoft.com/office/powerpoint/2010/main" val="2376769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641F-AC43-4268-B6C3-4399EA5D9273}"/>
              </a:ext>
            </a:extLst>
          </p:cNvPr>
          <p:cNvSpPr>
            <a:spLocks noGrp="1"/>
          </p:cNvSpPr>
          <p:nvPr>
            <p:ph type="title"/>
          </p:nvPr>
        </p:nvSpPr>
        <p:spPr/>
        <p:txBody>
          <a:bodyPr/>
          <a:lstStyle/>
          <a:p>
            <a:r>
              <a:rPr lang="en-GB" dirty="0"/>
              <a:t>ADC Sampling Frequency</a:t>
            </a:r>
          </a:p>
        </p:txBody>
      </p:sp>
      <p:sp>
        <p:nvSpPr>
          <p:cNvPr id="3" name="Content Placeholder 2">
            <a:extLst>
              <a:ext uri="{FF2B5EF4-FFF2-40B4-BE49-F238E27FC236}">
                <a16:creationId xmlns:a16="http://schemas.microsoft.com/office/drawing/2014/main" id="{0BDE16A2-D361-4BC4-89DF-5EAB6962AFFF}"/>
              </a:ext>
            </a:extLst>
          </p:cNvPr>
          <p:cNvSpPr>
            <a:spLocks noGrp="1"/>
          </p:cNvSpPr>
          <p:nvPr>
            <p:ph idx="1"/>
          </p:nvPr>
        </p:nvSpPr>
        <p:spPr>
          <a:xfrm>
            <a:off x="838200" y="1825625"/>
            <a:ext cx="10515600" cy="3703582"/>
          </a:xfrm>
        </p:spPr>
        <p:txBody>
          <a:bodyPr>
            <a:normAutofit fontScale="92500" lnSpcReduction="10000"/>
          </a:bodyPr>
          <a:lstStyle/>
          <a:p>
            <a:r>
              <a:rPr lang="en-GB" dirty="0"/>
              <a:t>In ADC, the sampling rate refers to the rate of collecting new values.</a:t>
            </a:r>
          </a:p>
          <a:p>
            <a:pPr lvl="1"/>
            <a:r>
              <a:rPr lang="en-GB" dirty="0"/>
              <a:t>The analog signal is continuous in time.</a:t>
            </a:r>
          </a:p>
          <a:p>
            <a:pPr lvl="1"/>
            <a:r>
              <a:rPr lang="en-GB" dirty="0"/>
              <a:t>Digital data is discrete.</a:t>
            </a:r>
          </a:p>
          <a:p>
            <a:pPr lvl="1"/>
            <a:r>
              <a:rPr lang="en-GB" dirty="0"/>
              <a:t>The sampling rate has to be high enough to reproduce the original signal.</a:t>
            </a:r>
          </a:p>
          <a:p>
            <a:r>
              <a:rPr lang="en-GB" dirty="0"/>
              <a:t>According to the Shannon-Nyquist sampling theorem, the sampling frequency must be at least double that of the highest frequency in the incoming signal.</a:t>
            </a:r>
          </a:p>
          <a:p>
            <a:pPr lvl="1"/>
            <a:r>
              <a:rPr lang="en-GB" dirty="0"/>
              <a:t>For example, the accepted standard range of audible frequencies is in the range of 20 to 20,000 Hz, so standard audio CDs are sampled and played at 44.1kHz.</a:t>
            </a:r>
          </a:p>
          <a:p>
            <a:pPr lvl="1"/>
            <a:r>
              <a:rPr lang="en-GB" dirty="0"/>
              <a:t>Reduced sampling frequency will result in signal aliasing effect as shown below:</a:t>
            </a:r>
          </a:p>
        </p:txBody>
      </p:sp>
      <p:pic>
        <p:nvPicPr>
          <p:cNvPr id="4" name="Picture 3">
            <a:extLst>
              <a:ext uri="{FF2B5EF4-FFF2-40B4-BE49-F238E27FC236}">
                <a16:creationId xmlns:a16="http://schemas.microsoft.com/office/drawing/2014/main" id="{C5C4C658-0FC0-43AD-80BD-97094D2A34CD}"/>
              </a:ext>
            </a:extLst>
          </p:cNvPr>
          <p:cNvPicPr>
            <a:picLocks noChangeAspect="1"/>
          </p:cNvPicPr>
          <p:nvPr/>
        </p:nvPicPr>
        <p:blipFill>
          <a:blip r:embed="rId3"/>
          <a:stretch>
            <a:fillRect/>
          </a:stretch>
        </p:blipFill>
        <p:spPr>
          <a:xfrm>
            <a:off x="974916" y="5334334"/>
            <a:ext cx="10242168" cy="1295512"/>
          </a:xfrm>
          <a:prstGeom prst="rect">
            <a:avLst/>
          </a:prstGeom>
        </p:spPr>
      </p:pic>
    </p:spTree>
    <p:extLst>
      <p:ext uri="{BB962C8B-B14F-4D97-AF65-F5344CB8AC3E}">
        <p14:creationId xmlns:p14="http://schemas.microsoft.com/office/powerpoint/2010/main" val="3680986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8D40-D159-45A9-9181-75419B43E517}"/>
              </a:ext>
            </a:extLst>
          </p:cNvPr>
          <p:cNvSpPr>
            <a:spLocks noGrp="1"/>
          </p:cNvSpPr>
          <p:nvPr>
            <p:ph type="title"/>
          </p:nvPr>
        </p:nvSpPr>
        <p:spPr/>
        <p:txBody>
          <a:bodyPr/>
          <a:lstStyle/>
          <a:p>
            <a:r>
              <a:rPr lang="en-GB" dirty="0"/>
              <a:t>Create a new PlatformIO project</a:t>
            </a:r>
          </a:p>
        </p:txBody>
      </p:sp>
      <p:sp>
        <p:nvSpPr>
          <p:cNvPr id="3" name="Content Placeholder 2">
            <a:extLst>
              <a:ext uri="{FF2B5EF4-FFF2-40B4-BE49-F238E27FC236}">
                <a16:creationId xmlns:a16="http://schemas.microsoft.com/office/drawing/2014/main" id="{A75E1561-73A8-4B51-92AC-2DC66ED4F378}"/>
              </a:ext>
            </a:extLst>
          </p:cNvPr>
          <p:cNvSpPr>
            <a:spLocks noGrp="1"/>
          </p:cNvSpPr>
          <p:nvPr>
            <p:ph idx="1"/>
          </p:nvPr>
        </p:nvSpPr>
        <p:spPr/>
        <p:txBody>
          <a:bodyPr/>
          <a:lstStyle/>
          <a:p>
            <a:r>
              <a:rPr lang="en-GB" dirty="0"/>
              <a:t>Create a new PlatformIO project.</a:t>
            </a:r>
          </a:p>
          <a:p>
            <a:r>
              <a:rPr lang="en-GB" dirty="0"/>
              <a:t>I have named my project:  ‘Nucleo-F072RB-mbed-AnalogIO’</a:t>
            </a:r>
          </a:p>
          <a:p>
            <a:r>
              <a:rPr lang="en-GB" dirty="0"/>
              <a:t>Nucleo F072RB board</a:t>
            </a:r>
          </a:p>
          <a:p>
            <a:r>
              <a:rPr lang="en-GB" dirty="0"/>
              <a:t>mbed platform</a:t>
            </a:r>
          </a:p>
          <a:p>
            <a:endParaRPr lang="en-GB" dirty="0"/>
          </a:p>
        </p:txBody>
      </p:sp>
    </p:spTree>
    <p:extLst>
      <p:ext uri="{BB962C8B-B14F-4D97-AF65-F5344CB8AC3E}">
        <p14:creationId xmlns:p14="http://schemas.microsoft.com/office/powerpoint/2010/main" val="513232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41661-2471-431E-B6FF-35820C977701}"/>
              </a:ext>
            </a:extLst>
          </p:cNvPr>
          <p:cNvSpPr>
            <a:spLocks noGrp="1"/>
          </p:cNvSpPr>
          <p:nvPr>
            <p:ph type="title"/>
          </p:nvPr>
        </p:nvSpPr>
        <p:spPr/>
        <p:txBody>
          <a:bodyPr/>
          <a:lstStyle/>
          <a:p>
            <a:r>
              <a:rPr lang="en-GB" dirty="0"/>
              <a:t>PlatformIO.ini</a:t>
            </a:r>
          </a:p>
        </p:txBody>
      </p:sp>
      <p:sp>
        <p:nvSpPr>
          <p:cNvPr id="3" name="Content Placeholder 2">
            <a:extLst>
              <a:ext uri="{FF2B5EF4-FFF2-40B4-BE49-F238E27FC236}">
                <a16:creationId xmlns:a16="http://schemas.microsoft.com/office/drawing/2014/main" id="{E95CE409-20D1-4CC9-BA3C-E849CB3CCDCA}"/>
              </a:ext>
            </a:extLst>
          </p:cNvPr>
          <p:cNvSpPr>
            <a:spLocks noGrp="1"/>
          </p:cNvSpPr>
          <p:nvPr>
            <p:ph idx="1"/>
          </p:nvPr>
        </p:nvSpPr>
        <p:spPr/>
        <p:txBody>
          <a:bodyPr>
            <a:normAutofit lnSpcReduction="10000"/>
          </a:bodyPr>
          <a:lstStyle/>
          <a:p>
            <a:pPr marL="0" indent="0">
              <a:buNone/>
            </a:pPr>
            <a:r>
              <a:rPr lang="en-GB" dirty="0"/>
              <a:t>[</a:t>
            </a:r>
            <a:r>
              <a:rPr lang="en-GB" dirty="0" err="1"/>
              <a:t>platformio</a:t>
            </a:r>
            <a:r>
              <a:rPr lang="en-GB" dirty="0"/>
              <a:t>]</a:t>
            </a:r>
          </a:p>
          <a:p>
            <a:pPr marL="0" indent="0">
              <a:buNone/>
            </a:pPr>
            <a:r>
              <a:rPr lang="en-GB" dirty="0" err="1"/>
              <a:t>build_cache_dir</a:t>
            </a:r>
            <a:r>
              <a:rPr lang="en-GB" dirty="0"/>
              <a:t> = .</a:t>
            </a:r>
            <a:r>
              <a:rPr lang="en-GB" dirty="0" err="1"/>
              <a:t>pio</a:t>
            </a:r>
            <a:r>
              <a:rPr lang="en-GB" dirty="0"/>
              <a:t>/</a:t>
            </a:r>
            <a:r>
              <a:rPr lang="en-GB" dirty="0" err="1"/>
              <a:t>mycache</a:t>
            </a:r>
            <a:endParaRPr lang="en-GB" dirty="0"/>
          </a:p>
          <a:p>
            <a:pPr marL="0" indent="0">
              <a:buNone/>
            </a:pPr>
            <a:endParaRPr lang="en-GB" dirty="0"/>
          </a:p>
          <a:p>
            <a:pPr marL="0" indent="0">
              <a:buNone/>
            </a:pPr>
            <a:r>
              <a:rPr lang="en-GB" dirty="0"/>
              <a:t>[env:nucleo_f072rb]</a:t>
            </a:r>
          </a:p>
          <a:p>
            <a:pPr marL="0" indent="0">
              <a:buNone/>
            </a:pPr>
            <a:r>
              <a:rPr lang="en-GB" dirty="0"/>
              <a:t>platform = ststm32</a:t>
            </a:r>
          </a:p>
          <a:p>
            <a:pPr marL="0" indent="0">
              <a:buNone/>
            </a:pPr>
            <a:r>
              <a:rPr lang="en-GB" dirty="0"/>
              <a:t>board = nucleo_f072rb</a:t>
            </a:r>
          </a:p>
          <a:p>
            <a:pPr marL="0" indent="0">
              <a:buNone/>
            </a:pPr>
            <a:r>
              <a:rPr lang="en-GB" dirty="0"/>
              <a:t>framework = </a:t>
            </a:r>
            <a:r>
              <a:rPr lang="en-GB" dirty="0" err="1"/>
              <a:t>mbed</a:t>
            </a:r>
            <a:endParaRPr lang="en-GB" dirty="0"/>
          </a:p>
          <a:p>
            <a:pPr marL="0" indent="0">
              <a:buNone/>
            </a:pPr>
            <a:r>
              <a:rPr lang="en-GB" dirty="0" err="1"/>
              <a:t>upload_protocol</a:t>
            </a:r>
            <a:r>
              <a:rPr lang="en-GB" dirty="0"/>
              <a:t> = stlink</a:t>
            </a:r>
          </a:p>
          <a:p>
            <a:pPr marL="0" indent="0">
              <a:buNone/>
            </a:pPr>
            <a:r>
              <a:rPr lang="en-GB" dirty="0"/>
              <a:t>monitor_speed = 115200</a:t>
            </a:r>
          </a:p>
          <a:p>
            <a:pPr marL="0" indent="0">
              <a:buNone/>
            </a:pPr>
            <a:endParaRPr lang="en-GB" dirty="0"/>
          </a:p>
        </p:txBody>
      </p:sp>
    </p:spTree>
    <p:extLst>
      <p:ext uri="{BB962C8B-B14F-4D97-AF65-F5344CB8AC3E}">
        <p14:creationId xmlns:p14="http://schemas.microsoft.com/office/powerpoint/2010/main" val="1757178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C20BD-4D6F-4846-C51D-E3F017EC9AF0}"/>
              </a:ext>
            </a:extLst>
          </p:cNvPr>
          <p:cNvSpPr>
            <a:spLocks noGrp="1"/>
          </p:cNvSpPr>
          <p:nvPr>
            <p:ph type="title"/>
          </p:nvPr>
        </p:nvSpPr>
        <p:spPr/>
        <p:txBody>
          <a:bodyPr/>
          <a:lstStyle/>
          <a:p>
            <a:r>
              <a:rPr lang="en-GB" dirty="0" err="1"/>
              <a:t>mbed_app.json</a:t>
            </a:r>
            <a:endParaRPr lang="en-GB" dirty="0"/>
          </a:p>
        </p:txBody>
      </p:sp>
      <p:sp>
        <p:nvSpPr>
          <p:cNvPr id="3" name="Content Placeholder 2">
            <a:extLst>
              <a:ext uri="{FF2B5EF4-FFF2-40B4-BE49-F238E27FC236}">
                <a16:creationId xmlns:a16="http://schemas.microsoft.com/office/drawing/2014/main" id="{0B163193-1055-CFA3-CEB1-81FD3C07DF47}"/>
              </a:ext>
            </a:extLst>
          </p:cNvPr>
          <p:cNvSpPr>
            <a:spLocks noGrp="1"/>
          </p:cNvSpPr>
          <p:nvPr>
            <p:ph idx="1"/>
          </p:nvPr>
        </p:nvSpPr>
        <p:spPr/>
        <p:txBody>
          <a:bodyPr>
            <a:normAutofit/>
          </a:bodyPr>
          <a:lstStyle/>
          <a:p>
            <a:r>
              <a:rPr lang="en-GB" dirty="0"/>
              <a:t>To get the </a:t>
            </a:r>
            <a:r>
              <a:rPr lang="en-GB" dirty="0" err="1"/>
              <a:t>printf</a:t>
            </a:r>
            <a:r>
              <a:rPr lang="en-GB" dirty="0"/>
              <a:t> statements to work properly you might require an additional settings file:  </a:t>
            </a:r>
            <a:r>
              <a:rPr lang="en-GB" dirty="0" err="1"/>
              <a:t>mbed_app.json</a:t>
            </a:r>
            <a:endParaRPr lang="en-GB" dirty="0"/>
          </a:p>
          <a:p>
            <a:r>
              <a:rPr lang="en-GB" dirty="0"/>
              <a:t>Additional help here:</a:t>
            </a:r>
          </a:p>
          <a:p>
            <a:r>
              <a:rPr lang="en-GB" dirty="0">
                <a:hlinkClick r:id="rId2"/>
              </a:rPr>
              <a:t>https://forums.mbed.com/t/float-printf-doesnt-work-in-desktop-version/9164</a:t>
            </a:r>
            <a:endParaRPr lang="en-GB" dirty="0"/>
          </a:p>
          <a:p>
            <a:r>
              <a:rPr lang="en-GB" dirty="0">
                <a:hlinkClick r:id="rId3"/>
              </a:rPr>
              <a:t>https://github.com/ARMmbed/mbed-os/blob/master/platform/source/minimal-printf/README.md</a:t>
            </a:r>
            <a:endParaRPr lang="en-GB" dirty="0"/>
          </a:p>
          <a:p>
            <a:r>
              <a:rPr lang="en-GB" dirty="0"/>
              <a:t>Hitchhikers guide to </a:t>
            </a:r>
            <a:r>
              <a:rPr lang="en-GB" dirty="0" err="1"/>
              <a:t>printf</a:t>
            </a:r>
            <a:r>
              <a:rPr lang="en-GB" dirty="0"/>
              <a:t>:</a:t>
            </a:r>
          </a:p>
          <a:p>
            <a:pPr lvl="1"/>
            <a:r>
              <a:rPr lang="en-GB" dirty="0">
                <a:hlinkClick r:id="rId4"/>
              </a:rPr>
              <a:t>https://forums.mbed.com/t/hitchhikers-guide-to-printf-in-mbed-6/12492</a:t>
            </a:r>
            <a:endParaRPr lang="en-GB" dirty="0"/>
          </a:p>
        </p:txBody>
      </p:sp>
    </p:spTree>
    <p:extLst>
      <p:ext uri="{BB962C8B-B14F-4D97-AF65-F5344CB8AC3E}">
        <p14:creationId xmlns:p14="http://schemas.microsoft.com/office/powerpoint/2010/main" val="2148819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FF0F0-2117-F26A-D1C2-11F93623E65D}"/>
              </a:ext>
            </a:extLst>
          </p:cNvPr>
          <p:cNvSpPr>
            <a:spLocks noGrp="1"/>
          </p:cNvSpPr>
          <p:nvPr>
            <p:ph type="title"/>
          </p:nvPr>
        </p:nvSpPr>
        <p:spPr/>
        <p:txBody>
          <a:bodyPr/>
          <a:lstStyle/>
          <a:p>
            <a:r>
              <a:rPr lang="en-GB" dirty="0" err="1"/>
              <a:t>mbed_app.json</a:t>
            </a:r>
            <a:r>
              <a:rPr lang="en-GB" dirty="0"/>
              <a:t> – add this file in your project directory (next to the platformio.ini file)</a:t>
            </a:r>
          </a:p>
        </p:txBody>
      </p:sp>
      <p:sp>
        <p:nvSpPr>
          <p:cNvPr id="3" name="Content Placeholder 2">
            <a:extLst>
              <a:ext uri="{FF2B5EF4-FFF2-40B4-BE49-F238E27FC236}">
                <a16:creationId xmlns:a16="http://schemas.microsoft.com/office/drawing/2014/main" id="{05E82E18-82B6-5D04-9A00-FE8F1F97062C}"/>
              </a:ext>
            </a:extLst>
          </p:cNvPr>
          <p:cNvSpPr>
            <a:spLocks noGrp="1"/>
          </p:cNvSpPr>
          <p:nvPr>
            <p:ph idx="1"/>
          </p:nvPr>
        </p:nvSpPr>
        <p:spPr/>
        <p:txBody>
          <a:bodyPr/>
          <a:lstStyle/>
          <a:p>
            <a:pPr marL="0" indent="0">
              <a:buNone/>
            </a:pPr>
            <a:r>
              <a:rPr lang="en-GB" dirty="0"/>
              <a:t>{</a:t>
            </a:r>
          </a:p>
          <a:p>
            <a:pPr marL="0" indent="0">
              <a:buNone/>
            </a:pPr>
            <a:r>
              <a:rPr lang="en-GB" dirty="0"/>
              <a:t>    "</a:t>
            </a:r>
            <a:r>
              <a:rPr lang="en-GB" dirty="0" err="1"/>
              <a:t>target_overrides</a:t>
            </a:r>
            <a:r>
              <a:rPr lang="en-GB" dirty="0"/>
              <a:t>": {</a:t>
            </a:r>
          </a:p>
          <a:p>
            <a:pPr marL="0" indent="0">
              <a:buNone/>
            </a:pPr>
            <a:r>
              <a:rPr lang="en-GB" dirty="0"/>
              <a:t>        "*": {</a:t>
            </a:r>
          </a:p>
          <a:p>
            <a:pPr marL="0" indent="0">
              <a:buNone/>
            </a:pPr>
            <a:r>
              <a:rPr lang="en-GB" dirty="0"/>
              <a:t>            "</a:t>
            </a:r>
            <a:r>
              <a:rPr lang="en-GB" dirty="0" err="1"/>
              <a:t>target.printf_lib</a:t>
            </a:r>
            <a:r>
              <a:rPr lang="en-GB" dirty="0"/>
              <a:t>": "std"</a:t>
            </a:r>
          </a:p>
          <a:p>
            <a:pPr marL="0" indent="0">
              <a:buNone/>
            </a:pPr>
            <a:r>
              <a:rPr lang="en-GB" dirty="0"/>
              <a:t>        }</a:t>
            </a:r>
          </a:p>
          <a:p>
            <a:pPr marL="0" indent="0">
              <a:buNone/>
            </a:pPr>
            <a:r>
              <a:rPr lang="en-GB" dirty="0"/>
              <a:t>    }</a:t>
            </a:r>
          </a:p>
          <a:p>
            <a:pPr marL="0" indent="0">
              <a:buNone/>
            </a:pPr>
            <a:r>
              <a:rPr lang="en-GB" dirty="0"/>
              <a:t>}</a:t>
            </a:r>
          </a:p>
          <a:p>
            <a:pPr marL="0" indent="0">
              <a:buNone/>
            </a:pPr>
            <a:endParaRPr lang="en-GB" dirty="0"/>
          </a:p>
        </p:txBody>
      </p:sp>
    </p:spTree>
    <p:extLst>
      <p:ext uri="{BB962C8B-B14F-4D97-AF65-F5344CB8AC3E}">
        <p14:creationId xmlns:p14="http://schemas.microsoft.com/office/powerpoint/2010/main" val="4169776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F454A-F4A0-D39B-64ED-A13914A87DC0}"/>
              </a:ext>
            </a:extLst>
          </p:cNvPr>
          <p:cNvSpPr>
            <a:spLocks noGrp="1"/>
          </p:cNvSpPr>
          <p:nvPr>
            <p:ph type="title"/>
          </p:nvPr>
        </p:nvSpPr>
        <p:spPr/>
        <p:txBody>
          <a:bodyPr/>
          <a:lstStyle/>
          <a:p>
            <a:r>
              <a:rPr lang="en-GB" dirty="0"/>
              <a:t>Bare metal profile</a:t>
            </a:r>
          </a:p>
        </p:txBody>
      </p:sp>
      <p:sp>
        <p:nvSpPr>
          <p:cNvPr id="3" name="Content Placeholder 2">
            <a:extLst>
              <a:ext uri="{FF2B5EF4-FFF2-40B4-BE49-F238E27FC236}">
                <a16:creationId xmlns:a16="http://schemas.microsoft.com/office/drawing/2014/main" id="{1B05AB82-2348-3ABC-F5E8-4A3D03FD9DE6}"/>
              </a:ext>
            </a:extLst>
          </p:cNvPr>
          <p:cNvSpPr>
            <a:spLocks noGrp="1"/>
          </p:cNvSpPr>
          <p:nvPr>
            <p:ph idx="1"/>
          </p:nvPr>
        </p:nvSpPr>
        <p:spPr/>
        <p:txBody>
          <a:bodyPr/>
          <a:lstStyle/>
          <a:p>
            <a:r>
              <a:rPr lang="en-GB" dirty="0"/>
              <a:t>You might find the bare metal profile is useful when wanting to keep programs small, more info below:</a:t>
            </a:r>
          </a:p>
          <a:p>
            <a:endParaRPr lang="en-GB" dirty="0"/>
          </a:p>
          <a:p>
            <a:r>
              <a:rPr lang="en-GB" dirty="0">
                <a:hlinkClick r:id="rId2"/>
              </a:rPr>
              <a:t>https://os.mbed.com/docs/mbed-os/v6.16/bare-metal/using-the-bare-metal-profile.html#1-creating-a-bare-metal-application</a:t>
            </a:r>
            <a:endParaRPr lang="en-GB" dirty="0"/>
          </a:p>
          <a:p>
            <a:endParaRPr lang="en-GB" dirty="0"/>
          </a:p>
          <a:p>
            <a:r>
              <a:rPr lang="en-GB">
                <a:hlinkClick r:id="rId3"/>
              </a:rPr>
              <a:t>https://github.com/ARMmbed/mbed-os-example-blinky-baremetal?tab=readme-ov-file</a:t>
            </a:r>
            <a:endParaRPr lang="en-GB"/>
          </a:p>
          <a:p>
            <a:endParaRPr lang="en-GB" dirty="0"/>
          </a:p>
          <a:p>
            <a:endParaRPr lang="en-GB" dirty="0"/>
          </a:p>
        </p:txBody>
      </p:sp>
    </p:spTree>
    <p:extLst>
      <p:ext uri="{BB962C8B-B14F-4D97-AF65-F5344CB8AC3E}">
        <p14:creationId xmlns:p14="http://schemas.microsoft.com/office/powerpoint/2010/main" val="2481708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1032E-65D4-4C15-ABA7-9E367E040D48}"/>
              </a:ext>
            </a:extLst>
          </p:cNvPr>
          <p:cNvSpPr>
            <a:spLocks noGrp="1"/>
          </p:cNvSpPr>
          <p:nvPr>
            <p:ph type="title"/>
          </p:nvPr>
        </p:nvSpPr>
        <p:spPr/>
        <p:txBody>
          <a:bodyPr>
            <a:normAutofit/>
          </a:bodyPr>
          <a:lstStyle/>
          <a:p>
            <a:r>
              <a:rPr lang="en-GB" sz="3600" dirty="0"/>
              <a:t>What are the IO pins for the Nucleo F072RB Discovery?</a:t>
            </a:r>
          </a:p>
        </p:txBody>
      </p:sp>
      <p:sp>
        <p:nvSpPr>
          <p:cNvPr id="3" name="Content Placeholder 2">
            <a:extLst>
              <a:ext uri="{FF2B5EF4-FFF2-40B4-BE49-F238E27FC236}">
                <a16:creationId xmlns:a16="http://schemas.microsoft.com/office/drawing/2014/main" id="{9357AD4C-D52E-4D83-9F6F-B2B8183A5054}"/>
              </a:ext>
            </a:extLst>
          </p:cNvPr>
          <p:cNvSpPr>
            <a:spLocks noGrp="1"/>
          </p:cNvSpPr>
          <p:nvPr>
            <p:ph idx="1"/>
          </p:nvPr>
        </p:nvSpPr>
        <p:spPr/>
        <p:txBody>
          <a:bodyPr>
            <a:normAutofit fontScale="92500" lnSpcReduction="10000"/>
          </a:bodyPr>
          <a:lstStyle/>
          <a:p>
            <a:r>
              <a:rPr lang="en-GB" dirty="0"/>
              <a:t>One method to find the pin names is to look inside the:  ‘PinNames.h’ and ‘PeripheralPins.c’ library files.</a:t>
            </a:r>
          </a:p>
          <a:p>
            <a:r>
              <a:rPr lang="en-GB" dirty="0"/>
              <a:t>You can find this file for your specific board by looking through the installed packages on your PC.</a:t>
            </a:r>
          </a:p>
          <a:p>
            <a:r>
              <a:rPr lang="en-GB" dirty="0"/>
              <a:t>You can also find online ‘PeripheralPins.c’:</a:t>
            </a:r>
          </a:p>
          <a:p>
            <a:pPr lvl="1"/>
            <a:r>
              <a:rPr lang="en-GB" dirty="0">
                <a:hlinkClick r:id="rId2"/>
              </a:rPr>
              <a:t>https://os.mbed.com/users/mbed_official/code/mbed-dev/file/9c2029bfadbe/targets/TARGET_STM/TARGET_STM32F0/TARGET_NUCLEO_F072RB/PeripheralPins.c/</a:t>
            </a:r>
            <a:endParaRPr lang="en-GB" dirty="0"/>
          </a:p>
          <a:p>
            <a:r>
              <a:rPr lang="en-GB" dirty="0"/>
              <a:t>Or ‘PinNames.h’:</a:t>
            </a:r>
          </a:p>
          <a:p>
            <a:pPr lvl="1"/>
            <a:r>
              <a:rPr lang="en-GB" dirty="0">
                <a:hlinkClick r:id="rId3"/>
              </a:rPr>
              <a:t>https://os.mbed.com/users/mbed_official/code/mbed-dev/file/9c2029bfadbe/targets/TARGET_STM/TARGET_STM32F0/TARGET_NUCLEO_F072RB/PinNames.h/</a:t>
            </a:r>
            <a:endParaRPr lang="en-GB" dirty="0"/>
          </a:p>
          <a:p>
            <a:endParaRPr lang="en-GB" dirty="0"/>
          </a:p>
        </p:txBody>
      </p:sp>
    </p:spTree>
    <p:extLst>
      <p:ext uri="{BB962C8B-B14F-4D97-AF65-F5344CB8AC3E}">
        <p14:creationId xmlns:p14="http://schemas.microsoft.com/office/powerpoint/2010/main" val="3006568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8C547-548F-417B-BF3F-087149DEA961}"/>
              </a:ext>
            </a:extLst>
          </p:cNvPr>
          <p:cNvSpPr>
            <a:spLocks noGrp="1"/>
          </p:cNvSpPr>
          <p:nvPr>
            <p:ph type="title"/>
          </p:nvPr>
        </p:nvSpPr>
        <p:spPr/>
        <p:txBody>
          <a:bodyPr/>
          <a:lstStyle/>
          <a:p>
            <a:r>
              <a:rPr lang="en-GB" dirty="0"/>
              <a:t>mbed handbook</a:t>
            </a:r>
          </a:p>
        </p:txBody>
      </p:sp>
      <p:sp>
        <p:nvSpPr>
          <p:cNvPr id="3" name="Content Placeholder 2">
            <a:extLst>
              <a:ext uri="{FF2B5EF4-FFF2-40B4-BE49-F238E27FC236}">
                <a16:creationId xmlns:a16="http://schemas.microsoft.com/office/drawing/2014/main" id="{90B2CD6C-C09D-4400-9DD8-AFFB528D4FA6}"/>
              </a:ext>
            </a:extLst>
          </p:cNvPr>
          <p:cNvSpPr>
            <a:spLocks noGrp="1"/>
          </p:cNvSpPr>
          <p:nvPr>
            <p:ph idx="1"/>
          </p:nvPr>
        </p:nvSpPr>
        <p:spPr/>
        <p:txBody>
          <a:bodyPr/>
          <a:lstStyle/>
          <a:p>
            <a:r>
              <a:rPr lang="en-GB" dirty="0"/>
              <a:t>AnalogIn</a:t>
            </a:r>
          </a:p>
          <a:p>
            <a:pPr lvl="1"/>
            <a:r>
              <a:rPr lang="en-GB" dirty="0">
                <a:hlinkClick r:id="rId2"/>
              </a:rPr>
              <a:t>https://docs.mbed.com/docs/mbed-os-api-reference/en/latest/APIs/io/AnalogIn/</a:t>
            </a:r>
            <a:endParaRPr lang="en-GB" dirty="0"/>
          </a:p>
          <a:p>
            <a:pPr lvl="1"/>
            <a:endParaRPr lang="en-GB" dirty="0"/>
          </a:p>
          <a:p>
            <a:r>
              <a:rPr lang="en-GB" dirty="0"/>
              <a:t>AnalogOut</a:t>
            </a:r>
          </a:p>
          <a:p>
            <a:pPr lvl="1"/>
            <a:r>
              <a:rPr lang="en-GB" dirty="0">
                <a:hlinkClick r:id="rId3"/>
              </a:rPr>
              <a:t>https://docs.mbed.com/docs/mbed-os-api-reference/en/latest/APIs/io/AnalogOut/</a:t>
            </a:r>
            <a:endParaRPr lang="en-GB" dirty="0"/>
          </a:p>
          <a:p>
            <a:pPr lvl="1"/>
            <a:endParaRPr lang="en-GB" dirty="0"/>
          </a:p>
          <a:p>
            <a:endParaRPr lang="en-GB" dirty="0"/>
          </a:p>
          <a:p>
            <a:endParaRPr lang="en-GB" dirty="0"/>
          </a:p>
        </p:txBody>
      </p:sp>
    </p:spTree>
    <p:extLst>
      <p:ext uri="{BB962C8B-B14F-4D97-AF65-F5344CB8AC3E}">
        <p14:creationId xmlns:p14="http://schemas.microsoft.com/office/powerpoint/2010/main" val="1588093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B26F7-B34C-473D-841C-B5D82E0B31B0}"/>
              </a:ext>
            </a:extLst>
          </p:cNvPr>
          <p:cNvSpPr>
            <a:spLocks noGrp="1"/>
          </p:cNvSpPr>
          <p:nvPr>
            <p:ph type="title"/>
          </p:nvPr>
        </p:nvSpPr>
        <p:spPr>
          <a:xfrm>
            <a:off x="838200" y="365125"/>
            <a:ext cx="5257800" cy="1325563"/>
          </a:xfrm>
        </p:spPr>
        <p:txBody>
          <a:bodyPr>
            <a:normAutofit/>
          </a:bodyPr>
          <a:lstStyle/>
          <a:p>
            <a:r>
              <a:rPr lang="en-GB" sz="4000" dirty="0"/>
              <a:t>Sawtooth</a:t>
            </a:r>
          </a:p>
        </p:txBody>
      </p:sp>
      <p:sp>
        <p:nvSpPr>
          <p:cNvPr id="3" name="Content Placeholder 2">
            <a:extLst>
              <a:ext uri="{FF2B5EF4-FFF2-40B4-BE49-F238E27FC236}">
                <a16:creationId xmlns:a16="http://schemas.microsoft.com/office/drawing/2014/main" id="{B378E5E7-00D3-498A-91B4-BBEDFAAAA1D2}"/>
              </a:ext>
            </a:extLst>
          </p:cNvPr>
          <p:cNvSpPr>
            <a:spLocks noGrp="1"/>
          </p:cNvSpPr>
          <p:nvPr>
            <p:ph idx="1"/>
          </p:nvPr>
        </p:nvSpPr>
        <p:spPr>
          <a:xfrm>
            <a:off x="838200" y="1825625"/>
            <a:ext cx="5257800" cy="4351338"/>
          </a:xfrm>
        </p:spPr>
        <p:txBody>
          <a:bodyPr>
            <a:normAutofit fontScale="92500" lnSpcReduction="20000"/>
          </a:bodyPr>
          <a:lstStyle/>
          <a:p>
            <a:r>
              <a:rPr lang="en-GB" sz="2400" dirty="0"/>
              <a:t>This code takes an AnalogIn signal from two potentiometers and generates a sawtooth waveform at an audible frequency</a:t>
            </a:r>
          </a:p>
          <a:p>
            <a:r>
              <a:rPr lang="en-GB" sz="2400" dirty="0"/>
              <a:t>Amplitude of the sawtooth can be changed by changing the potentiometer input 1</a:t>
            </a:r>
          </a:p>
          <a:p>
            <a:r>
              <a:rPr lang="en-GB" sz="2400" dirty="0"/>
              <a:t>Frequency of the sawtooth can be changed by changing the potentiometer input 0</a:t>
            </a:r>
          </a:p>
          <a:p>
            <a:r>
              <a:rPr lang="en-GB" sz="2400" dirty="0"/>
              <a:t>Output maybe difficult to hear on a speaker without some form of amplification, as the microcontroller has a limited output capability</a:t>
            </a:r>
          </a:p>
          <a:p>
            <a:r>
              <a:rPr lang="en-GB" sz="2400" dirty="0"/>
              <a:t>Sawtooth can be viewed on oscilloscope</a:t>
            </a:r>
          </a:p>
        </p:txBody>
      </p:sp>
      <p:sp>
        <p:nvSpPr>
          <p:cNvPr id="5" name="Rectangle 4">
            <a:extLst>
              <a:ext uri="{FF2B5EF4-FFF2-40B4-BE49-F238E27FC236}">
                <a16:creationId xmlns:a16="http://schemas.microsoft.com/office/drawing/2014/main" id="{2733B9C5-7540-478B-B474-96263572BCF7}"/>
              </a:ext>
            </a:extLst>
          </p:cNvPr>
          <p:cNvSpPr/>
          <p:nvPr/>
        </p:nvSpPr>
        <p:spPr>
          <a:xfrm>
            <a:off x="6096000" y="243513"/>
            <a:ext cx="6096000" cy="6555641"/>
          </a:xfrm>
          <a:prstGeom prst="rect">
            <a:avLst/>
          </a:prstGeom>
        </p:spPr>
        <p:txBody>
          <a:bodyPr>
            <a:spAutoFit/>
          </a:bodyPr>
          <a:lstStyle/>
          <a:p>
            <a:r>
              <a:rPr lang="en-GB" sz="1050" dirty="0"/>
              <a:t>#include &lt;</a:t>
            </a:r>
            <a:r>
              <a:rPr lang="en-GB" sz="1050" dirty="0" err="1"/>
              <a:t>mbed.h</a:t>
            </a:r>
            <a:r>
              <a:rPr lang="en-GB" sz="1050" dirty="0"/>
              <a:t>&gt;</a:t>
            </a:r>
          </a:p>
          <a:p>
            <a:endParaRPr lang="en-GB" sz="1050" dirty="0"/>
          </a:p>
          <a:p>
            <a:r>
              <a:rPr lang="en-GB" sz="1050" dirty="0" err="1"/>
              <a:t>DigitalOut</a:t>
            </a:r>
            <a:r>
              <a:rPr lang="en-GB" sz="1050" dirty="0"/>
              <a:t> led(LED1); // only 1 user led on </a:t>
            </a:r>
            <a:r>
              <a:rPr lang="en-GB" sz="1050" dirty="0" err="1"/>
              <a:t>Nucleo</a:t>
            </a:r>
            <a:r>
              <a:rPr lang="en-GB" sz="1050" dirty="0"/>
              <a:t> F072RB</a:t>
            </a:r>
          </a:p>
          <a:p>
            <a:endParaRPr lang="en-GB" sz="1050" dirty="0"/>
          </a:p>
          <a:p>
            <a:r>
              <a:rPr lang="en-GB" sz="1050" dirty="0" err="1"/>
              <a:t>AnalogOut</a:t>
            </a:r>
            <a:r>
              <a:rPr lang="en-GB" sz="1050" dirty="0"/>
              <a:t> </a:t>
            </a:r>
            <a:r>
              <a:rPr lang="en-GB" sz="1050" dirty="0" err="1"/>
              <a:t>analogOut</a:t>
            </a:r>
            <a:r>
              <a:rPr lang="en-GB" sz="1050" dirty="0"/>
              <a:t>(PA_4); // pin labelled A2 on </a:t>
            </a:r>
            <a:r>
              <a:rPr lang="en-GB" sz="1050" dirty="0" err="1"/>
              <a:t>arduino</a:t>
            </a:r>
            <a:r>
              <a:rPr lang="en-GB" sz="1050" dirty="0"/>
              <a:t> headers</a:t>
            </a:r>
          </a:p>
          <a:p>
            <a:endParaRPr lang="en-GB" sz="1050" dirty="0"/>
          </a:p>
          <a:p>
            <a:r>
              <a:rPr lang="en-GB" sz="1050" dirty="0"/>
              <a:t>// The ADC on the </a:t>
            </a:r>
            <a:r>
              <a:rPr lang="en-GB" sz="1050" dirty="0" err="1"/>
              <a:t>Nucleo</a:t>
            </a:r>
            <a:r>
              <a:rPr lang="en-GB" sz="1050" dirty="0"/>
              <a:t> F072RB is a 12-bit ADC with a conversion range: 0 to 3.6 V</a:t>
            </a:r>
          </a:p>
          <a:p>
            <a:r>
              <a:rPr lang="en-GB" sz="1050" dirty="0" err="1"/>
              <a:t>AnalogIn</a:t>
            </a:r>
            <a:r>
              <a:rPr lang="en-GB" sz="1050" dirty="0"/>
              <a:t> pot1(PC_1); // pin labelled A4 on </a:t>
            </a:r>
            <a:r>
              <a:rPr lang="en-GB" sz="1050" dirty="0" err="1"/>
              <a:t>arduino</a:t>
            </a:r>
            <a:r>
              <a:rPr lang="en-GB" sz="1050" dirty="0"/>
              <a:t> headers</a:t>
            </a:r>
          </a:p>
          <a:p>
            <a:r>
              <a:rPr lang="en-GB" sz="1050" dirty="0" err="1"/>
              <a:t>AnalogIn</a:t>
            </a:r>
            <a:r>
              <a:rPr lang="en-GB" sz="1050" dirty="0"/>
              <a:t> pot0(PC_0); // pin labelled A5 on </a:t>
            </a:r>
            <a:r>
              <a:rPr lang="en-GB" sz="1050" dirty="0" err="1"/>
              <a:t>arduino</a:t>
            </a:r>
            <a:r>
              <a:rPr lang="en-GB" sz="1050" dirty="0"/>
              <a:t> headers</a:t>
            </a:r>
          </a:p>
          <a:p>
            <a:endParaRPr lang="en-GB" sz="1050" dirty="0"/>
          </a:p>
          <a:p>
            <a:r>
              <a:rPr lang="en-GB" sz="1050" dirty="0"/>
              <a:t>// Create a </a:t>
            </a:r>
            <a:r>
              <a:rPr lang="en-GB" sz="1050" dirty="0" err="1"/>
              <a:t>BufferedSerial</a:t>
            </a:r>
            <a:r>
              <a:rPr lang="en-GB" sz="1050" dirty="0"/>
              <a:t> object to be used by the system I/O retarget code.</a:t>
            </a:r>
          </a:p>
          <a:p>
            <a:r>
              <a:rPr lang="en-GB" sz="1050" dirty="0" err="1"/>
              <a:t>FileHandle</a:t>
            </a:r>
            <a:r>
              <a:rPr lang="en-GB" sz="1050" dirty="0"/>
              <a:t> *</a:t>
            </a:r>
            <a:r>
              <a:rPr lang="en-GB" sz="1050" dirty="0" err="1"/>
              <a:t>mbed</a:t>
            </a:r>
            <a:r>
              <a:rPr lang="en-GB" sz="1050" dirty="0"/>
              <a:t>::</a:t>
            </a:r>
            <a:r>
              <a:rPr lang="en-GB" sz="1050" dirty="0" err="1"/>
              <a:t>mbed_override_console</a:t>
            </a:r>
            <a:r>
              <a:rPr lang="en-GB" sz="1050" dirty="0"/>
              <a:t>(int </a:t>
            </a:r>
            <a:r>
              <a:rPr lang="en-GB" sz="1050" dirty="0" err="1"/>
              <a:t>fd</a:t>
            </a:r>
            <a:r>
              <a:rPr lang="en-GB" sz="1050" dirty="0"/>
              <a:t>) {</a:t>
            </a:r>
          </a:p>
          <a:p>
            <a:r>
              <a:rPr lang="en-GB" sz="1050" dirty="0"/>
              <a:t>    static </a:t>
            </a:r>
            <a:r>
              <a:rPr lang="en-GB" sz="1050" dirty="0" err="1"/>
              <a:t>BufferedSerial</a:t>
            </a:r>
            <a:r>
              <a:rPr lang="en-GB" sz="1050" dirty="0"/>
              <a:t> </a:t>
            </a:r>
            <a:r>
              <a:rPr lang="en-GB" sz="1050" dirty="0" err="1"/>
              <a:t>serial_port</a:t>
            </a:r>
            <a:r>
              <a:rPr lang="en-GB" sz="1050" dirty="0"/>
              <a:t>(USBTX, USBRX, 115200);</a:t>
            </a:r>
          </a:p>
          <a:p>
            <a:r>
              <a:rPr lang="en-GB" sz="1050" dirty="0"/>
              <a:t>    return &amp;</a:t>
            </a:r>
            <a:r>
              <a:rPr lang="en-GB" sz="1050" dirty="0" err="1"/>
              <a:t>serial_port</a:t>
            </a:r>
            <a:r>
              <a:rPr lang="en-GB" sz="1050" dirty="0"/>
              <a:t>;</a:t>
            </a:r>
          </a:p>
          <a:p>
            <a:r>
              <a:rPr lang="en-GB" sz="1050" dirty="0"/>
              <a:t>}</a:t>
            </a:r>
          </a:p>
          <a:p>
            <a:endParaRPr lang="en-GB" sz="1050" dirty="0"/>
          </a:p>
          <a:p>
            <a:r>
              <a:rPr lang="en-GB" sz="1050" dirty="0"/>
              <a:t>int main() {</a:t>
            </a:r>
          </a:p>
          <a:p>
            <a:endParaRPr lang="en-GB" sz="1050" dirty="0"/>
          </a:p>
          <a:p>
            <a:r>
              <a:rPr lang="en-GB" sz="1050" dirty="0"/>
              <a:t>    led = 1;</a:t>
            </a:r>
          </a:p>
          <a:p>
            <a:r>
              <a:rPr lang="en-GB" sz="1050" dirty="0"/>
              <a:t>    </a:t>
            </a:r>
            <a:r>
              <a:rPr lang="en-GB" sz="1050" dirty="0" err="1"/>
              <a:t>printf</a:t>
            </a:r>
            <a:r>
              <a:rPr lang="en-GB" sz="1050" dirty="0"/>
              <a:t>("Hello Analog World!\n");</a:t>
            </a:r>
          </a:p>
          <a:p>
            <a:endParaRPr lang="en-GB" sz="1050" dirty="0"/>
          </a:p>
          <a:p>
            <a:r>
              <a:rPr lang="en-GB" sz="1050" dirty="0"/>
              <a:t>    float sensorValue1 = pot1.read();</a:t>
            </a:r>
          </a:p>
          <a:p>
            <a:r>
              <a:rPr lang="en-GB" sz="1050" dirty="0"/>
              <a:t>    float voltage1 = sensorValue1 * 3.3;</a:t>
            </a:r>
          </a:p>
          <a:p>
            <a:r>
              <a:rPr lang="en-GB" sz="1050" dirty="0"/>
              <a:t>    </a:t>
            </a:r>
            <a:r>
              <a:rPr lang="en-GB" sz="1050" dirty="0" err="1"/>
              <a:t>printf</a:t>
            </a:r>
            <a:r>
              <a:rPr lang="en-GB" sz="1050" dirty="0"/>
              <a:t>("raw pot1 data is: %f  convert to voltage is: %f  \n", sensorValue1, voltage1);</a:t>
            </a:r>
          </a:p>
          <a:p>
            <a:endParaRPr lang="en-GB" sz="1050" dirty="0"/>
          </a:p>
          <a:p>
            <a:r>
              <a:rPr lang="en-GB" sz="1050" dirty="0"/>
              <a:t>    float sensorValue0 = pot0.read();</a:t>
            </a:r>
          </a:p>
          <a:p>
            <a:r>
              <a:rPr lang="en-GB" sz="1050" dirty="0"/>
              <a:t>    float voltage0 = sensorValue0 * 3.3;</a:t>
            </a:r>
          </a:p>
          <a:p>
            <a:r>
              <a:rPr lang="en-GB" sz="1050" dirty="0"/>
              <a:t>    </a:t>
            </a:r>
            <a:r>
              <a:rPr lang="en-GB" sz="1050" dirty="0" err="1"/>
              <a:t>printf</a:t>
            </a:r>
            <a:r>
              <a:rPr lang="en-GB" sz="1050" dirty="0"/>
              <a:t>("raw pot0 data is: %f  convert to voltage is: %f  \n", sensorValue0, voltage0);</a:t>
            </a:r>
          </a:p>
          <a:p>
            <a:endParaRPr lang="en-GB" sz="1050" dirty="0"/>
          </a:p>
          <a:p>
            <a:r>
              <a:rPr lang="en-GB" sz="1050" dirty="0"/>
              <a:t>    while(1) {</a:t>
            </a:r>
          </a:p>
          <a:p>
            <a:r>
              <a:rPr lang="en-GB" sz="1050" dirty="0"/>
              <a:t>        led = !led;</a:t>
            </a:r>
          </a:p>
          <a:p>
            <a:r>
              <a:rPr lang="en-GB" sz="1050" dirty="0"/>
              <a:t>        // Hack a sawtooth wave</a:t>
            </a:r>
          </a:p>
          <a:p>
            <a:r>
              <a:rPr lang="en-GB" sz="1050" dirty="0"/>
              <a:t>        for (float </a:t>
            </a:r>
            <a:r>
              <a:rPr lang="en-GB" sz="1050" dirty="0" err="1"/>
              <a:t>i</a:t>
            </a:r>
            <a:r>
              <a:rPr lang="en-GB" sz="1050" dirty="0"/>
              <a:t> = 0; </a:t>
            </a:r>
            <a:r>
              <a:rPr lang="en-GB" sz="1050" dirty="0" err="1"/>
              <a:t>i</a:t>
            </a:r>
            <a:r>
              <a:rPr lang="en-GB" sz="1050" dirty="0"/>
              <a:t> &lt; 1; </a:t>
            </a:r>
            <a:r>
              <a:rPr lang="en-GB" sz="1050" dirty="0" err="1"/>
              <a:t>i</a:t>
            </a:r>
            <a:r>
              <a:rPr lang="en-GB" sz="1050" dirty="0"/>
              <a:t> += 0.05) { // 20x samples should be enough for a rough waveform</a:t>
            </a:r>
          </a:p>
          <a:p>
            <a:r>
              <a:rPr lang="en-GB" sz="1050" dirty="0"/>
              <a:t>            </a:t>
            </a:r>
            <a:r>
              <a:rPr lang="en-GB" sz="1050" dirty="0" err="1"/>
              <a:t>analogOut</a:t>
            </a:r>
            <a:r>
              <a:rPr lang="en-GB" sz="1050" dirty="0"/>
              <a:t> = </a:t>
            </a:r>
            <a:r>
              <a:rPr lang="en-GB" sz="1050" dirty="0" err="1"/>
              <a:t>i</a:t>
            </a:r>
            <a:r>
              <a:rPr lang="en-GB" sz="1050" dirty="0"/>
              <a:t> * pot1.read() / 4; // amplitude control</a:t>
            </a:r>
          </a:p>
          <a:p>
            <a:r>
              <a:rPr lang="en-GB" sz="1050" dirty="0"/>
              <a:t>            </a:t>
            </a:r>
            <a:r>
              <a:rPr lang="en-GB" sz="1050" dirty="0" err="1"/>
              <a:t>wait_us</a:t>
            </a:r>
            <a:r>
              <a:rPr lang="en-GB" sz="1050" dirty="0"/>
              <a:t>(10 + 990 * pot0.read()); // frequency control</a:t>
            </a:r>
          </a:p>
          <a:p>
            <a:r>
              <a:rPr lang="en-GB" sz="1050" dirty="0"/>
              <a:t>            // period range 10us * 20samples = 200us (5000Hz) to</a:t>
            </a:r>
          </a:p>
          <a:p>
            <a:r>
              <a:rPr lang="en-GB" sz="1050" dirty="0"/>
              <a:t>            //   1000us * 20 samples = 20000us = 20ms (50Hz)</a:t>
            </a:r>
          </a:p>
          <a:p>
            <a:r>
              <a:rPr lang="en-GB" sz="1050" dirty="0"/>
              <a:t>        }</a:t>
            </a:r>
          </a:p>
          <a:p>
            <a:r>
              <a:rPr lang="en-GB" sz="1050" dirty="0"/>
              <a:t>    }</a:t>
            </a:r>
          </a:p>
          <a:p>
            <a:r>
              <a:rPr lang="en-GB" sz="1050" dirty="0"/>
              <a:t>}</a:t>
            </a:r>
          </a:p>
        </p:txBody>
      </p:sp>
    </p:spTree>
    <p:extLst>
      <p:ext uri="{BB962C8B-B14F-4D97-AF65-F5344CB8AC3E}">
        <p14:creationId xmlns:p14="http://schemas.microsoft.com/office/powerpoint/2010/main" val="738073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2F1EF-F4F5-4FCD-B123-09723BE6FDC1}"/>
              </a:ext>
            </a:extLst>
          </p:cNvPr>
          <p:cNvSpPr>
            <a:spLocks noGrp="1"/>
          </p:cNvSpPr>
          <p:nvPr>
            <p:ph type="title"/>
          </p:nvPr>
        </p:nvSpPr>
        <p:spPr/>
        <p:txBody>
          <a:bodyPr/>
          <a:lstStyle/>
          <a:p>
            <a:r>
              <a:rPr lang="en-GB" dirty="0"/>
              <a:t>Activity 1 – Analog Output</a:t>
            </a:r>
          </a:p>
        </p:txBody>
      </p:sp>
      <p:sp>
        <p:nvSpPr>
          <p:cNvPr id="3" name="Content Placeholder 2">
            <a:extLst>
              <a:ext uri="{FF2B5EF4-FFF2-40B4-BE49-F238E27FC236}">
                <a16:creationId xmlns:a16="http://schemas.microsoft.com/office/drawing/2014/main" id="{FECC8D20-697A-4AD0-B7C9-2873E77424FB}"/>
              </a:ext>
            </a:extLst>
          </p:cNvPr>
          <p:cNvSpPr>
            <a:spLocks noGrp="1"/>
          </p:cNvSpPr>
          <p:nvPr>
            <p:ph idx="1"/>
          </p:nvPr>
        </p:nvSpPr>
        <p:spPr/>
        <p:txBody>
          <a:bodyPr>
            <a:normAutofit/>
          </a:bodyPr>
          <a:lstStyle/>
          <a:p>
            <a:pPr marL="514350" indent="-514350">
              <a:buFont typeface="+mj-lt"/>
              <a:buAutoNum type="alphaLcPeriod"/>
            </a:pPr>
            <a:r>
              <a:rPr lang="en-GB" dirty="0"/>
              <a:t>Can you create an analog output which will output an audible triangular wave?</a:t>
            </a:r>
          </a:p>
          <a:p>
            <a:pPr marL="514350" indent="-514350">
              <a:buFont typeface="+mj-lt"/>
              <a:buAutoNum type="alphaLcPeriod"/>
            </a:pPr>
            <a:endParaRPr lang="en-GB" dirty="0"/>
          </a:p>
          <a:p>
            <a:pPr marL="514350" indent="-514350">
              <a:buFont typeface="+mj-lt"/>
              <a:buAutoNum type="alphaLcPeriod"/>
            </a:pPr>
            <a:r>
              <a:rPr lang="en-GB" dirty="0"/>
              <a:t>Can you create an analog output which will output an audible square wave?</a:t>
            </a:r>
          </a:p>
          <a:p>
            <a:pPr marL="514350" indent="-514350">
              <a:buFont typeface="+mj-lt"/>
              <a:buAutoNum type="alphaLcPeriod"/>
            </a:pPr>
            <a:endParaRPr lang="en-GB" dirty="0"/>
          </a:p>
        </p:txBody>
      </p:sp>
    </p:spTree>
    <p:extLst>
      <p:ext uri="{BB962C8B-B14F-4D97-AF65-F5344CB8AC3E}">
        <p14:creationId xmlns:p14="http://schemas.microsoft.com/office/powerpoint/2010/main" val="1629421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CFD04-5E4D-4820-B013-9740AB6A2E2B}"/>
              </a:ext>
            </a:extLst>
          </p:cNvPr>
          <p:cNvSpPr>
            <a:spLocks noGrp="1"/>
          </p:cNvSpPr>
          <p:nvPr>
            <p:ph type="title"/>
          </p:nvPr>
        </p:nvSpPr>
        <p:spPr/>
        <p:txBody>
          <a:bodyPr/>
          <a:lstStyle/>
          <a:p>
            <a:r>
              <a:rPr lang="en-GB" dirty="0"/>
              <a:t>Activity 2 – Music Notes and Chords</a:t>
            </a:r>
          </a:p>
        </p:txBody>
      </p:sp>
      <p:sp>
        <p:nvSpPr>
          <p:cNvPr id="3" name="Content Placeholder 2">
            <a:extLst>
              <a:ext uri="{FF2B5EF4-FFF2-40B4-BE49-F238E27FC236}">
                <a16:creationId xmlns:a16="http://schemas.microsoft.com/office/drawing/2014/main" id="{FAC7ECCB-CE8A-4E35-A56B-C1AF7B589650}"/>
              </a:ext>
            </a:extLst>
          </p:cNvPr>
          <p:cNvSpPr>
            <a:spLocks noGrp="1"/>
          </p:cNvSpPr>
          <p:nvPr>
            <p:ph idx="1"/>
          </p:nvPr>
        </p:nvSpPr>
        <p:spPr/>
        <p:txBody>
          <a:bodyPr>
            <a:normAutofit lnSpcReduction="10000"/>
          </a:bodyPr>
          <a:lstStyle/>
          <a:p>
            <a:pPr marL="514350" indent="-514350">
              <a:buFont typeface="+mj-lt"/>
              <a:buAutoNum type="alphaLcPeriod"/>
            </a:pPr>
            <a:r>
              <a:rPr lang="en-GB" dirty="0"/>
              <a:t>Can you create an analog output which will output an audible sinusoidal wave?</a:t>
            </a:r>
          </a:p>
          <a:p>
            <a:pPr marL="514350" indent="-514350">
              <a:buFont typeface="+mj-lt"/>
              <a:buAutoNum type="alphaLcPeriod"/>
            </a:pPr>
            <a:endParaRPr lang="en-GB" dirty="0"/>
          </a:p>
          <a:p>
            <a:pPr marL="514350" indent="-514350">
              <a:buFont typeface="+mj-lt"/>
              <a:buAutoNum type="alphaLcPeriod"/>
            </a:pPr>
            <a:r>
              <a:rPr lang="en-GB" dirty="0"/>
              <a:t>Can you create an analog output which will output an instrument note e.g. note A above middle C?</a:t>
            </a:r>
          </a:p>
          <a:p>
            <a:pPr lvl="1"/>
            <a:r>
              <a:rPr lang="en-GB" dirty="0"/>
              <a:t>This link may help:</a:t>
            </a:r>
          </a:p>
          <a:p>
            <a:pPr lvl="1"/>
            <a:r>
              <a:rPr lang="en-GB" dirty="0">
                <a:hlinkClick r:id="rId2"/>
              </a:rPr>
              <a:t>http://www-users.math.umn.edu/~rogness/math1155/soundwaves/</a:t>
            </a:r>
            <a:endParaRPr lang="en-GB" dirty="0"/>
          </a:p>
          <a:p>
            <a:pPr marL="514350" indent="-514350">
              <a:buFont typeface="+mj-lt"/>
              <a:buAutoNum type="alphaLcPeriod"/>
            </a:pPr>
            <a:endParaRPr lang="en-GB" dirty="0"/>
          </a:p>
          <a:p>
            <a:pPr marL="514350" indent="-514350">
              <a:buFont typeface="+mj-lt"/>
              <a:buAutoNum type="alphaLcPeriod"/>
            </a:pPr>
            <a:r>
              <a:rPr lang="en-GB" dirty="0"/>
              <a:t>Can you create an analog output which will combine and output multiple notes to create a chord?</a:t>
            </a:r>
          </a:p>
          <a:p>
            <a:endParaRPr lang="en-GB" dirty="0"/>
          </a:p>
        </p:txBody>
      </p:sp>
    </p:spTree>
    <p:extLst>
      <p:ext uri="{BB962C8B-B14F-4D97-AF65-F5344CB8AC3E}">
        <p14:creationId xmlns:p14="http://schemas.microsoft.com/office/powerpoint/2010/main" val="2291181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3980F-F1F3-46DD-BE58-D26BF86B526A}"/>
              </a:ext>
            </a:extLst>
          </p:cNvPr>
          <p:cNvSpPr>
            <a:spLocks noGrp="1"/>
          </p:cNvSpPr>
          <p:nvPr>
            <p:ph type="title"/>
          </p:nvPr>
        </p:nvSpPr>
        <p:spPr/>
        <p:txBody>
          <a:bodyPr/>
          <a:lstStyle/>
          <a:p>
            <a:r>
              <a:rPr lang="en-GB" dirty="0"/>
              <a:t>Activity 3 – Analog Sensor Input</a:t>
            </a:r>
          </a:p>
        </p:txBody>
      </p:sp>
      <p:sp>
        <p:nvSpPr>
          <p:cNvPr id="3" name="Content Placeholder 2">
            <a:extLst>
              <a:ext uri="{FF2B5EF4-FFF2-40B4-BE49-F238E27FC236}">
                <a16:creationId xmlns:a16="http://schemas.microsoft.com/office/drawing/2014/main" id="{06B071E3-5771-45FF-AC81-4D1981F2D3F4}"/>
              </a:ext>
            </a:extLst>
          </p:cNvPr>
          <p:cNvSpPr>
            <a:spLocks noGrp="1"/>
          </p:cNvSpPr>
          <p:nvPr>
            <p:ph idx="1"/>
          </p:nvPr>
        </p:nvSpPr>
        <p:spPr/>
        <p:txBody>
          <a:bodyPr/>
          <a:lstStyle/>
          <a:p>
            <a:r>
              <a:rPr lang="en-GB" dirty="0"/>
              <a:t>Explore which analog sensors we have available in the lab.</a:t>
            </a:r>
          </a:p>
          <a:p>
            <a:endParaRPr lang="en-GB" dirty="0"/>
          </a:p>
          <a:p>
            <a:r>
              <a:rPr lang="en-GB" dirty="0"/>
              <a:t>Can you control the analog outputs with the analog sensors?</a:t>
            </a:r>
          </a:p>
        </p:txBody>
      </p:sp>
    </p:spTree>
    <p:extLst>
      <p:ext uri="{BB962C8B-B14F-4D97-AF65-F5344CB8AC3E}">
        <p14:creationId xmlns:p14="http://schemas.microsoft.com/office/powerpoint/2010/main" val="3929604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43B98-86C7-6E8D-71F2-9C254A72BFB9}"/>
              </a:ext>
            </a:extLst>
          </p:cNvPr>
          <p:cNvSpPr>
            <a:spLocks noGrp="1"/>
          </p:cNvSpPr>
          <p:nvPr>
            <p:ph type="title"/>
          </p:nvPr>
        </p:nvSpPr>
        <p:spPr/>
        <p:txBody>
          <a:bodyPr/>
          <a:lstStyle/>
          <a:p>
            <a:r>
              <a:rPr lang="en-GB" dirty="0"/>
              <a:t>Note about the </a:t>
            </a:r>
            <a:r>
              <a:rPr lang="en-GB" dirty="0" err="1"/>
              <a:t>AnalogIn</a:t>
            </a:r>
            <a:r>
              <a:rPr lang="en-GB" dirty="0"/>
              <a:t> read method</a:t>
            </a:r>
          </a:p>
        </p:txBody>
      </p:sp>
      <p:sp>
        <p:nvSpPr>
          <p:cNvPr id="3" name="Content Placeholder 2">
            <a:extLst>
              <a:ext uri="{FF2B5EF4-FFF2-40B4-BE49-F238E27FC236}">
                <a16:creationId xmlns:a16="http://schemas.microsoft.com/office/drawing/2014/main" id="{F75ECB58-1D0F-565A-CA1B-CCC182CB9AD9}"/>
              </a:ext>
            </a:extLst>
          </p:cNvPr>
          <p:cNvSpPr>
            <a:spLocks noGrp="1"/>
          </p:cNvSpPr>
          <p:nvPr>
            <p:ph idx="1"/>
          </p:nvPr>
        </p:nvSpPr>
        <p:spPr/>
        <p:txBody>
          <a:bodyPr/>
          <a:lstStyle/>
          <a:p>
            <a:r>
              <a:rPr lang="en-GB" dirty="0"/>
              <a:t>The </a:t>
            </a:r>
            <a:r>
              <a:rPr lang="en-GB" dirty="0" err="1"/>
              <a:t>AnalogIn</a:t>
            </a:r>
            <a:r>
              <a:rPr lang="en-GB" dirty="0"/>
              <a:t> read method uses a Mutex lock.</a:t>
            </a:r>
          </a:p>
          <a:p>
            <a:r>
              <a:rPr lang="en-GB" dirty="0"/>
              <a:t>Mutex locks are not allowed in an ISR context.</a:t>
            </a:r>
          </a:p>
          <a:p>
            <a:r>
              <a:rPr lang="en-GB" dirty="0"/>
              <a:t>ISR should be kept short, i.e. just set a flag in the ISR context and then do the </a:t>
            </a:r>
            <a:r>
              <a:rPr lang="en-GB" dirty="0" err="1"/>
              <a:t>AnalogIn</a:t>
            </a:r>
            <a:r>
              <a:rPr lang="en-GB" dirty="0"/>
              <a:t> read method and processing in the normal main thread context.</a:t>
            </a:r>
          </a:p>
        </p:txBody>
      </p:sp>
    </p:spTree>
    <p:extLst>
      <p:ext uri="{BB962C8B-B14F-4D97-AF65-F5344CB8AC3E}">
        <p14:creationId xmlns:p14="http://schemas.microsoft.com/office/powerpoint/2010/main" val="18830017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0CC72-241A-45C6-A0FA-0A2D3AE5B034}"/>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6F4A47D4-66B6-4058-85A0-C8EEB879FAC9}"/>
              </a:ext>
            </a:extLst>
          </p:cNvPr>
          <p:cNvSpPr>
            <a:spLocks noGrp="1"/>
          </p:cNvSpPr>
          <p:nvPr>
            <p:ph idx="1"/>
          </p:nvPr>
        </p:nvSpPr>
        <p:spPr/>
        <p:txBody>
          <a:bodyPr/>
          <a:lstStyle/>
          <a:p>
            <a:endParaRPr lang="en-GB" dirty="0"/>
          </a:p>
          <a:p>
            <a:r>
              <a:rPr lang="en-GB" dirty="0"/>
              <a:t>Using a speaker for audio output – covers PWM, AnalogOut, Audio Jack</a:t>
            </a:r>
          </a:p>
          <a:p>
            <a:r>
              <a:rPr lang="en-GB" b="1" dirty="0" err="1"/>
              <a:t>todo</a:t>
            </a:r>
            <a:r>
              <a:rPr lang="en-GB" b="1" dirty="0"/>
              <a:t>: have a closer look at this later on</a:t>
            </a:r>
            <a:r>
              <a:rPr lang="en-GB" dirty="0"/>
              <a:t>:</a:t>
            </a:r>
          </a:p>
          <a:p>
            <a:pPr lvl="1"/>
            <a:r>
              <a:rPr lang="en-GB" dirty="0">
                <a:hlinkClick r:id="rId2"/>
              </a:rPr>
              <a:t>https://os.mbed.com/users/4180_1/notebook/using-a-speaker-for-audio-output/</a:t>
            </a:r>
            <a:endParaRPr lang="en-GB" dirty="0"/>
          </a:p>
          <a:p>
            <a:endParaRPr lang="en-GB" dirty="0"/>
          </a:p>
          <a:p>
            <a:endParaRPr lang="en-GB" dirty="0"/>
          </a:p>
        </p:txBody>
      </p:sp>
    </p:spTree>
    <p:extLst>
      <p:ext uri="{BB962C8B-B14F-4D97-AF65-F5344CB8AC3E}">
        <p14:creationId xmlns:p14="http://schemas.microsoft.com/office/powerpoint/2010/main" val="26606134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416</TotalTime>
  <Words>2698</Words>
  <Application>Microsoft Office PowerPoint</Application>
  <PresentationFormat>Widescreen</PresentationFormat>
  <Paragraphs>219</Paragraphs>
  <Slides>26</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Cambria Math</vt:lpstr>
      <vt:lpstr>Office Theme</vt:lpstr>
      <vt:lpstr>7058CEM – Embedded Systems Programming</vt:lpstr>
      <vt:lpstr>Today</vt:lpstr>
      <vt:lpstr>Overview of Analog Input and Output</vt:lpstr>
      <vt:lpstr>Digital-to-Analog Converter (DAC)</vt:lpstr>
      <vt:lpstr>Digital-to-Analog Converter (DAC)</vt:lpstr>
      <vt:lpstr>Digital-to-Analog Converter (DAC)</vt:lpstr>
      <vt:lpstr>Analog-to-Digital Converter (ADC)</vt:lpstr>
      <vt:lpstr>Analog-to-Digital Converter (ADC)</vt:lpstr>
      <vt:lpstr>ADC Types</vt:lpstr>
      <vt:lpstr>ADC Range</vt:lpstr>
      <vt:lpstr>ADC Resolution and Quantization</vt:lpstr>
      <vt:lpstr>ADC Quantization Error</vt:lpstr>
      <vt:lpstr>ADC Sampling Frequency</vt:lpstr>
      <vt:lpstr>Create a new PlatformIO project</vt:lpstr>
      <vt:lpstr>PlatformIO.ini</vt:lpstr>
      <vt:lpstr>mbed_app.json</vt:lpstr>
      <vt:lpstr>mbed_app.json – add this file in your project directory (next to the platformio.ini file)</vt:lpstr>
      <vt:lpstr>Bare metal profile</vt:lpstr>
      <vt:lpstr>What are the IO pins for the Nucleo F072RB Discovery?</vt:lpstr>
      <vt:lpstr>mbed handbook</vt:lpstr>
      <vt:lpstr>Sawtooth</vt:lpstr>
      <vt:lpstr>Activity 1 – Analog Output</vt:lpstr>
      <vt:lpstr>Activity 2 – Music Notes and Chords</vt:lpstr>
      <vt:lpstr>Activity 3 – Analog Sensor Input</vt:lpstr>
      <vt:lpstr>Note about the AnalogIn read method</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M01CDE – Embedded Systems Programming</dc:title>
  <dc:creator>Chris Bass</dc:creator>
  <cp:lastModifiedBy>Chris Bass</cp:lastModifiedBy>
  <cp:revision>133</cp:revision>
  <dcterms:created xsi:type="dcterms:W3CDTF">2018-06-15T08:45:06Z</dcterms:created>
  <dcterms:modified xsi:type="dcterms:W3CDTF">2024-03-04T12:14:00Z</dcterms:modified>
</cp:coreProperties>
</file>