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8" r:id="rId4"/>
    <p:sldId id="257" r:id="rId5"/>
    <p:sldId id="269" r:id="rId6"/>
    <p:sldId id="270" r:id="rId7"/>
    <p:sldId id="271" r:id="rId8"/>
    <p:sldId id="272" r:id="rId9"/>
    <p:sldId id="273" r:id="rId10"/>
    <p:sldId id="275" r:id="rId11"/>
    <p:sldId id="274" r:id="rId12"/>
    <p:sldId id="258" r:id="rId13"/>
    <p:sldId id="276" r:id="rId14"/>
    <p:sldId id="279" r:id="rId15"/>
    <p:sldId id="280" r:id="rId16"/>
    <p:sldId id="278" r:id="rId17"/>
    <p:sldId id="259" r:id="rId18"/>
    <p:sldId id="281" r:id="rId19"/>
    <p:sldId id="265" r:id="rId20"/>
    <p:sldId id="264" r:id="rId21"/>
    <p:sldId id="282" r:id="rId22"/>
    <p:sldId id="261" r:id="rId23"/>
    <p:sldId id="26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775A2F-078E-4F96-89BD-18FDB8361D24}" v="2" dt="2021-11-03T12:44:01.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51" y="11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C5DFC8BF-4B3D-43C5-BA73-993B7CE0794D}"/>
    <pc:docChg chg="undo custSel modSld">
      <pc:chgData name="Chris Bass" userId="76639ff7-4519-4960-996a-f3d044468889" providerId="ADAL" clId="{C5DFC8BF-4B3D-43C5-BA73-993B7CE0794D}" dt="2021-09-03T15:02:14.265" v="61" actId="20577"/>
      <pc:docMkLst>
        <pc:docMk/>
      </pc:docMkLst>
      <pc:sldChg chg="modSp mod">
        <pc:chgData name="Chris Bass" userId="76639ff7-4519-4960-996a-f3d044468889" providerId="ADAL" clId="{C5DFC8BF-4B3D-43C5-BA73-993B7CE0794D}" dt="2021-09-03T15:02:14.265" v="61" actId="20577"/>
        <pc:sldMkLst>
          <pc:docMk/>
          <pc:sldMk cId="500619144" sldId="256"/>
        </pc:sldMkLst>
        <pc:spChg chg="mod">
          <ac:chgData name="Chris Bass" userId="76639ff7-4519-4960-996a-f3d044468889" providerId="ADAL" clId="{C5DFC8BF-4B3D-43C5-BA73-993B7CE0794D}" dt="2021-09-03T15:02:14.265" v="61" actId="20577"/>
          <ac:spMkLst>
            <pc:docMk/>
            <pc:sldMk cId="500619144" sldId="256"/>
            <ac:spMk id="3" creationId="{9955938A-2874-4655-96AB-07C420657E71}"/>
          </ac:spMkLst>
        </pc:spChg>
      </pc:sldChg>
      <pc:sldChg chg="modSp mod">
        <pc:chgData name="Chris Bass" userId="76639ff7-4519-4960-996a-f3d044468889" providerId="ADAL" clId="{C5DFC8BF-4B3D-43C5-BA73-993B7CE0794D}" dt="2021-08-23T17:00:57.714" v="59" actId="6549"/>
        <pc:sldMkLst>
          <pc:docMk/>
          <pc:sldMk cId="191050355" sldId="259"/>
        </pc:sldMkLst>
        <pc:spChg chg="mod">
          <ac:chgData name="Chris Bass" userId="76639ff7-4519-4960-996a-f3d044468889" providerId="ADAL" clId="{C5DFC8BF-4B3D-43C5-BA73-993B7CE0794D}" dt="2021-08-23T16:59:54.181" v="0"/>
          <ac:spMkLst>
            <pc:docMk/>
            <pc:sldMk cId="191050355" sldId="259"/>
            <ac:spMk id="2" creationId="{D28B138F-E31E-447A-BCA0-693F914D66E5}"/>
          </ac:spMkLst>
        </pc:spChg>
        <pc:spChg chg="mod">
          <ac:chgData name="Chris Bass" userId="76639ff7-4519-4960-996a-f3d044468889" providerId="ADAL" clId="{C5DFC8BF-4B3D-43C5-BA73-993B7CE0794D}" dt="2021-08-23T17:00:57.714" v="59" actId="6549"/>
          <ac:spMkLst>
            <pc:docMk/>
            <pc:sldMk cId="191050355" sldId="259"/>
            <ac:spMk id="3" creationId="{834461B0-6294-48E8-9FE7-6C926AD2B336}"/>
          </ac:spMkLst>
        </pc:spChg>
      </pc:sldChg>
    </pc:docChg>
  </pc:docChgLst>
  <pc:docChgLst>
    <pc:chgData name="Chris Bass" userId="76639ff7-4519-4960-996a-f3d044468889" providerId="ADAL" clId="{46775A2F-078E-4F96-89BD-18FDB8361D24}"/>
    <pc:docChg chg="undo custSel addSld modSld">
      <pc:chgData name="Chris Bass" userId="76639ff7-4519-4960-996a-f3d044468889" providerId="ADAL" clId="{46775A2F-078E-4F96-89BD-18FDB8361D24}" dt="2021-11-03T12:45:15.571" v="560" actId="20577"/>
      <pc:docMkLst>
        <pc:docMk/>
      </pc:docMkLst>
      <pc:sldChg chg="modSp mod">
        <pc:chgData name="Chris Bass" userId="76639ff7-4519-4960-996a-f3d044468889" providerId="ADAL" clId="{46775A2F-078E-4F96-89BD-18FDB8361D24}" dt="2021-11-02T09:31:27.797" v="1" actId="20577"/>
        <pc:sldMkLst>
          <pc:docMk/>
          <pc:sldMk cId="1298387532" sldId="264"/>
        </pc:sldMkLst>
        <pc:spChg chg="mod">
          <ac:chgData name="Chris Bass" userId="76639ff7-4519-4960-996a-f3d044468889" providerId="ADAL" clId="{46775A2F-078E-4F96-89BD-18FDB8361D24}" dt="2021-11-02T09:31:27.797" v="1" actId="20577"/>
          <ac:spMkLst>
            <pc:docMk/>
            <pc:sldMk cId="1298387532" sldId="264"/>
            <ac:spMk id="3" creationId="{90225BA1-B84E-40EA-9ACC-B93103C03294}"/>
          </ac:spMkLst>
        </pc:spChg>
      </pc:sldChg>
      <pc:sldChg chg="modSp new mod">
        <pc:chgData name="Chris Bass" userId="76639ff7-4519-4960-996a-f3d044468889" providerId="ADAL" clId="{46775A2F-078E-4F96-89BD-18FDB8361D24}" dt="2021-11-03T12:45:15.571" v="560" actId="20577"/>
        <pc:sldMkLst>
          <pc:docMk/>
          <pc:sldMk cId="278560295" sldId="282"/>
        </pc:sldMkLst>
        <pc:spChg chg="mod">
          <ac:chgData name="Chris Bass" userId="76639ff7-4519-4960-996a-f3d044468889" providerId="ADAL" clId="{46775A2F-078E-4F96-89BD-18FDB8361D24}" dt="2021-11-03T12:45:15.571" v="560" actId="20577"/>
          <ac:spMkLst>
            <pc:docMk/>
            <pc:sldMk cId="278560295" sldId="282"/>
            <ac:spMk id="2" creationId="{834DBBAC-1562-4F9B-8E4B-576E119EAB71}"/>
          </ac:spMkLst>
        </pc:spChg>
        <pc:spChg chg="mod">
          <ac:chgData name="Chris Bass" userId="76639ff7-4519-4960-996a-f3d044468889" providerId="ADAL" clId="{46775A2F-078E-4F96-89BD-18FDB8361D24}" dt="2021-11-03T12:44:05.847" v="476" actId="6549"/>
          <ac:spMkLst>
            <pc:docMk/>
            <pc:sldMk cId="278560295" sldId="282"/>
            <ac:spMk id="3" creationId="{56603DA8-7A44-4103-A19C-488A822201D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44AF9-6640-4399-B90B-0DD82911B1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128B457-FFAA-41C8-B05A-4058F64072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0EB1B8-F952-42ED-8CFA-D6047186DE03}"/>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5" name="Footer Placeholder 4">
            <a:extLst>
              <a:ext uri="{FF2B5EF4-FFF2-40B4-BE49-F238E27FC236}">
                <a16:creationId xmlns:a16="http://schemas.microsoft.com/office/drawing/2014/main" id="{6BF4FEFD-752B-423A-977B-FAF51322D8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127D2D-694D-4367-A021-520C9023E78A}"/>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2713588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0ED1-4BAC-4336-A8A7-10FB39CCEDE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AE35D9-3D20-439A-89B0-724F7DD314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CE37EA-8E6F-4CB0-8D9E-CDB4F51B9820}"/>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5" name="Footer Placeholder 4">
            <a:extLst>
              <a:ext uri="{FF2B5EF4-FFF2-40B4-BE49-F238E27FC236}">
                <a16:creationId xmlns:a16="http://schemas.microsoft.com/office/drawing/2014/main" id="{98507193-8278-48A7-82EC-4A701BC327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90B44A-4C1C-492A-AFB7-3DFF88B93D51}"/>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2396363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A2926-2EB0-4010-B7F9-1480B36DC7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FD970F-F581-4678-A66D-EB9CC5B80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C74D3E-F1D4-45A7-B728-6B3456975C8F}"/>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5" name="Footer Placeholder 4">
            <a:extLst>
              <a:ext uri="{FF2B5EF4-FFF2-40B4-BE49-F238E27FC236}">
                <a16:creationId xmlns:a16="http://schemas.microsoft.com/office/drawing/2014/main" id="{A4166FC1-D768-46BA-8DD7-39E3C7CD9D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417072-4B37-4D5F-A2D1-BEAE9E9F5FB5}"/>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3350949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21C7E-ECE3-4AD8-BE5B-3AD9F9E0FC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E2205C-4A71-4C92-9B70-D77B29BC0E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7E49A09-2A35-4B8F-A9CC-C01BD8C321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AC82FEA-53F4-4F15-B1B2-D448B39290F0}"/>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6" name="Footer Placeholder 5">
            <a:extLst>
              <a:ext uri="{FF2B5EF4-FFF2-40B4-BE49-F238E27FC236}">
                <a16:creationId xmlns:a16="http://schemas.microsoft.com/office/drawing/2014/main" id="{85FD241F-D12B-491A-A7BC-E8835195FA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D52EC57-A838-44A2-A5AE-CF8AE844CAA0}"/>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3354936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FFF26-5B1F-45D5-9E68-B1360397A2B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FF7B41-BB8E-4D71-9AEA-0BAF515904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334302-81D3-4A98-9467-2332667D6C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E377794-C5A4-4AC9-A30B-32CEE30F20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3780A9-4B99-4CFE-AE4A-BA5EC120C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4D7D7DA-FB01-4160-8CBE-70A7FF57DDDD}"/>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8" name="Footer Placeholder 7">
            <a:extLst>
              <a:ext uri="{FF2B5EF4-FFF2-40B4-BE49-F238E27FC236}">
                <a16:creationId xmlns:a16="http://schemas.microsoft.com/office/drawing/2014/main" id="{90319F53-376F-447F-9253-4FE5BDABB67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8EE3B13-7A08-4C06-8E12-6163A3C37B0A}"/>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3550230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20938-4FAE-47CD-997C-16574043230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592DA5E-7F2B-4D72-90DA-8F44A00BAA85}"/>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4" name="Footer Placeholder 3">
            <a:extLst>
              <a:ext uri="{FF2B5EF4-FFF2-40B4-BE49-F238E27FC236}">
                <a16:creationId xmlns:a16="http://schemas.microsoft.com/office/drawing/2014/main" id="{4AA4A146-3765-42DD-A995-7270DB496CE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32DA27-69D7-4AF7-ABAD-7EF8C0B8A9FD}"/>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2227828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3A34D-799B-458D-9086-FA457BA8D19E}"/>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3" name="Footer Placeholder 2">
            <a:extLst>
              <a:ext uri="{FF2B5EF4-FFF2-40B4-BE49-F238E27FC236}">
                <a16:creationId xmlns:a16="http://schemas.microsoft.com/office/drawing/2014/main" id="{6141A22F-A235-4D26-B591-54398B5EF36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E1F92B-F772-4075-8B1B-48269274C732}"/>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1885323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650FD-E530-4859-B480-E59276765B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75F10F-DB0D-494A-BDDC-98C2865743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2D7538-76B6-4757-8777-462B9DB82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821D3A-9AFA-4D51-8849-F54BCDB7081D}"/>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6" name="Footer Placeholder 5">
            <a:extLst>
              <a:ext uri="{FF2B5EF4-FFF2-40B4-BE49-F238E27FC236}">
                <a16:creationId xmlns:a16="http://schemas.microsoft.com/office/drawing/2014/main" id="{61350329-4CBE-4126-A5EE-D88BCDA356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82DE5B-13BC-40E2-93FC-4510BAA52B4B}"/>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224272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1FCDD-7E2F-4434-8DD7-3DE0721402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B0C461F-D614-420A-802C-3E4806D2EC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CA00494-6554-401F-8DC5-B74BA05374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C36C5B-9E1C-418D-AF15-F15A6BF1E16E}"/>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6" name="Footer Placeholder 5">
            <a:extLst>
              <a:ext uri="{FF2B5EF4-FFF2-40B4-BE49-F238E27FC236}">
                <a16:creationId xmlns:a16="http://schemas.microsoft.com/office/drawing/2014/main" id="{75B48BA1-C533-4E44-B542-9A5B77CB21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06FE50-3AF6-4230-A073-33EAB2AFD7D7}"/>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4246459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EDF07-0400-4C32-91BA-5B2B6ED17F4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EC5528-E621-4D8F-A18D-0C24F753C0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5EBFBC-62B8-49D1-A00F-5B2C1AFA255A}"/>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5" name="Footer Placeholder 4">
            <a:extLst>
              <a:ext uri="{FF2B5EF4-FFF2-40B4-BE49-F238E27FC236}">
                <a16:creationId xmlns:a16="http://schemas.microsoft.com/office/drawing/2014/main" id="{1906B9E6-41DC-45BA-AAE0-9FCAD31667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D75D29-89C2-449B-9E77-BF537EC8D168}"/>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3184547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28E94C-C040-4144-A217-35816B6C43F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13E5829-3CE1-4355-BC7B-684A206BBE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BB432C-9141-4A2C-B96C-8116F045F9CB}"/>
              </a:ext>
            </a:extLst>
          </p:cNvPr>
          <p:cNvSpPr>
            <a:spLocks noGrp="1"/>
          </p:cNvSpPr>
          <p:nvPr>
            <p:ph type="dt" sz="half" idx="10"/>
          </p:nvPr>
        </p:nvSpPr>
        <p:spPr/>
        <p:txBody>
          <a:bodyPr/>
          <a:lstStyle/>
          <a:p>
            <a:fld id="{888ECF07-E2D1-4533-9CD2-5F2FC46AEF25}" type="datetimeFigureOut">
              <a:rPr lang="en-GB" smtClean="0"/>
              <a:t>03/11/2021</a:t>
            </a:fld>
            <a:endParaRPr lang="en-GB"/>
          </a:p>
        </p:txBody>
      </p:sp>
      <p:sp>
        <p:nvSpPr>
          <p:cNvPr id="5" name="Footer Placeholder 4">
            <a:extLst>
              <a:ext uri="{FF2B5EF4-FFF2-40B4-BE49-F238E27FC236}">
                <a16:creationId xmlns:a16="http://schemas.microsoft.com/office/drawing/2014/main" id="{3136888A-F319-4C3F-B8DB-A2620B5AAD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3F20A4-FF66-4771-84E6-FA7B7AF4ECAA}"/>
              </a:ext>
            </a:extLst>
          </p:cNvPr>
          <p:cNvSpPr>
            <a:spLocks noGrp="1"/>
          </p:cNvSpPr>
          <p:nvPr>
            <p:ph type="sldNum" sz="quarter" idx="12"/>
          </p:nvPr>
        </p:nvSpPr>
        <p:spPr/>
        <p:txBody>
          <a:bodyPr/>
          <a:lstStyle/>
          <a:p>
            <a:fld id="{09878B55-F372-47C6-80DE-04005C669CD2}" type="slidenum">
              <a:rPr lang="en-GB" smtClean="0"/>
              <a:t>‹#›</a:t>
            </a:fld>
            <a:endParaRPr lang="en-GB"/>
          </a:p>
        </p:txBody>
      </p:sp>
    </p:spTree>
    <p:extLst>
      <p:ext uri="{BB962C8B-B14F-4D97-AF65-F5344CB8AC3E}">
        <p14:creationId xmlns:p14="http://schemas.microsoft.com/office/powerpoint/2010/main" val="632786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D618A-A2F8-4CA0-9F27-EFF68BB983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005745-74A7-45D8-B9A9-E568A17FD3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DED18C-798F-4B37-AC9B-BFD80375BC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ECF07-E2D1-4533-9CD2-5F2FC46AEF25}" type="datetimeFigureOut">
              <a:rPr lang="en-GB" smtClean="0"/>
              <a:t>03/11/2021</a:t>
            </a:fld>
            <a:endParaRPr lang="en-GB"/>
          </a:p>
        </p:txBody>
      </p:sp>
      <p:sp>
        <p:nvSpPr>
          <p:cNvPr id="5" name="Footer Placeholder 4">
            <a:extLst>
              <a:ext uri="{FF2B5EF4-FFF2-40B4-BE49-F238E27FC236}">
                <a16:creationId xmlns:a16="http://schemas.microsoft.com/office/drawing/2014/main" id="{D161C010-62AF-4C67-B03C-FA908D1EB4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16376C3-44B5-46B5-86DD-013249D12A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878B55-F372-47C6-80DE-04005C669CD2}" type="slidenum">
              <a:rPr lang="en-GB" smtClean="0"/>
              <a:t>‹#›</a:t>
            </a:fld>
            <a:endParaRPr lang="en-GB"/>
          </a:p>
        </p:txBody>
      </p:sp>
    </p:spTree>
    <p:extLst>
      <p:ext uri="{BB962C8B-B14F-4D97-AF65-F5344CB8AC3E}">
        <p14:creationId xmlns:p14="http://schemas.microsoft.com/office/powerpoint/2010/main" val="2782885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github.coventry.ac.uk/5050CEM-5051CEM-2122SEPJAN/TEACH-unit-test-activit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ocs.microsoft.com/en-us/visualstudio/test/writing-unit-tests-for-c-cpp?view=vs-2019"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stackoverflow.com/questions/47722333/linker-error-while-unit-testing-with-visual-studio-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en.cppreference.com/w/cpp/algorithm/unique" TargetMode="External"/><Relationship Id="rId2" Type="http://schemas.openxmlformats.org/officeDocument/2006/relationships/hyperlink" Target="https://stackoverflow.com/questions/1041620/whats-the-most-efficient-way-to-erase-duplicates-and-sort-a-vector"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docs.microsoft.com/en-us/visualstudio/profiling/profiling-feature-tour?view=vs-2019"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agilealliance.org/glossary/td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708C2-ECD8-4B81-84DF-A8E69141C179}"/>
              </a:ext>
            </a:extLst>
          </p:cNvPr>
          <p:cNvSpPr>
            <a:spLocks noGrp="1"/>
          </p:cNvSpPr>
          <p:nvPr>
            <p:ph type="ctrTitle"/>
          </p:nvPr>
        </p:nvSpPr>
        <p:spPr/>
        <p:txBody>
          <a:bodyPr>
            <a:normAutofit/>
          </a:bodyPr>
          <a:lstStyle/>
          <a:p>
            <a:r>
              <a:rPr lang="en-GB" dirty="0"/>
              <a:t>5050CEM</a:t>
            </a:r>
            <a:br>
              <a:rPr lang="en-GB" dirty="0"/>
            </a:br>
            <a:r>
              <a:rPr lang="en-GB" dirty="0"/>
              <a:t>Programming for Engineers</a:t>
            </a:r>
          </a:p>
        </p:txBody>
      </p:sp>
      <p:sp>
        <p:nvSpPr>
          <p:cNvPr id="3" name="Subtitle 2">
            <a:extLst>
              <a:ext uri="{FF2B5EF4-FFF2-40B4-BE49-F238E27FC236}">
                <a16:creationId xmlns:a16="http://schemas.microsoft.com/office/drawing/2014/main" id="{9955938A-2874-4655-96AB-07C420657E71}"/>
              </a:ext>
            </a:extLst>
          </p:cNvPr>
          <p:cNvSpPr>
            <a:spLocks noGrp="1"/>
          </p:cNvSpPr>
          <p:nvPr>
            <p:ph type="subTitle" idx="1"/>
          </p:nvPr>
        </p:nvSpPr>
        <p:spPr/>
        <p:txBody>
          <a:bodyPr>
            <a:normAutofit lnSpcReduction="10000"/>
          </a:bodyPr>
          <a:lstStyle/>
          <a:p>
            <a:r>
              <a:rPr lang="en-GB" dirty="0"/>
              <a:t>Tutorial 17</a:t>
            </a:r>
          </a:p>
          <a:p>
            <a:r>
              <a:rPr lang="en-GB" dirty="0"/>
              <a:t>C++ Unit Testing in Visual Studio</a:t>
            </a:r>
          </a:p>
          <a:p>
            <a:endParaRPr lang="en-GB" dirty="0"/>
          </a:p>
          <a:p>
            <a:r>
              <a:rPr lang="en-GB" dirty="0"/>
              <a:t>Chris Bass</a:t>
            </a:r>
          </a:p>
        </p:txBody>
      </p:sp>
    </p:spTree>
    <p:extLst>
      <p:ext uri="{BB962C8B-B14F-4D97-AF65-F5344CB8AC3E}">
        <p14:creationId xmlns:p14="http://schemas.microsoft.com/office/powerpoint/2010/main" val="50061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2048E-B609-4421-8BF5-12CAF0BC446F}"/>
              </a:ext>
            </a:extLst>
          </p:cNvPr>
          <p:cNvSpPr>
            <a:spLocks noGrp="1"/>
          </p:cNvSpPr>
          <p:nvPr>
            <p:ph type="title"/>
          </p:nvPr>
        </p:nvSpPr>
        <p:spPr/>
        <p:txBody>
          <a:bodyPr/>
          <a:lstStyle/>
          <a:p>
            <a:r>
              <a:rPr lang="en-GB" dirty="0"/>
              <a:t>Objectives for Today</a:t>
            </a:r>
          </a:p>
        </p:txBody>
      </p:sp>
      <p:sp>
        <p:nvSpPr>
          <p:cNvPr id="3" name="Content Placeholder 2">
            <a:extLst>
              <a:ext uri="{FF2B5EF4-FFF2-40B4-BE49-F238E27FC236}">
                <a16:creationId xmlns:a16="http://schemas.microsoft.com/office/drawing/2014/main" id="{F749D316-8469-45A1-B3E9-B849025710C2}"/>
              </a:ext>
            </a:extLst>
          </p:cNvPr>
          <p:cNvSpPr>
            <a:spLocks noGrp="1"/>
          </p:cNvSpPr>
          <p:nvPr>
            <p:ph idx="1"/>
          </p:nvPr>
        </p:nvSpPr>
        <p:spPr/>
        <p:txBody>
          <a:bodyPr>
            <a:normAutofit/>
          </a:bodyPr>
          <a:lstStyle/>
          <a:p>
            <a:r>
              <a:rPr lang="en-GB" dirty="0"/>
              <a:t>Unit Testing in C++</a:t>
            </a:r>
          </a:p>
          <a:p>
            <a:r>
              <a:rPr lang="en-GB" dirty="0" err="1"/>
              <a:t>CppUnitTest</a:t>
            </a:r>
            <a:r>
              <a:rPr lang="en-GB" dirty="0"/>
              <a:t> framework</a:t>
            </a:r>
          </a:p>
          <a:p>
            <a:r>
              <a:rPr lang="en-GB" dirty="0"/>
              <a:t>Work through the ‘Write unit tests for C/C++ in Visual Studio’ online tutorial by Microsoft Visual Studio.</a:t>
            </a:r>
          </a:p>
          <a:p>
            <a:r>
              <a:rPr lang="en-GB" dirty="0"/>
              <a:t>Test Driven Development – TDD</a:t>
            </a:r>
          </a:p>
          <a:p>
            <a:endParaRPr lang="en-GB" dirty="0"/>
          </a:p>
          <a:p>
            <a:r>
              <a:rPr lang="en-GB" dirty="0"/>
              <a:t>Profiling in Visual Studio (5051CEM) – add breakpoints start and end, then measure CPU time for each part.  Parts with high CPU time require more consideration for optimisation.</a:t>
            </a:r>
          </a:p>
        </p:txBody>
      </p:sp>
      <p:pic>
        <p:nvPicPr>
          <p:cNvPr id="4" name="Picture 2051" descr="D:\Users\aa6164\AppData\Local\Microsoft\Windows\Temporary Internet Files\Content.IE5\PHCKW372\MC900440405[1].png">
            <a:extLst>
              <a:ext uri="{FF2B5EF4-FFF2-40B4-BE49-F238E27FC236}">
                <a16:creationId xmlns:a16="http://schemas.microsoft.com/office/drawing/2014/main" id="{BCA50060-C16A-4E66-A64A-1A68A1F3F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5176" y="365125"/>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030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EAB8D-3ABB-44B7-83C2-16679B05110B}"/>
              </a:ext>
            </a:extLst>
          </p:cNvPr>
          <p:cNvSpPr>
            <a:spLocks noGrp="1"/>
          </p:cNvSpPr>
          <p:nvPr>
            <p:ph type="title"/>
          </p:nvPr>
        </p:nvSpPr>
        <p:spPr/>
        <p:txBody>
          <a:bodyPr>
            <a:normAutofit/>
          </a:bodyPr>
          <a:lstStyle/>
          <a:p>
            <a:r>
              <a:rPr lang="en-GB" sz="4000" dirty="0"/>
              <a:t>Activity 1 – Clone the C++ project from here:</a:t>
            </a:r>
          </a:p>
        </p:txBody>
      </p:sp>
      <p:sp>
        <p:nvSpPr>
          <p:cNvPr id="3" name="Content Placeholder 2">
            <a:extLst>
              <a:ext uri="{FF2B5EF4-FFF2-40B4-BE49-F238E27FC236}">
                <a16:creationId xmlns:a16="http://schemas.microsoft.com/office/drawing/2014/main" id="{1D375194-D022-47B3-AAFC-11866999E2E4}"/>
              </a:ext>
            </a:extLst>
          </p:cNvPr>
          <p:cNvSpPr>
            <a:spLocks noGrp="1"/>
          </p:cNvSpPr>
          <p:nvPr>
            <p:ph idx="1"/>
          </p:nvPr>
        </p:nvSpPr>
        <p:spPr/>
        <p:txBody>
          <a:bodyPr>
            <a:normAutofit fontScale="92500" lnSpcReduction="10000"/>
          </a:bodyPr>
          <a:lstStyle/>
          <a:p>
            <a:r>
              <a:rPr lang="en-GB" dirty="0">
                <a:hlinkClick r:id="rId2"/>
              </a:rPr>
              <a:t>https://github.coventry.ac.uk/5050CEM-5051CEM-2122SEPJAN/TEACH-unit-test-activity</a:t>
            </a:r>
            <a:endParaRPr lang="en-GB" dirty="0"/>
          </a:p>
          <a:p>
            <a:endParaRPr lang="en-GB" dirty="0"/>
          </a:p>
          <a:p>
            <a:r>
              <a:rPr lang="en-GB" dirty="0"/>
              <a:t>This project contains a few Classes, methods, and functions which perform some geometry calculations such as line circle intersections, etc.</a:t>
            </a:r>
          </a:p>
          <a:p>
            <a:r>
              <a:rPr lang="en-GB" dirty="0"/>
              <a:t>But the project does not contain any unit tests, yet.</a:t>
            </a:r>
          </a:p>
          <a:p>
            <a:endParaRPr lang="en-GB" dirty="0"/>
          </a:p>
          <a:p>
            <a:r>
              <a:rPr lang="en-GB" dirty="0"/>
              <a:t>These functions might be useful for our CodinGame activities, but before we use them we need to test they actually work.</a:t>
            </a:r>
          </a:p>
          <a:p>
            <a:r>
              <a:rPr lang="en-GB" dirty="0"/>
              <a:t>We will create a Unit Test suite to check their operation.</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B3580E00-48DA-40EC-9F5F-90B2436EB738}"/>
              </a:ext>
            </a:extLst>
          </p:cNvPr>
          <p:cNvPicPr>
            <a:picLocks noChangeAspect="1" noChangeArrowheads="1"/>
          </p:cNvPicPr>
          <p:nvPr/>
        </p:nvPicPr>
        <p:blipFill>
          <a:blip r:embed="rId3"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4137044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5DEB-8DD1-40D6-AF6D-8D4025A09E25}"/>
              </a:ext>
            </a:extLst>
          </p:cNvPr>
          <p:cNvSpPr>
            <a:spLocks noGrp="1"/>
          </p:cNvSpPr>
          <p:nvPr>
            <p:ph type="title"/>
          </p:nvPr>
        </p:nvSpPr>
        <p:spPr/>
        <p:txBody>
          <a:bodyPr/>
          <a:lstStyle/>
          <a:p>
            <a:r>
              <a:rPr lang="en-GB" dirty="0"/>
              <a:t>C++ Unit Testing in Visual Studio</a:t>
            </a:r>
          </a:p>
        </p:txBody>
      </p:sp>
      <p:sp>
        <p:nvSpPr>
          <p:cNvPr id="3" name="Content Placeholder 2">
            <a:extLst>
              <a:ext uri="{FF2B5EF4-FFF2-40B4-BE49-F238E27FC236}">
                <a16:creationId xmlns:a16="http://schemas.microsoft.com/office/drawing/2014/main" id="{57A88A28-5D7C-4A8E-A2E4-708A638052E6}"/>
              </a:ext>
            </a:extLst>
          </p:cNvPr>
          <p:cNvSpPr>
            <a:spLocks noGrp="1"/>
          </p:cNvSpPr>
          <p:nvPr>
            <p:ph idx="1"/>
          </p:nvPr>
        </p:nvSpPr>
        <p:spPr/>
        <p:txBody>
          <a:bodyPr>
            <a:normAutofit fontScale="92500" lnSpcReduction="10000"/>
          </a:bodyPr>
          <a:lstStyle/>
          <a:p>
            <a:r>
              <a:rPr lang="en-GB" dirty="0"/>
              <a:t>We will be roughly following the Microsoft tutorial for C++ unit testing in Visual Studio:</a:t>
            </a:r>
          </a:p>
          <a:p>
            <a:pPr lvl="1"/>
            <a:r>
              <a:rPr lang="en-GB" dirty="0">
                <a:hlinkClick r:id="rId2"/>
              </a:rPr>
              <a:t>https://docs.microsoft.com/en-us/visualstudio/test/writing-unit-tests-for-c-cpp?view=vs-2019</a:t>
            </a:r>
            <a:endParaRPr lang="en-GB" dirty="0"/>
          </a:p>
          <a:p>
            <a:r>
              <a:rPr lang="en-GB" dirty="0"/>
              <a:t>Next slides:</a:t>
            </a:r>
          </a:p>
          <a:p>
            <a:pPr marL="514350" indent="-514350">
              <a:buFont typeface="+mj-lt"/>
              <a:buAutoNum type="arabicPeriod"/>
            </a:pPr>
            <a:r>
              <a:rPr lang="en-GB" dirty="0"/>
              <a:t>Add a new “Native Unit Test Project” project to your solution.</a:t>
            </a:r>
          </a:p>
          <a:p>
            <a:pPr marL="514350" indent="-514350">
              <a:buFont typeface="+mj-lt"/>
              <a:buAutoNum type="arabicPeriod"/>
            </a:pPr>
            <a:r>
              <a:rPr lang="en-GB" dirty="0"/>
              <a:t>Add a reference to link your unit test project to your main project.</a:t>
            </a:r>
          </a:p>
          <a:p>
            <a:pPr marL="514350" indent="-514350">
              <a:buFont typeface="+mj-lt"/>
              <a:buAutoNum type="arabicPeriod"/>
            </a:pPr>
            <a:r>
              <a:rPr lang="en-GB" dirty="0"/>
              <a:t>In the unit test project, add an #include "../MyProgram/MyClass.h"</a:t>
            </a:r>
          </a:p>
          <a:p>
            <a:pPr marL="514350" indent="-514350">
              <a:buFont typeface="+mj-lt"/>
              <a:buAutoNum type="arabicPeriod"/>
            </a:pPr>
            <a:r>
              <a:rPr lang="en-GB" dirty="0"/>
              <a:t>Write your test methods using Assert::IsTrue() and Assert::AreEqual() to make your checks.</a:t>
            </a:r>
          </a:p>
          <a:p>
            <a:pPr marL="514350" indent="-514350">
              <a:buFont typeface="+mj-lt"/>
              <a:buAutoNum type="arabicPeriod"/>
            </a:pPr>
            <a:r>
              <a:rPr lang="en-GB" dirty="0"/>
              <a:t>View and run your tests under Test </a:t>
            </a:r>
            <a:r>
              <a:rPr lang="en-GB" dirty="0">
                <a:sym typeface="Wingdings" panose="05000000000000000000" pitchFamily="2" charset="2"/>
              </a:rPr>
              <a:t> Test </a:t>
            </a:r>
            <a:r>
              <a:rPr lang="en-GB" dirty="0"/>
              <a:t>Explorer.</a:t>
            </a:r>
          </a:p>
        </p:txBody>
      </p:sp>
    </p:spTree>
    <p:extLst>
      <p:ext uri="{BB962C8B-B14F-4D97-AF65-F5344CB8AC3E}">
        <p14:creationId xmlns:p14="http://schemas.microsoft.com/office/powerpoint/2010/main" val="1717942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14120-103B-4233-8E67-A07CBBE40ACC}"/>
              </a:ext>
            </a:extLst>
          </p:cNvPr>
          <p:cNvSpPr>
            <a:spLocks noGrp="1"/>
          </p:cNvSpPr>
          <p:nvPr>
            <p:ph type="title"/>
          </p:nvPr>
        </p:nvSpPr>
        <p:spPr/>
        <p:txBody>
          <a:bodyPr>
            <a:normAutofit/>
          </a:bodyPr>
          <a:lstStyle/>
          <a:p>
            <a:r>
              <a:rPr lang="en-GB" sz="3200" dirty="0"/>
              <a:t>Activity 2 – Create a Unit Test project as part of the solution</a:t>
            </a:r>
          </a:p>
        </p:txBody>
      </p:sp>
      <p:sp>
        <p:nvSpPr>
          <p:cNvPr id="3" name="Content Placeholder 2">
            <a:extLst>
              <a:ext uri="{FF2B5EF4-FFF2-40B4-BE49-F238E27FC236}">
                <a16:creationId xmlns:a16="http://schemas.microsoft.com/office/drawing/2014/main" id="{E89E2B30-1353-4124-9AD5-5C1B88019F7D}"/>
              </a:ext>
            </a:extLst>
          </p:cNvPr>
          <p:cNvSpPr>
            <a:spLocks noGrp="1"/>
          </p:cNvSpPr>
          <p:nvPr>
            <p:ph idx="1"/>
          </p:nvPr>
        </p:nvSpPr>
        <p:spPr/>
        <p:txBody>
          <a:bodyPr/>
          <a:lstStyle/>
          <a:p>
            <a:r>
              <a:rPr lang="en-GB" dirty="0"/>
              <a:t>Right-click solution </a:t>
            </a:r>
            <a:r>
              <a:rPr lang="en-GB" dirty="0">
                <a:sym typeface="Wingdings" panose="05000000000000000000" pitchFamily="2" charset="2"/>
              </a:rPr>
              <a:t> add…  new project </a:t>
            </a:r>
          </a:p>
          <a:p>
            <a:r>
              <a:rPr lang="en-GB" dirty="0">
                <a:sym typeface="Wingdings" panose="05000000000000000000" pitchFamily="2" charset="2"/>
              </a:rPr>
              <a:t>Search for and select “</a:t>
            </a:r>
            <a:r>
              <a:rPr lang="en-GB" dirty="0"/>
              <a:t>Native Unit Test Project”</a:t>
            </a:r>
          </a:p>
          <a:p>
            <a:endParaRPr lang="en-GB" dirty="0"/>
          </a:p>
          <a:p>
            <a:r>
              <a:rPr lang="en-GB" dirty="0"/>
              <a:t>This one uses the </a:t>
            </a:r>
            <a:r>
              <a:rPr lang="en-GB" dirty="0" err="1"/>
              <a:t>CppUnitTest</a:t>
            </a:r>
            <a:r>
              <a:rPr lang="en-GB" dirty="0"/>
              <a:t> framework which will be great for our project.</a:t>
            </a:r>
          </a:p>
          <a:p>
            <a:endParaRPr lang="en-GB" dirty="0"/>
          </a:p>
          <a:p>
            <a:r>
              <a:rPr lang="en-GB" dirty="0"/>
              <a:t>Note that there are many unit testing frameworks all with slightly different syntax, but there are often similarities for their usage.</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64A29AB0-CF62-42C2-A8DD-7E32872F09E4}"/>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3007757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21F8E-2C4F-4E46-BD52-E7E46EBF9AC6}"/>
              </a:ext>
            </a:extLst>
          </p:cNvPr>
          <p:cNvSpPr>
            <a:spLocks noGrp="1"/>
          </p:cNvSpPr>
          <p:nvPr>
            <p:ph type="title"/>
          </p:nvPr>
        </p:nvSpPr>
        <p:spPr>
          <a:xfrm>
            <a:off x="838200" y="365125"/>
            <a:ext cx="7179062" cy="1325563"/>
          </a:xfrm>
        </p:spPr>
        <p:txBody>
          <a:bodyPr/>
          <a:lstStyle/>
          <a:p>
            <a:r>
              <a:rPr lang="en-GB" dirty="0"/>
              <a:t>Create references to other projects in the solution</a:t>
            </a:r>
          </a:p>
        </p:txBody>
      </p:sp>
      <p:sp>
        <p:nvSpPr>
          <p:cNvPr id="3" name="Content Placeholder 2">
            <a:extLst>
              <a:ext uri="{FF2B5EF4-FFF2-40B4-BE49-F238E27FC236}">
                <a16:creationId xmlns:a16="http://schemas.microsoft.com/office/drawing/2014/main" id="{82C6DBEB-43A0-41B7-949B-C83C24DB7FBD}"/>
              </a:ext>
            </a:extLst>
          </p:cNvPr>
          <p:cNvSpPr>
            <a:spLocks noGrp="1"/>
          </p:cNvSpPr>
          <p:nvPr>
            <p:ph idx="1"/>
          </p:nvPr>
        </p:nvSpPr>
        <p:spPr>
          <a:xfrm>
            <a:off x="838200" y="1825625"/>
            <a:ext cx="7179062" cy="4351338"/>
          </a:xfrm>
        </p:spPr>
        <p:txBody>
          <a:bodyPr/>
          <a:lstStyle/>
          <a:p>
            <a:r>
              <a:rPr lang="en-GB" dirty="0"/>
              <a:t>Right-click on References under your new test project node in Solution Explorer for a pop-up menu.</a:t>
            </a:r>
          </a:p>
          <a:p>
            <a:r>
              <a:rPr lang="en-GB" dirty="0"/>
              <a:t>Choose Add &gt; Reference.</a:t>
            </a:r>
          </a:p>
          <a:p>
            <a:r>
              <a:rPr lang="en-GB" dirty="0"/>
              <a:t>In the Add Reference dialog, choose the project(s) you want to test.</a:t>
            </a:r>
          </a:p>
        </p:txBody>
      </p:sp>
      <p:pic>
        <p:nvPicPr>
          <p:cNvPr id="7" name="Picture 6">
            <a:extLst>
              <a:ext uri="{FF2B5EF4-FFF2-40B4-BE49-F238E27FC236}">
                <a16:creationId xmlns:a16="http://schemas.microsoft.com/office/drawing/2014/main" id="{0697D2B3-32C1-4343-A34A-7695E0A654EB}"/>
              </a:ext>
            </a:extLst>
          </p:cNvPr>
          <p:cNvPicPr>
            <a:picLocks noChangeAspect="1"/>
          </p:cNvPicPr>
          <p:nvPr/>
        </p:nvPicPr>
        <p:blipFill>
          <a:blip r:embed="rId2"/>
          <a:stretch>
            <a:fillRect/>
          </a:stretch>
        </p:blipFill>
        <p:spPr>
          <a:xfrm>
            <a:off x="8655957" y="-4322"/>
            <a:ext cx="3536043" cy="6862322"/>
          </a:xfrm>
          <a:prstGeom prst="rect">
            <a:avLst/>
          </a:prstGeom>
        </p:spPr>
      </p:pic>
      <p:pic>
        <p:nvPicPr>
          <p:cNvPr id="9" name="Picture 8">
            <a:extLst>
              <a:ext uri="{FF2B5EF4-FFF2-40B4-BE49-F238E27FC236}">
                <a16:creationId xmlns:a16="http://schemas.microsoft.com/office/drawing/2014/main" id="{3DA952EE-8272-4168-9786-715559D57B18}"/>
              </a:ext>
            </a:extLst>
          </p:cNvPr>
          <p:cNvPicPr>
            <a:picLocks noChangeAspect="1"/>
          </p:cNvPicPr>
          <p:nvPr/>
        </p:nvPicPr>
        <p:blipFill rotWithShape="1">
          <a:blip r:embed="rId3"/>
          <a:srcRect t="59926"/>
          <a:stretch/>
        </p:blipFill>
        <p:spPr>
          <a:xfrm>
            <a:off x="3159265" y="4703196"/>
            <a:ext cx="5496692" cy="2156908"/>
          </a:xfrm>
          <a:prstGeom prst="rect">
            <a:avLst/>
          </a:prstGeom>
        </p:spPr>
      </p:pic>
      <p:cxnSp>
        <p:nvCxnSpPr>
          <p:cNvPr id="11" name="Straight Arrow Connector 10">
            <a:extLst>
              <a:ext uri="{FF2B5EF4-FFF2-40B4-BE49-F238E27FC236}">
                <a16:creationId xmlns:a16="http://schemas.microsoft.com/office/drawing/2014/main" id="{70D955B4-A961-4A82-8B43-E1B8BA574510}"/>
              </a:ext>
            </a:extLst>
          </p:cNvPr>
          <p:cNvCxnSpPr>
            <a:cxnSpLocks/>
          </p:cNvCxnSpPr>
          <p:nvPr/>
        </p:nvCxnSpPr>
        <p:spPr>
          <a:xfrm flipH="1">
            <a:off x="8017262" y="3689405"/>
            <a:ext cx="2321065" cy="176519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89608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9527C-735D-47BD-92BA-E2F7717CDE44}"/>
              </a:ext>
            </a:extLst>
          </p:cNvPr>
          <p:cNvSpPr>
            <a:spLocks noGrp="1"/>
          </p:cNvSpPr>
          <p:nvPr>
            <p:ph type="title"/>
          </p:nvPr>
        </p:nvSpPr>
        <p:spPr/>
        <p:txBody>
          <a:bodyPr/>
          <a:lstStyle/>
          <a:p>
            <a:r>
              <a:rPr lang="en-GB" dirty="0"/>
              <a:t>Add #include directives for header files</a:t>
            </a:r>
          </a:p>
        </p:txBody>
      </p:sp>
      <p:pic>
        <p:nvPicPr>
          <p:cNvPr id="5" name="Picture 4">
            <a:extLst>
              <a:ext uri="{FF2B5EF4-FFF2-40B4-BE49-F238E27FC236}">
                <a16:creationId xmlns:a16="http://schemas.microsoft.com/office/drawing/2014/main" id="{D3D479E9-6F57-4C52-9837-85A07636E3C8}"/>
              </a:ext>
            </a:extLst>
          </p:cNvPr>
          <p:cNvPicPr>
            <a:picLocks noChangeAspect="1"/>
          </p:cNvPicPr>
          <p:nvPr/>
        </p:nvPicPr>
        <p:blipFill>
          <a:blip r:embed="rId2"/>
          <a:stretch>
            <a:fillRect/>
          </a:stretch>
        </p:blipFill>
        <p:spPr>
          <a:xfrm>
            <a:off x="1077401" y="1475221"/>
            <a:ext cx="10037197" cy="5382779"/>
          </a:xfrm>
          <a:prstGeom prst="rect">
            <a:avLst/>
          </a:prstGeom>
        </p:spPr>
      </p:pic>
      <p:cxnSp>
        <p:nvCxnSpPr>
          <p:cNvPr id="6" name="Straight Arrow Connector 5">
            <a:extLst>
              <a:ext uri="{FF2B5EF4-FFF2-40B4-BE49-F238E27FC236}">
                <a16:creationId xmlns:a16="http://schemas.microsoft.com/office/drawing/2014/main" id="{1D6AB251-B453-409C-8ADD-C3970DFCE5F1}"/>
              </a:ext>
            </a:extLst>
          </p:cNvPr>
          <p:cNvCxnSpPr>
            <a:cxnSpLocks/>
          </p:cNvCxnSpPr>
          <p:nvPr/>
        </p:nvCxnSpPr>
        <p:spPr>
          <a:xfrm flipH="1" flipV="1">
            <a:off x="6464410" y="2568271"/>
            <a:ext cx="2321781" cy="392460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DD19C26A-F55E-4998-A41E-5A4BA8CAB04A}"/>
              </a:ext>
            </a:extLst>
          </p:cNvPr>
          <p:cNvSpPr txBox="1"/>
          <p:nvPr/>
        </p:nvSpPr>
        <p:spPr>
          <a:xfrm>
            <a:off x="2310492" y="5721330"/>
            <a:ext cx="5314808" cy="95410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800" dirty="0"/>
              <a:t>Note the ../ at the start of the path to navigate the directory structure.</a:t>
            </a:r>
          </a:p>
        </p:txBody>
      </p:sp>
      <p:cxnSp>
        <p:nvCxnSpPr>
          <p:cNvPr id="10" name="Straight Arrow Connector 9">
            <a:extLst>
              <a:ext uri="{FF2B5EF4-FFF2-40B4-BE49-F238E27FC236}">
                <a16:creationId xmlns:a16="http://schemas.microsoft.com/office/drawing/2014/main" id="{473589CD-1D3E-4ADB-AF53-C7FA53DB502B}"/>
              </a:ext>
            </a:extLst>
          </p:cNvPr>
          <p:cNvCxnSpPr>
            <a:cxnSpLocks/>
            <a:stCxn id="9" idx="0"/>
          </p:cNvCxnSpPr>
          <p:nvPr/>
        </p:nvCxnSpPr>
        <p:spPr>
          <a:xfrm flipH="1" flipV="1">
            <a:off x="3267986" y="2703443"/>
            <a:ext cx="1699910" cy="301788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069086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A9F49-E80B-465D-B752-E6362E8051A2}"/>
              </a:ext>
            </a:extLst>
          </p:cNvPr>
          <p:cNvSpPr>
            <a:spLocks noGrp="1"/>
          </p:cNvSpPr>
          <p:nvPr>
            <p:ph type="title"/>
          </p:nvPr>
        </p:nvSpPr>
        <p:spPr/>
        <p:txBody>
          <a:bodyPr/>
          <a:lstStyle/>
          <a:p>
            <a:r>
              <a:rPr lang="en-GB" dirty="0"/>
              <a:t>Write test methods</a:t>
            </a:r>
          </a:p>
        </p:txBody>
      </p:sp>
      <p:pic>
        <p:nvPicPr>
          <p:cNvPr id="5" name="Picture 4">
            <a:extLst>
              <a:ext uri="{FF2B5EF4-FFF2-40B4-BE49-F238E27FC236}">
                <a16:creationId xmlns:a16="http://schemas.microsoft.com/office/drawing/2014/main" id="{0C06F768-0C81-411E-98C3-29381A1FA31E}"/>
              </a:ext>
            </a:extLst>
          </p:cNvPr>
          <p:cNvPicPr>
            <a:picLocks noChangeAspect="1"/>
          </p:cNvPicPr>
          <p:nvPr/>
        </p:nvPicPr>
        <p:blipFill>
          <a:blip r:embed="rId2"/>
          <a:stretch>
            <a:fillRect/>
          </a:stretch>
        </p:blipFill>
        <p:spPr>
          <a:xfrm>
            <a:off x="599308" y="1561361"/>
            <a:ext cx="10993384" cy="5296639"/>
          </a:xfrm>
          <a:prstGeom prst="rect">
            <a:avLst/>
          </a:prstGeom>
        </p:spPr>
      </p:pic>
      <p:sp>
        <p:nvSpPr>
          <p:cNvPr id="6" name="TextBox 5">
            <a:extLst>
              <a:ext uri="{FF2B5EF4-FFF2-40B4-BE49-F238E27FC236}">
                <a16:creationId xmlns:a16="http://schemas.microsoft.com/office/drawing/2014/main" id="{33ED7F5A-6141-4A77-ACF1-262D43A4F5AF}"/>
              </a:ext>
            </a:extLst>
          </p:cNvPr>
          <p:cNvSpPr txBox="1"/>
          <p:nvPr/>
        </p:nvSpPr>
        <p:spPr>
          <a:xfrm>
            <a:off x="6842073" y="1769531"/>
            <a:ext cx="4511727"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000" dirty="0"/>
              <a:t>Here we want to check the expectedLength against the method return so we do an Assert::AreEqual test.</a:t>
            </a:r>
          </a:p>
        </p:txBody>
      </p:sp>
      <p:cxnSp>
        <p:nvCxnSpPr>
          <p:cNvPr id="7" name="Straight Arrow Connector 6">
            <a:extLst>
              <a:ext uri="{FF2B5EF4-FFF2-40B4-BE49-F238E27FC236}">
                <a16:creationId xmlns:a16="http://schemas.microsoft.com/office/drawing/2014/main" id="{FB665444-0727-4EE2-914B-3BC1D5BFFA0F}"/>
              </a:ext>
            </a:extLst>
          </p:cNvPr>
          <p:cNvCxnSpPr>
            <a:cxnSpLocks/>
            <a:stCxn id="6" idx="2"/>
          </p:cNvCxnSpPr>
          <p:nvPr/>
        </p:nvCxnSpPr>
        <p:spPr>
          <a:xfrm flipH="1">
            <a:off x="8245503" y="2785194"/>
            <a:ext cx="852434" cy="216846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970062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BD5A5-CF32-436C-BB3E-E31D86DA07D0}"/>
              </a:ext>
            </a:extLst>
          </p:cNvPr>
          <p:cNvSpPr>
            <a:spLocks noGrp="1"/>
          </p:cNvSpPr>
          <p:nvPr>
            <p:ph type="title"/>
          </p:nvPr>
        </p:nvSpPr>
        <p:spPr/>
        <p:txBody>
          <a:bodyPr/>
          <a:lstStyle/>
          <a:p>
            <a:r>
              <a:rPr lang="en-GB" dirty="0"/>
              <a:t>Run the Test</a:t>
            </a:r>
          </a:p>
        </p:txBody>
      </p:sp>
      <p:sp>
        <p:nvSpPr>
          <p:cNvPr id="3" name="Content Placeholder 2">
            <a:extLst>
              <a:ext uri="{FF2B5EF4-FFF2-40B4-BE49-F238E27FC236}">
                <a16:creationId xmlns:a16="http://schemas.microsoft.com/office/drawing/2014/main" id="{E3153F7A-723E-4FED-90E8-E6F128A97B61}"/>
              </a:ext>
            </a:extLst>
          </p:cNvPr>
          <p:cNvSpPr>
            <a:spLocks noGrp="1"/>
          </p:cNvSpPr>
          <p:nvPr>
            <p:ph idx="1"/>
          </p:nvPr>
        </p:nvSpPr>
        <p:spPr/>
        <p:txBody>
          <a:bodyPr/>
          <a:lstStyle/>
          <a:p>
            <a:r>
              <a:rPr lang="en-GB" dirty="0"/>
              <a:t>Test menu </a:t>
            </a:r>
            <a:r>
              <a:rPr lang="en-GB" dirty="0">
                <a:sym typeface="Wingdings" panose="05000000000000000000" pitchFamily="2" charset="2"/>
              </a:rPr>
              <a:t> </a:t>
            </a:r>
            <a:r>
              <a:rPr lang="en-GB" dirty="0"/>
              <a:t>Test Explorer.</a:t>
            </a:r>
          </a:p>
          <a:p>
            <a:endParaRPr lang="en-GB" dirty="0"/>
          </a:p>
          <a:p>
            <a:r>
              <a:rPr lang="en-GB" dirty="0"/>
              <a:t>Build your project.  Build </a:t>
            </a:r>
            <a:r>
              <a:rPr lang="en-GB" dirty="0">
                <a:sym typeface="Wingdings" panose="05000000000000000000" pitchFamily="2" charset="2"/>
              </a:rPr>
              <a:t> Build solution.</a:t>
            </a:r>
          </a:p>
          <a:p>
            <a:endParaRPr lang="en-GB" dirty="0"/>
          </a:p>
          <a:p>
            <a:r>
              <a:rPr lang="en-GB" dirty="0"/>
              <a:t>Test explorer </a:t>
            </a:r>
            <a:r>
              <a:rPr lang="en-GB" dirty="0">
                <a:sym typeface="Wingdings" panose="05000000000000000000" pitchFamily="2" charset="2"/>
              </a:rPr>
              <a:t> Run all</a:t>
            </a:r>
            <a:endParaRPr lang="en-GB" dirty="0"/>
          </a:p>
        </p:txBody>
      </p:sp>
      <p:pic>
        <p:nvPicPr>
          <p:cNvPr id="5" name="Picture 4">
            <a:extLst>
              <a:ext uri="{FF2B5EF4-FFF2-40B4-BE49-F238E27FC236}">
                <a16:creationId xmlns:a16="http://schemas.microsoft.com/office/drawing/2014/main" id="{05C4A66E-92E0-4EE0-A738-97DBE45873A3}"/>
              </a:ext>
            </a:extLst>
          </p:cNvPr>
          <p:cNvPicPr>
            <a:picLocks noChangeAspect="1"/>
          </p:cNvPicPr>
          <p:nvPr/>
        </p:nvPicPr>
        <p:blipFill>
          <a:blip r:embed="rId2"/>
          <a:stretch>
            <a:fillRect/>
          </a:stretch>
        </p:blipFill>
        <p:spPr>
          <a:xfrm>
            <a:off x="8626078" y="0"/>
            <a:ext cx="3565922" cy="6858000"/>
          </a:xfrm>
          <a:prstGeom prst="rect">
            <a:avLst/>
          </a:prstGeom>
        </p:spPr>
      </p:pic>
      <p:cxnSp>
        <p:nvCxnSpPr>
          <p:cNvPr id="6" name="Straight Arrow Connector 5">
            <a:extLst>
              <a:ext uri="{FF2B5EF4-FFF2-40B4-BE49-F238E27FC236}">
                <a16:creationId xmlns:a16="http://schemas.microsoft.com/office/drawing/2014/main" id="{9EB56462-7FCE-4E0A-8823-827912F7226C}"/>
              </a:ext>
            </a:extLst>
          </p:cNvPr>
          <p:cNvCxnSpPr>
            <a:cxnSpLocks/>
          </p:cNvCxnSpPr>
          <p:nvPr/>
        </p:nvCxnSpPr>
        <p:spPr>
          <a:xfrm flipV="1">
            <a:off x="7275443" y="492983"/>
            <a:ext cx="1447138" cy="354628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784461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44C39-F40C-4494-B351-D273C1218F17}"/>
              </a:ext>
            </a:extLst>
          </p:cNvPr>
          <p:cNvSpPr>
            <a:spLocks noGrp="1"/>
          </p:cNvSpPr>
          <p:nvPr>
            <p:ph type="title"/>
          </p:nvPr>
        </p:nvSpPr>
        <p:spPr>
          <a:xfrm>
            <a:off x="838200" y="365125"/>
            <a:ext cx="9982707" cy="1325563"/>
          </a:xfrm>
        </p:spPr>
        <p:txBody>
          <a:bodyPr>
            <a:normAutofit fontScale="90000"/>
          </a:bodyPr>
          <a:lstStyle/>
          <a:p>
            <a:r>
              <a:rPr lang="en-GB" dirty="0"/>
              <a:t>Activity 3 – Create a new TEST_METHOD for a different Vector2D object and test length again.</a:t>
            </a:r>
          </a:p>
        </p:txBody>
      </p:sp>
      <p:sp>
        <p:nvSpPr>
          <p:cNvPr id="3" name="Content Placeholder 2">
            <a:extLst>
              <a:ext uri="{FF2B5EF4-FFF2-40B4-BE49-F238E27FC236}">
                <a16:creationId xmlns:a16="http://schemas.microsoft.com/office/drawing/2014/main" id="{0F584BCA-7DAF-4AE1-AE9E-EE896AC7802B}"/>
              </a:ext>
            </a:extLst>
          </p:cNvPr>
          <p:cNvSpPr>
            <a:spLocks noGrp="1"/>
          </p:cNvSpPr>
          <p:nvPr>
            <p:ph idx="1"/>
          </p:nvPr>
        </p:nvSpPr>
        <p:spPr/>
        <p:txBody>
          <a:bodyPr>
            <a:normAutofit lnSpcReduction="10000"/>
          </a:bodyPr>
          <a:lstStyle/>
          <a:p>
            <a:r>
              <a:rPr lang="en-GB" dirty="0"/>
              <a:t>It is best practice to stick with one assert in each test in order to avoid losing information.  Proper unit tests should fail for exactly one reason, that is why you should be using one assert per unit test.</a:t>
            </a:r>
          </a:p>
          <a:p>
            <a:endParaRPr lang="en-GB" dirty="0"/>
          </a:p>
          <a:p>
            <a:r>
              <a:rPr lang="en-GB" dirty="0"/>
              <a:t>Create a new Vector2D object, then write an Assert::AreEqual() to check that the length method works for a different expectedLength.</a:t>
            </a:r>
          </a:p>
          <a:p>
            <a:r>
              <a:rPr lang="en-GB" dirty="0"/>
              <a:t>Try to have 1 unit test (TEST_METHOD()) for checking x, one for y, one for x and y at the same time, one for negatives, and one for zeros.</a:t>
            </a:r>
          </a:p>
          <a:p>
            <a:r>
              <a:rPr lang="en-GB" dirty="0"/>
              <a:t>Also, break the test on purpose to see what happens when a test is failing.</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7AB98A53-515B-4D4F-B69F-90EA03C5CA18}"/>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588207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CDB1D-ABD8-4A88-9630-ED36CA927BD7}"/>
              </a:ext>
            </a:extLst>
          </p:cNvPr>
          <p:cNvSpPr>
            <a:spLocks noGrp="1"/>
          </p:cNvSpPr>
          <p:nvPr>
            <p:ph type="title"/>
          </p:nvPr>
        </p:nvSpPr>
        <p:spPr>
          <a:xfrm>
            <a:off x="838200" y="365125"/>
            <a:ext cx="9982707" cy="1325563"/>
          </a:xfrm>
        </p:spPr>
        <p:txBody>
          <a:bodyPr>
            <a:normAutofit/>
          </a:bodyPr>
          <a:lstStyle/>
          <a:p>
            <a:r>
              <a:rPr lang="en-GB" dirty="0"/>
              <a:t>Activity 4 – Create a new TEST_METHOD for the normalize method.</a:t>
            </a:r>
          </a:p>
        </p:txBody>
      </p:sp>
      <p:sp>
        <p:nvSpPr>
          <p:cNvPr id="3" name="Content Placeholder 2">
            <a:extLst>
              <a:ext uri="{FF2B5EF4-FFF2-40B4-BE49-F238E27FC236}">
                <a16:creationId xmlns:a16="http://schemas.microsoft.com/office/drawing/2014/main" id="{45EC7819-A624-4EF1-864E-B2946110DF8F}"/>
              </a:ext>
            </a:extLst>
          </p:cNvPr>
          <p:cNvSpPr>
            <a:spLocks noGrp="1"/>
          </p:cNvSpPr>
          <p:nvPr>
            <p:ph idx="1"/>
          </p:nvPr>
        </p:nvSpPr>
        <p:spPr/>
        <p:txBody>
          <a:bodyPr/>
          <a:lstStyle/>
          <a:p>
            <a:r>
              <a:rPr lang="en-GB" dirty="0"/>
              <a:t>Write a new “TEST_METHOD(TestVector2DNormalize)”, which will check if the normalize method in Vector2D does what it is supposed to do.</a:t>
            </a:r>
          </a:p>
          <a:p>
            <a:endParaRPr lang="en-GB" dirty="0"/>
          </a:p>
          <a:p>
            <a:r>
              <a:rPr lang="en-GB" dirty="0"/>
              <a:t>Write Assert::AreEqual() statements which check different vectors, e.g. Up, Down, Diagonal, Negative, Also try a Zero vector.</a:t>
            </a:r>
          </a:p>
          <a:p>
            <a:endParaRPr lang="en-GB" dirty="0"/>
          </a:p>
          <a:p>
            <a:r>
              <a:rPr lang="en-GB" dirty="0"/>
              <a:t>Normalize in vector mathematics means:</a:t>
            </a:r>
          </a:p>
          <a:p>
            <a:pPr lvl="1"/>
            <a:r>
              <a:rPr lang="en-GB" dirty="0"/>
              <a:t>To normalize something means to scale a vector to make it a unit vector.</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FBE89863-CBF0-4A96-AEE8-DB7F1DF1A804}"/>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2083481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76EF3-0BBB-408A-9090-FA3B7AAA016D}"/>
              </a:ext>
            </a:extLst>
          </p:cNvPr>
          <p:cNvSpPr>
            <a:spLocks noGrp="1"/>
          </p:cNvSpPr>
          <p:nvPr>
            <p:ph type="title"/>
          </p:nvPr>
        </p:nvSpPr>
        <p:spPr/>
        <p:txBody>
          <a:bodyPr/>
          <a:lstStyle/>
          <a:p>
            <a:r>
              <a:rPr lang="en-GB" dirty="0"/>
              <a:t>Tricky Error for Assert::AreEqual between complex types</a:t>
            </a:r>
          </a:p>
        </p:txBody>
      </p:sp>
      <p:sp>
        <p:nvSpPr>
          <p:cNvPr id="3" name="Content Placeholder 2">
            <a:extLst>
              <a:ext uri="{FF2B5EF4-FFF2-40B4-BE49-F238E27FC236}">
                <a16:creationId xmlns:a16="http://schemas.microsoft.com/office/drawing/2014/main" id="{B2E37C97-B692-446B-9E9D-7360D43372C7}"/>
              </a:ext>
            </a:extLst>
          </p:cNvPr>
          <p:cNvSpPr>
            <a:spLocks noGrp="1"/>
          </p:cNvSpPr>
          <p:nvPr>
            <p:ph idx="1"/>
          </p:nvPr>
        </p:nvSpPr>
        <p:spPr>
          <a:xfrm>
            <a:off x="838200" y="1825625"/>
            <a:ext cx="10770704" cy="4351338"/>
          </a:xfrm>
        </p:spPr>
        <p:txBody>
          <a:bodyPr>
            <a:normAutofit/>
          </a:bodyPr>
          <a:lstStyle/>
          <a:p>
            <a:r>
              <a:rPr lang="en-GB" dirty="0"/>
              <a:t>If running into error such as:  Error C2338:  Test writer must define specialization of ToString&lt;const Q&amp; q&gt; for your class …</a:t>
            </a:r>
          </a:p>
          <a:p>
            <a:r>
              <a:rPr lang="en-GB" dirty="0"/>
              <a:t>You can define your own ToString method such as:</a:t>
            </a:r>
          </a:p>
          <a:p>
            <a:pPr marL="0" indent="0">
              <a:buNone/>
            </a:pPr>
            <a:r>
              <a:rPr lang="en-GB" sz="1800" dirty="0">
                <a:solidFill>
                  <a:srgbClr val="0000FF"/>
                </a:solidFill>
                <a:latin typeface="Consolas" panose="020B0609020204030204" pitchFamily="49" charset="0"/>
              </a:rPr>
              <a:t>template</a:t>
            </a:r>
            <a:r>
              <a:rPr lang="en-GB" sz="1800" dirty="0">
                <a:solidFill>
                  <a:srgbClr val="000000"/>
                </a:solidFill>
                <a:latin typeface="Consolas" panose="020B0609020204030204" pitchFamily="49" charset="0"/>
              </a:rPr>
              <a:t>&lt;&gt;</a:t>
            </a:r>
          </a:p>
          <a:p>
            <a:pPr marL="0" indent="0">
              <a:buNone/>
            </a:pPr>
            <a:r>
              <a:rPr lang="en-GB" sz="1800" dirty="0">
                <a:solidFill>
                  <a:srgbClr val="0000FF"/>
                </a:solidFill>
                <a:latin typeface="Consolas" panose="020B0609020204030204" pitchFamily="49" charset="0"/>
              </a:rPr>
              <a:t>inline</a:t>
            </a:r>
            <a:r>
              <a:rPr lang="en-GB" sz="1800" dirty="0">
                <a:solidFill>
                  <a:srgbClr val="000000"/>
                </a:solidFill>
                <a:latin typeface="Consolas" panose="020B0609020204030204" pitchFamily="49" charset="0"/>
              </a:rPr>
              <a:t> std::</a:t>
            </a:r>
            <a:r>
              <a:rPr lang="en-GB" sz="1800" dirty="0">
                <a:solidFill>
                  <a:srgbClr val="2B91AF"/>
                </a:solidFill>
                <a:latin typeface="Consolas" panose="020B0609020204030204" pitchFamily="49" charset="0"/>
              </a:rPr>
              <a:t>wstring</a:t>
            </a:r>
            <a:r>
              <a:rPr lang="en-GB" sz="1800" dirty="0">
                <a:solidFill>
                  <a:srgbClr val="000000"/>
                </a:solidFill>
                <a:latin typeface="Consolas" panose="020B0609020204030204" pitchFamily="49" charset="0"/>
              </a:rPr>
              <a:t> Microsoft::VisualStudio::CppUnitTestFramework::ToString&lt;</a:t>
            </a:r>
            <a:r>
              <a:rPr lang="en-GB" sz="1800" dirty="0">
                <a:solidFill>
                  <a:srgbClr val="2B91AF"/>
                </a:solidFill>
                <a:latin typeface="Consolas" panose="020B0609020204030204" pitchFamily="49" charset="0"/>
              </a:rPr>
              <a:t>Vector2D</a:t>
            </a:r>
            <a:r>
              <a:rPr lang="en-GB" sz="1800" dirty="0">
                <a:solidFill>
                  <a:srgbClr val="000000"/>
                </a:solidFill>
                <a:latin typeface="Consolas" panose="020B0609020204030204" pitchFamily="49" charset="0"/>
              </a:rPr>
              <a:t>&gt;(</a:t>
            </a:r>
            <a:r>
              <a:rPr lang="en-GB" sz="1800" dirty="0">
                <a:solidFill>
                  <a:srgbClr val="0000FF"/>
                </a:solidFill>
                <a:latin typeface="Consolas" panose="020B0609020204030204" pitchFamily="49" charset="0"/>
              </a:rPr>
              <a:t>const</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Vector2D</a:t>
            </a:r>
            <a:r>
              <a:rPr lang="en-GB" sz="1800" dirty="0">
                <a:solidFill>
                  <a:srgbClr val="000000"/>
                </a:solidFill>
                <a:latin typeface="Consolas" panose="020B0609020204030204" pitchFamily="49" charset="0"/>
              </a:rPr>
              <a:t>&amp; </a:t>
            </a:r>
            <a:r>
              <a:rPr lang="en-GB" sz="1800" dirty="0">
                <a:solidFill>
                  <a:srgbClr val="808080"/>
                </a:solidFill>
                <a:latin typeface="Consolas" panose="020B0609020204030204" pitchFamily="49" charset="0"/>
              </a:rPr>
              <a:t>v</a:t>
            </a: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std::</a:t>
            </a:r>
            <a:r>
              <a:rPr lang="en-GB" sz="1800" dirty="0">
                <a:solidFill>
                  <a:srgbClr val="2B91AF"/>
                </a:solidFill>
                <a:latin typeface="Consolas" panose="020B0609020204030204" pitchFamily="49" charset="0"/>
              </a:rPr>
              <a:t>wstring</a:t>
            </a:r>
            <a:r>
              <a:rPr lang="en-GB" sz="1800" dirty="0">
                <a:solidFill>
                  <a:srgbClr val="000000"/>
                </a:solidFill>
                <a:latin typeface="Consolas" panose="020B0609020204030204" pitchFamily="49" charset="0"/>
              </a:rPr>
              <a:t> output = </a:t>
            </a:r>
            <a:r>
              <a:rPr lang="en-GB" sz="1800" dirty="0">
                <a:solidFill>
                  <a:srgbClr val="A31515"/>
                </a:solidFill>
                <a:latin typeface="Consolas" panose="020B0609020204030204" pitchFamily="49" charset="0"/>
              </a:rPr>
              <a:t>L"Vector2D("</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std::to_wstring(</a:t>
            </a:r>
            <a:r>
              <a:rPr lang="en-GB" sz="1800" dirty="0">
                <a:solidFill>
                  <a:srgbClr val="808080"/>
                </a:solidFill>
                <a:latin typeface="Consolas" panose="020B0609020204030204" pitchFamily="49" charset="0"/>
              </a:rPr>
              <a:t>v</a:t>
            </a:r>
            <a:r>
              <a:rPr lang="en-GB" sz="1800" dirty="0">
                <a:solidFill>
                  <a:srgbClr val="000000"/>
                </a:solidFill>
                <a:latin typeface="Consolas" panose="020B0609020204030204" pitchFamily="49" charset="0"/>
              </a:rPr>
              <a:t>.x) </a:t>
            </a:r>
            <a:r>
              <a:rPr lang="en-GB" sz="1800" dirty="0">
                <a:solidFill>
                  <a:srgbClr val="008080"/>
                </a:solidFill>
                <a:latin typeface="Consolas" panose="020B0609020204030204" pitchFamily="49" charset="0"/>
              </a:rPr>
              <a: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L",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 </a:t>
            </a:r>
            <a:r>
              <a:rPr lang="en-GB" sz="1800" dirty="0">
                <a:solidFill>
                  <a:srgbClr val="000000"/>
                </a:solidFill>
                <a:latin typeface="Consolas" panose="020B0609020204030204" pitchFamily="49" charset="0"/>
              </a:rPr>
              <a:t>std::to_wstring(</a:t>
            </a:r>
            <a:r>
              <a:rPr lang="en-GB" sz="1800" dirty="0">
                <a:solidFill>
                  <a:srgbClr val="808080"/>
                </a:solidFill>
                <a:latin typeface="Consolas" panose="020B0609020204030204" pitchFamily="49" charset="0"/>
              </a:rPr>
              <a:t>v</a:t>
            </a:r>
            <a:r>
              <a:rPr lang="en-GB" sz="1800" dirty="0">
                <a:solidFill>
                  <a:srgbClr val="000000"/>
                </a:solidFill>
                <a:latin typeface="Consolas" panose="020B0609020204030204" pitchFamily="49" charset="0"/>
              </a:rPr>
              <a:t>.y) </a:t>
            </a:r>
            <a:r>
              <a:rPr lang="en-GB" sz="1800" dirty="0">
                <a:solidFill>
                  <a:srgbClr val="008080"/>
                </a:solidFill>
                <a:latin typeface="Consolas" panose="020B0609020204030204" pitchFamily="49" charset="0"/>
              </a:rPr>
              <a: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L")"</a:t>
            </a: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return</a:t>
            </a:r>
            <a:r>
              <a:rPr lang="en-GB" sz="1800" dirty="0">
                <a:solidFill>
                  <a:srgbClr val="000000"/>
                </a:solidFill>
                <a:latin typeface="Consolas" panose="020B0609020204030204" pitchFamily="49" charset="0"/>
              </a:rPr>
              <a:t> output;</a:t>
            </a:r>
          </a:p>
          <a:p>
            <a:pPr marL="0" indent="0">
              <a:buNone/>
            </a:pPr>
            <a:r>
              <a:rPr lang="en-GB" sz="1800" dirty="0">
                <a:solidFill>
                  <a:srgbClr val="000000"/>
                </a:solidFill>
                <a:latin typeface="Consolas" panose="020B0609020204030204" pitchFamily="49" charset="0"/>
              </a:rPr>
              <a:t>}</a:t>
            </a:r>
          </a:p>
        </p:txBody>
      </p:sp>
      <p:sp>
        <p:nvSpPr>
          <p:cNvPr id="4" name="TextBox 3">
            <a:extLst>
              <a:ext uri="{FF2B5EF4-FFF2-40B4-BE49-F238E27FC236}">
                <a16:creationId xmlns:a16="http://schemas.microsoft.com/office/drawing/2014/main" id="{2867CA00-F84E-43C7-9C21-C61464B4DEDA}"/>
              </a:ext>
            </a:extLst>
          </p:cNvPr>
          <p:cNvSpPr txBox="1"/>
          <p:nvPr/>
        </p:nvSpPr>
        <p:spPr>
          <a:xfrm>
            <a:off x="3252083" y="5823020"/>
            <a:ext cx="8356821"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000" dirty="0"/>
              <a:t>Put this at the top of your UnitTestProject1.cpp file outside of any namespace.  This will print the x and y values of the Vector2D to the test message console.</a:t>
            </a:r>
          </a:p>
        </p:txBody>
      </p:sp>
    </p:spTree>
    <p:extLst>
      <p:ext uri="{BB962C8B-B14F-4D97-AF65-F5344CB8AC3E}">
        <p14:creationId xmlns:p14="http://schemas.microsoft.com/office/powerpoint/2010/main" val="1597980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1EA1-ED8D-4D5B-9C54-694876203C7D}"/>
              </a:ext>
            </a:extLst>
          </p:cNvPr>
          <p:cNvSpPr>
            <a:spLocks noGrp="1"/>
          </p:cNvSpPr>
          <p:nvPr>
            <p:ph type="title"/>
          </p:nvPr>
        </p:nvSpPr>
        <p:spPr>
          <a:xfrm>
            <a:off x="838200" y="365125"/>
            <a:ext cx="9982707" cy="1325563"/>
          </a:xfrm>
        </p:spPr>
        <p:txBody>
          <a:bodyPr/>
          <a:lstStyle/>
          <a:p>
            <a:r>
              <a:rPr lang="en-GB" dirty="0"/>
              <a:t>Activity 5 – Create a new TEST_CLASS for the Intersect.h file.</a:t>
            </a:r>
          </a:p>
        </p:txBody>
      </p:sp>
      <p:sp>
        <p:nvSpPr>
          <p:cNvPr id="3" name="Content Placeholder 2">
            <a:extLst>
              <a:ext uri="{FF2B5EF4-FFF2-40B4-BE49-F238E27FC236}">
                <a16:creationId xmlns:a16="http://schemas.microsoft.com/office/drawing/2014/main" id="{DCD4E411-4A0E-4F77-B56A-4C3EC339B253}"/>
              </a:ext>
            </a:extLst>
          </p:cNvPr>
          <p:cNvSpPr>
            <a:spLocks noGrp="1"/>
          </p:cNvSpPr>
          <p:nvPr>
            <p:ph idx="1"/>
          </p:nvPr>
        </p:nvSpPr>
        <p:spPr/>
        <p:txBody>
          <a:bodyPr/>
          <a:lstStyle/>
          <a:p>
            <a:r>
              <a:rPr lang="en-GB" dirty="0"/>
              <a:t>Create a new TEST_CLASS() for the Intersect.h file.</a:t>
            </a:r>
          </a:p>
          <a:p>
            <a:endParaRPr lang="en-GB" dirty="0"/>
          </a:p>
          <a:p>
            <a:r>
              <a:rPr lang="en-GB" dirty="0"/>
              <a:t>Pick one of the intersection functions you would like to test.</a:t>
            </a:r>
          </a:p>
          <a:p>
            <a:endParaRPr lang="en-GB" dirty="0"/>
          </a:p>
          <a:p>
            <a:r>
              <a:rPr lang="en-GB" dirty="0"/>
              <a:t>Write Unit Tests for the intersection function to check it calculates the intersection points correctly.</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F7DA65D0-FD13-4404-A354-27FCAC1979F6}"/>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514468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BB01-E938-4A72-ABD2-618B36720A04}"/>
              </a:ext>
            </a:extLst>
          </p:cNvPr>
          <p:cNvSpPr>
            <a:spLocks noGrp="1"/>
          </p:cNvSpPr>
          <p:nvPr>
            <p:ph type="title"/>
          </p:nvPr>
        </p:nvSpPr>
        <p:spPr/>
        <p:txBody>
          <a:bodyPr/>
          <a:lstStyle/>
          <a:p>
            <a:r>
              <a:rPr lang="en-GB" dirty="0"/>
              <a:t>LNK… Linker errors.</a:t>
            </a:r>
          </a:p>
        </p:txBody>
      </p:sp>
      <p:sp>
        <p:nvSpPr>
          <p:cNvPr id="3" name="Content Placeholder 2">
            <a:extLst>
              <a:ext uri="{FF2B5EF4-FFF2-40B4-BE49-F238E27FC236}">
                <a16:creationId xmlns:a16="http://schemas.microsoft.com/office/drawing/2014/main" id="{3143519D-E6E3-4340-96E4-F8394CCD65F8}"/>
              </a:ext>
            </a:extLst>
          </p:cNvPr>
          <p:cNvSpPr>
            <a:spLocks noGrp="1"/>
          </p:cNvSpPr>
          <p:nvPr>
            <p:ph idx="1"/>
          </p:nvPr>
        </p:nvSpPr>
        <p:spPr/>
        <p:txBody>
          <a:bodyPr>
            <a:normAutofit fontScale="77500" lnSpcReduction="20000"/>
          </a:bodyPr>
          <a:lstStyle/>
          <a:p>
            <a:r>
              <a:rPr lang="en-GB" dirty="0"/>
              <a:t>If you are getting a linker error such as:</a:t>
            </a:r>
          </a:p>
          <a:p>
            <a:r>
              <a:rPr lang="en-GB" dirty="0"/>
              <a:t>Error LNK2019 unresolved external symbol "class std::vector&lt;class Vector2D,class std::allocator&lt;class Vector2D&gt; &gt; __cdecl intersect::ray_linesegment(class Vector2D,class Vector2D,class Vector2D,class Vector2D)“</a:t>
            </a:r>
          </a:p>
          <a:p>
            <a:endParaRPr lang="en-GB" dirty="0"/>
          </a:p>
          <a:p>
            <a:r>
              <a:rPr lang="en-GB" dirty="0"/>
              <a:t>Then we need to make sure that the test project can find the our .obj files to link to.</a:t>
            </a:r>
          </a:p>
          <a:p>
            <a:r>
              <a:rPr lang="en-GB" dirty="0"/>
              <a:t>Right-click UnitTestProject1 </a:t>
            </a:r>
            <a:r>
              <a:rPr lang="en-GB" dirty="0">
                <a:sym typeface="Wingdings" panose="05000000000000000000" pitchFamily="2" charset="2"/>
              </a:rPr>
              <a:t> Properties  Linker  Input  Additional Dependencies  Edit  then add the path to your .obj files, could t</a:t>
            </a:r>
            <a:r>
              <a:rPr lang="en-GB" dirty="0"/>
              <a:t>ry something like:</a:t>
            </a:r>
          </a:p>
          <a:p>
            <a:r>
              <a:rPr lang="en-GB" dirty="0"/>
              <a:t>$(SolutionDir)$(IntDir)*.obj</a:t>
            </a:r>
          </a:p>
          <a:p>
            <a:endParaRPr lang="en-GB" dirty="0">
              <a:hlinkClick r:id="rId2"/>
            </a:endParaRPr>
          </a:p>
          <a:p>
            <a:r>
              <a:rPr lang="en-GB" dirty="0">
                <a:hlinkClick r:id="rId2"/>
              </a:rPr>
              <a:t>https://stackoverflow.com/questions/47722333/linker-error-while-unit-testing-with-visual-studio-c</a:t>
            </a:r>
            <a:endParaRPr lang="en-GB" dirty="0"/>
          </a:p>
          <a:p>
            <a:endParaRPr lang="en-GB" dirty="0"/>
          </a:p>
        </p:txBody>
      </p:sp>
    </p:spTree>
    <p:extLst>
      <p:ext uri="{BB962C8B-B14F-4D97-AF65-F5344CB8AC3E}">
        <p14:creationId xmlns:p14="http://schemas.microsoft.com/office/powerpoint/2010/main" val="3567534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8C49E8-99AF-49F5-B4D6-B37D1F66E508}"/>
              </a:ext>
            </a:extLst>
          </p:cNvPr>
          <p:cNvPicPr>
            <a:picLocks noChangeAspect="1"/>
          </p:cNvPicPr>
          <p:nvPr/>
        </p:nvPicPr>
        <p:blipFill>
          <a:blip r:embed="rId2"/>
          <a:stretch>
            <a:fillRect/>
          </a:stretch>
        </p:blipFill>
        <p:spPr>
          <a:xfrm>
            <a:off x="0" y="295932"/>
            <a:ext cx="12192000" cy="6266136"/>
          </a:xfrm>
          <a:prstGeom prst="rect">
            <a:avLst/>
          </a:prstGeom>
        </p:spPr>
      </p:pic>
      <p:cxnSp>
        <p:nvCxnSpPr>
          <p:cNvPr id="7" name="Straight Arrow Connector 6">
            <a:extLst>
              <a:ext uri="{FF2B5EF4-FFF2-40B4-BE49-F238E27FC236}">
                <a16:creationId xmlns:a16="http://schemas.microsoft.com/office/drawing/2014/main" id="{FC7E85ED-16F2-47CE-AAE3-B578CAC8D378}"/>
              </a:ext>
            </a:extLst>
          </p:cNvPr>
          <p:cNvCxnSpPr>
            <a:cxnSpLocks/>
          </p:cNvCxnSpPr>
          <p:nvPr/>
        </p:nvCxnSpPr>
        <p:spPr>
          <a:xfrm flipH="1">
            <a:off x="5470498" y="2242268"/>
            <a:ext cx="104692" cy="84283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B7753803-CDE9-41EA-BB33-350464E71FA5}"/>
              </a:ext>
            </a:extLst>
          </p:cNvPr>
          <p:cNvSpPr txBox="1"/>
          <p:nvPr/>
        </p:nvSpPr>
        <p:spPr>
          <a:xfrm>
            <a:off x="5820355" y="2479021"/>
            <a:ext cx="2306337"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Evaluates to on my PC.</a:t>
            </a:r>
          </a:p>
        </p:txBody>
      </p:sp>
    </p:spTree>
    <p:extLst>
      <p:ext uri="{BB962C8B-B14F-4D97-AF65-F5344CB8AC3E}">
        <p14:creationId xmlns:p14="http://schemas.microsoft.com/office/powerpoint/2010/main" val="1913127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1EA1-ED8D-4D5B-9C54-694876203C7D}"/>
              </a:ext>
            </a:extLst>
          </p:cNvPr>
          <p:cNvSpPr>
            <a:spLocks noGrp="1"/>
          </p:cNvSpPr>
          <p:nvPr>
            <p:ph type="title"/>
          </p:nvPr>
        </p:nvSpPr>
        <p:spPr>
          <a:xfrm>
            <a:off x="838200" y="365125"/>
            <a:ext cx="9982707" cy="1325563"/>
          </a:xfrm>
        </p:spPr>
        <p:txBody>
          <a:bodyPr/>
          <a:lstStyle/>
          <a:p>
            <a:r>
              <a:rPr lang="en-GB" dirty="0"/>
              <a:t>Activity 6 – Create a new TEST_CLASS for the Rectangle2D class.</a:t>
            </a:r>
          </a:p>
        </p:txBody>
      </p:sp>
      <p:sp>
        <p:nvSpPr>
          <p:cNvPr id="3" name="Content Placeholder 2">
            <a:extLst>
              <a:ext uri="{FF2B5EF4-FFF2-40B4-BE49-F238E27FC236}">
                <a16:creationId xmlns:a16="http://schemas.microsoft.com/office/drawing/2014/main" id="{DCD4E411-4A0E-4F77-B56A-4C3EC339B253}"/>
              </a:ext>
            </a:extLst>
          </p:cNvPr>
          <p:cNvSpPr>
            <a:spLocks noGrp="1"/>
          </p:cNvSpPr>
          <p:nvPr>
            <p:ph idx="1"/>
          </p:nvPr>
        </p:nvSpPr>
        <p:spPr/>
        <p:txBody>
          <a:bodyPr>
            <a:normAutofit lnSpcReduction="10000"/>
          </a:bodyPr>
          <a:lstStyle/>
          <a:p>
            <a:r>
              <a:rPr lang="en-GB" dirty="0"/>
              <a:t>Create a new TEST_CLASS() for the Rectangle2D class.</a:t>
            </a:r>
          </a:p>
          <a:p>
            <a:endParaRPr lang="en-GB" dirty="0"/>
          </a:p>
          <a:p>
            <a:r>
              <a:rPr lang="en-GB" dirty="0"/>
              <a:t>Test that one Rectangle is equal to another Rectangle.</a:t>
            </a:r>
          </a:p>
          <a:p>
            <a:endParaRPr lang="en-GB" dirty="0"/>
          </a:p>
          <a:p>
            <a:r>
              <a:rPr lang="en-GB" dirty="0"/>
              <a:t>You might get an error such as:</a:t>
            </a:r>
          </a:p>
          <a:p>
            <a:r>
              <a:rPr lang="en-GB" dirty="0"/>
              <a:t>Error C2676 binary '==': 'const T' does not define this operator or a conversion to a type acceptable to the predefined operator UnitTestProject1 C:\Program Files (x86)\Microsoft Visual Studio\2019\Community\VC\Auxiliary\VS\UnitTest\include\CppUnitTestAssert.h 137</a:t>
            </a:r>
          </a:p>
          <a:p>
            <a:endParaRPr lang="en-GB" dirty="0"/>
          </a:p>
        </p:txBody>
      </p:sp>
      <p:pic>
        <p:nvPicPr>
          <p:cNvPr id="4" name="Picture 2" descr="D:\Users\aa6164\AppData\Local\Microsoft\Windows\Temporary Internet Files\Content.IE5\046BKBZ5\MP900437312[1].jpg">
            <a:extLst>
              <a:ext uri="{FF2B5EF4-FFF2-40B4-BE49-F238E27FC236}">
                <a16:creationId xmlns:a16="http://schemas.microsoft.com/office/drawing/2014/main" id="{F7DA65D0-FD13-4404-A354-27FCAC1979F6}"/>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1031731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138F-E31E-447A-BCA0-693F914D66E5}"/>
              </a:ext>
            </a:extLst>
          </p:cNvPr>
          <p:cNvSpPr>
            <a:spLocks noGrp="1"/>
          </p:cNvSpPr>
          <p:nvPr>
            <p:ph type="title"/>
          </p:nvPr>
        </p:nvSpPr>
        <p:spPr/>
        <p:txBody>
          <a:bodyPr/>
          <a:lstStyle/>
          <a:p>
            <a:r>
              <a:rPr lang="en-GB" dirty="0"/>
              <a:t>Assert::AreEqual</a:t>
            </a:r>
          </a:p>
        </p:txBody>
      </p:sp>
      <p:sp>
        <p:nvSpPr>
          <p:cNvPr id="3" name="Content Placeholder 2">
            <a:extLst>
              <a:ext uri="{FF2B5EF4-FFF2-40B4-BE49-F238E27FC236}">
                <a16:creationId xmlns:a16="http://schemas.microsoft.com/office/drawing/2014/main" id="{834461B0-6294-48E8-9FE7-6C926AD2B336}"/>
              </a:ext>
            </a:extLst>
          </p:cNvPr>
          <p:cNvSpPr>
            <a:spLocks noGrp="1"/>
          </p:cNvSpPr>
          <p:nvPr>
            <p:ph idx="1"/>
          </p:nvPr>
        </p:nvSpPr>
        <p:spPr/>
        <p:txBody>
          <a:bodyPr/>
          <a:lstStyle/>
          <a:p>
            <a:r>
              <a:rPr lang="en-GB" dirty="0"/>
              <a:t>In order to use Assert::AreEqual with your own custom class types you will need to override the operator== for your custom classes.</a:t>
            </a:r>
          </a:p>
          <a:p>
            <a:r>
              <a:rPr lang="en-GB" dirty="0"/>
              <a:t>For example you can do something like:</a:t>
            </a:r>
          </a:p>
          <a:p>
            <a:pPr marL="0" indent="0">
              <a:buNone/>
            </a:pPr>
            <a:r>
              <a:rPr lang="en-GB" sz="1800" dirty="0">
                <a:solidFill>
                  <a:srgbClr val="0000FF"/>
                </a:solidFill>
                <a:latin typeface="Consolas" panose="020B0609020204030204" pitchFamily="49" charset="0"/>
              </a:rPr>
              <a:t>class</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Vector2D</a:t>
            </a:r>
            <a:r>
              <a:rPr lang="en-GB" sz="1800" dirty="0">
                <a:solidFill>
                  <a:srgbClr val="000000"/>
                </a:solidFill>
                <a:latin typeface="Consolas" panose="020B0609020204030204" pitchFamily="49" charset="0"/>
              </a:rPr>
              <a:t> { //...</a:t>
            </a:r>
            <a:endParaRPr lang="en-GB" sz="1800" dirty="0">
              <a:solidFill>
                <a:srgbClr val="0000FF"/>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    bool</a:t>
            </a: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operator</a:t>
            </a:r>
            <a:r>
              <a:rPr lang="en-GB" sz="1800" dirty="0">
                <a:solidFill>
                  <a:srgbClr val="000000"/>
                </a:solidFill>
                <a:latin typeface="Consolas" panose="020B0609020204030204" pitchFamily="49" charset="0"/>
              </a:rPr>
              <a:t>==(</a:t>
            </a:r>
            <a:r>
              <a:rPr lang="en-GB" sz="1800" dirty="0">
                <a:solidFill>
                  <a:srgbClr val="0000FF"/>
                </a:solidFill>
                <a:latin typeface="Consolas" panose="020B0609020204030204" pitchFamily="49" charset="0"/>
              </a:rPr>
              <a:t>const</a:t>
            </a:r>
            <a:r>
              <a:rPr lang="en-GB" sz="1800" dirty="0">
                <a:solidFill>
                  <a:srgbClr val="000000"/>
                </a:solidFill>
                <a:latin typeface="Consolas" panose="020B0609020204030204" pitchFamily="49" charset="0"/>
              </a:rPr>
              <a:t> Vector2D&amp; v) </a:t>
            </a:r>
            <a:r>
              <a:rPr lang="en-GB" sz="1800" dirty="0">
                <a:solidFill>
                  <a:srgbClr val="0000FF"/>
                </a:solidFill>
                <a:latin typeface="Consolas" panose="020B0609020204030204" pitchFamily="49" charset="0"/>
              </a:rPr>
              <a:t>const</a:t>
            </a:r>
            <a:r>
              <a:rPr lang="en-GB" sz="1800" dirty="0">
                <a:solidFill>
                  <a:srgbClr val="000000"/>
                </a:solidFill>
                <a:latin typeface="Consolas" panose="020B0609020204030204" pitchFamily="49" charset="0"/>
              </a:rPr>
              <a:t> {</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return</a:t>
            </a:r>
            <a:r>
              <a:rPr lang="en-GB" sz="1800" dirty="0">
                <a:solidFill>
                  <a:srgbClr val="000000"/>
                </a:solidFill>
                <a:latin typeface="Consolas" panose="020B0609020204030204" pitchFamily="49" charset="0"/>
              </a:rPr>
              <a:t> x == v.x &amp;&amp; y == v.y;</a:t>
            </a:r>
          </a:p>
          <a:p>
            <a:pPr marL="0" indent="0">
              <a:buNone/>
            </a:pPr>
            <a:r>
              <a:rPr lang="en-GB" sz="1800" dirty="0">
                <a:solidFill>
                  <a:srgbClr val="000000"/>
                </a:solidFill>
                <a:latin typeface="Consolas" panose="020B0609020204030204" pitchFamily="49" charset="0"/>
              </a:rPr>
              <a:t>    }</a:t>
            </a:r>
          </a:p>
          <a:p>
            <a:pPr marL="0" indent="0">
              <a:buNone/>
            </a:pPr>
            <a:r>
              <a:rPr lang="en-GB" sz="1800" dirty="0">
                <a:solidFill>
                  <a:srgbClr val="000000"/>
                </a:solidFill>
                <a:latin typeface="Consolas" panose="020B0609020204030204" pitchFamily="49" charset="0"/>
              </a:rPr>
              <a:t>}</a:t>
            </a:r>
            <a:endParaRPr lang="en-GB" dirty="0"/>
          </a:p>
        </p:txBody>
      </p:sp>
      <p:sp>
        <p:nvSpPr>
          <p:cNvPr id="4" name="TextBox 3">
            <a:extLst>
              <a:ext uri="{FF2B5EF4-FFF2-40B4-BE49-F238E27FC236}">
                <a16:creationId xmlns:a16="http://schemas.microsoft.com/office/drawing/2014/main" id="{F9215325-7E2B-4605-9932-05B548208D41}"/>
              </a:ext>
            </a:extLst>
          </p:cNvPr>
          <p:cNvSpPr txBox="1"/>
          <p:nvPr/>
        </p:nvSpPr>
        <p:spPr>
          <a:xfrm>
            <a:off x="2260820" y="4683318"/>
            <a:ext cx="7670360" cy="193899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400" dirty="0"/>
              <a:t>Override the operator== for your Rectangle2D class in a similar way to how it was done in Vector2D.</a:t>
            </a:r>
          </a:p>
          <a:p>
            <a:endParaRPr lang="en-GB" sz="2400" dirty="0"/>
          </a:p>
          <a:p>
            <a:r>
              <a:rPr lang="en-GB" sz="2400" dirty="0"/>
              <a:t>Then override the ToString for the Rectangle2D UnitTest similar to how we did for Vector2D (slide 12).</a:t>
            </a:r>
          </a:p>
        </p:txBody>
      </p:sp>
    </p:spTree>
    <p:extLst>
      <p:ext uri="{BB962C8B-B14F-4D97-AF65-F5344CB8AC3E}">
        <p14:creationId xmlns:p14="http://schemas.microsoft.com/office/powerpoint/2010/main" val="191050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1EA1-ED8D-4D5B-9C54-694876203C7D}"/>
              </a:ext>
            </a:extLst>
          </p:cNvPr>
          <p:cNvSpPr>
            <a:spLocks noGrp="1"/>
          </p:cNvSpPr>
          <p:nvPr>
            <p:ph type="title"/>
          </p:nvPr>
        </p:nvSpPr>
        <p:spPr>
          <a:xfrm>
            <a:off x="838200" y="365125"/>
            <a:ext cx="9982707" cy="1325563"/>
          </a:xfrm>
        </p:spPr>
        <p:txBody>
          <a:bodyPr>
            <a:normAutofit/>
          </a:bodyPr>
          <a:lstStyle/>
          <a:p>
            <a:r>
              <a:rPr lang="en-GB" dirty="0"/>
              <a:t>Activity 7 – Test the Rectangle2D ray_intersect() method.</a:t>
            </a:r>
          </a:p>
        </p:txBody>
      </p:sp>
      <p:sp>
        <p:nvSpPr>
          <p:cNvPr id="3" name="Content Placeholder 2">
            <a:extLst>
              <a:ext uri="{FF2B5EF4-FFF2-40B4-BE49-F238E27FC236}">
                <a16:creationId xmlns:a16="http://schemas.microsoft.com/office/drawing/2014/main" id="{DCD4E411-4A0E-4F77-B56A-4C3EC339B253}"/>
              </a:ext>
            </a:extLst>
          </p:cNvPr>
          <p:cNvSpPr>
            <a:spLocks noGrp="1"/>
          </p:cNvSpPr>
          <p:nvPr>
            <p:ph idx="1"/>
          </p:nvPr>
        </p:nvSpPr>
        <p:spPr/>
        <p:txBody>
          <a:bodyPr/>
          <a:lstStyle/>
          <a:p>
            <a:r>
              <a:rPr lang="en-GB" dirty="0"/>
              <a:t>Create a new TEST_CLASS() for the Rectangle2D class.</a:t>
            </a:r>
          </a:p>
          <a:p>
            <a:endParaRPr lang="en-GB" dirty="0"/>
          </a:p>
          <a:p>
            <a:r>
              <a:rPr lang="en-GB" dirty="0"/>
              <a:t>Test the ray_intersect() method.</a:t>
            </a:r>
          </a:p>
          <a:p>
            <a:endParaRPr lang="en-GB" dirty="0"/>
          </a:p>
          <a:p>
            <a:r>
              <a:rPr lang="en-GB" dirty="0"/>
              <a:t>Write Unit Tests for the ray_intersect() method to check it calculates the intersection points correctly.</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F7DA65D0-FD13-4404-A354-27FCAC1979F6}"/>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2238129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177C1-9787-47F7-837B-33E84DC40515}"/>
              </a:ext>
            </a:extLst>
          </p:cNvPr>
          <p:cNvSpPr>
            <a:spLocks noGrp="1"/>
          </p:cNvSpPr>
          <p:nvPr>
            <p:ph type="title"/>
          </p:nvPr>
        </p:nvSpPr>
        <p:spPr/>
        <p:txBody>
          <a:bodyPr>
            <a:noAutofit/>
          </a:bodyPr>
          <a:lstStyle/>
          <a:p>
            <a:r>
              <a:rPr lang="en-GB" sz="3600" dirty="0"/>
              <a:t>Test driven development (TDD) –</a:t>
            </a:r>
            <a:br>
              <a:rPr lang="en-GB" sz="3600" dirty="0"/>
            </a:br>
            <a:r>
              <a:rPr lang="en-GB" sz="3600" dirty="0"/>
              <a:t>(part of Agile Software development methodology)</a:t>
            </a:r>
          </a:p>
        </p:txBody>
      </p:sp>
      <p:sp>
        <p:nvSpPr>
          <p:cNvPr id="3" name="Content Placeholder 2">
            <a:extLst>
              <a:ext uri="{FF2B5EF4-FFF2-40B4-BE49-F238E27FC236}">
                <a16:creationId xmlns:a16="http://schemas.microsoft.com/office/drawing/2014/main" id="{1FE47F53-F876-4D72-B799-681C037382C1}"/>
              </a:ext>
            </a:extLst>
          </p:cNvPr>
          <p:cNvSpPr>
            <a:spLocks noGrp="1"/>
          </p:cNvSpPr>
          <p:nvPr>
            <p:ph idx="1"/>
          </p:nvPr>
        </p:nvSpPr>
        <p:spPr/>
        <p:txBody>
          <a:bodyPr>
            <a:normAutofit/>
          </a:bodyPr>
          <a:lstStyle/>
          <a:p>
            <a:r>
              <a:rPr lang="en-GB" dirty="0"/>
              <a:t>Test driven development (or TDD) is the idea that the unit test should be written before the code which passes the test.  Method as follows:</a:t>
            </a:r>
          </a:p>
          <a:p>
            <a:pPr marL="514350" indent="-514350">
              <a:buFont typeface="+mj-lt"/>
              <a:buAutoNum type="arabicPeriod"/>
            </a:pPr>
            <a:r>
              <a:rPr lang="en-GB" dirty="0"/>
              <a:t>Write a “single” unit test describing an aspect of the program.</a:t>
            </a:r>
          </a:p>
          <a:p>
            <a:pPr marL="514350" indent="-514350">
              <a:buFont typeface="+mj-lt"/>
              <a:buAutoNum type="arabicPeriod"/>
            </a:pPr>
            <a:r>
              <a:rPr lang="en-GB" dirty="0"/>
              <a:t>Run the test, which should fail because the program lacks that feature.</a:t>
            </a:r>
          </a:p>
          <a:p>
            <a:pPr marL="514350" indent="-514350">
              <a:buFont typeface="+mj-lt"/>
              <a:buAutoNum type="arabicPeriod"/>
            </a:pPr>
            <a:r>
              <a:rPr lang="en-GB" dirty="0"/>
              <a:t>Write “just enough” code, the simplest possible, to make the test pass.</a:t>
            </a:r>
          </a:p>
          <a:p>
            <a:pPr marL="514350" indent="-514350">
              <a:buFont typeface="+mj-lt"/>
              <a:buAutoNum type="arabicPeriod"/>
            </a:pPr>
            <a:r>
              <a:rPr lang="en-GB" dirty="0"/>
              <a:t>“Refactor” the code until it conforms to the simplicity criteria.</a:t>
            </a:r>
          </a:p>
          <a:p>
            <a:pPr marL="514350" indent="-514350">
              <a:buFont typeface="+mj-lt"/>
              <a:buAutoNum type="arabicPeriod"/>
            </a:pPr>
            <a:r>
              <a:rPr lang="en-GB" dirty="0"/>
              <a:t>Repeat, “accumulating” unit tests over time.</a:t>
            </a:r>
          </a:p>
        </p:txBody>
      </p:sp>
    </p:spTree>
    <p:extLst>
      <p:ext uri="{BB962C8B-B14F-4D97-AF65-F5344CB8AC3E}">
        <p14:creationId xmlns:p14="http://schemas.microsoft.com/office/powerpoint/2010/main" val="2510971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B714B-E70E-40DA-9244-619DB2243B30}"/>
              </a:ext>
            </a:extLst>
          </p:cNvPr>
          <p:cNvSpPr>
            <a:spLocks noGrp="1"/>
          </p:cNvSpPr>
          <p:nvPr>
            <p:ph type="title"/>
          </p:nvPr>
        </p:nvSpPr>
        <p:spPr/>
        <p:txBody>
          <a:bodyPr/>
          <a:lstStyle/>
          <a:p>
            <a:r>
              <a:rPr lang="en-GB" dirty="0"/>
              <a:t>Activity 8 – Test driven development (TDD)</a:t>
            </a:r>
          </a:p>
        </p:txBody>
      </p:sp>
      <p:sp>
        <p:nvSpPr>
          <p:cNvPr id="3" name="Content Placeholder 2">
            <a:extLst>
              <a:ext uri="{FF2B5EF4-FFF2-40B4-BE49-F238E27FC236}">
                <a16:creationId xmlns:a16="http://schemas.microsoft.com/office/drawing/2014/main" id="{90225BA1-B84E-40EA-9ACC-B93103C03294}"/>
              </a:ext>
            </a:extLst>
          </p:cNvPr>
          <p:cNvSpPr>
            <a:spLocks noGrp="1"/>
          </p:cNvSpPr>
          <p:nvPr>
            <p:ph idx="1"/>
          </p:nvPr>
        </p:nvSpPr>
        <p:spPr/>
        <p:txBody>
          <a:bodyPr/>
          <a:lstStyle/>
          <a:p>
            <a:pPr marL="514350" indent="-514350">
              <a:buFont typeface="+mj-lt"/>
              <a:buAutoNum type="arabicPeriod"/>
            </a:pPr>
            <a:r>
              <a:rPr lang="en-GB" dirty="0"/>
              <a:t>First write a new unit test for a Rectangle2D::line_intersect() method for the Rectangle class (which does not exist yet).</a:t>
            </a:r>
          </a:p>
          <a:p>
            <a:pPr marL="514350" indent="-514350">
              <a:buFont typeface="+mj-lt"/>
              <a:buAutoNum type="arabicPeriod"/>
            </a:pPr>
            <a:r>
              <a:rPr lang="en-GB" dirty="0"/>
              <a:t>Run the test, it should fail.</a:t>
            </a:r>
          </a:p>
          <a:p>
            <a:pPr marL="514350" indent="-514350">
              <a:buFont typeface="+mj-lt"/>
              <a:buAutoNum type="arabicPeriod"/>
            </a:pPr>
            <a:r>
              <a:rPr lang="en-GB" dirty="0"/>
              <a:t>Write a Rectangle::line_intersect() method which passes your unit test.</a:t>
            </a:r>
          </a:p>
          <a:p>
            <a:pPr marL="514350" indent="-514350">
              <a:buFont typeface="+mj-lt"/>
              <a:buAutoNum type="arabicPeriod"/>
            </a:pPr>
            <a:r>
              <a:rPr lang="en-GB" dirty="0"/>
              <a:t>Refactor your code to improve its readability.</a:t>
            </a:r>
          </a:p>
          <a:p>
            <a:pPr marL="514350" indent="-514350">
              <a:buFont typeface="+mj-lt"/>
              <a:buAutoNum type="arabicPeriod"/>
            </a:pPr>
            <a:r>
              <a:rPr lang="en-GB" dirty="0"/>
              <a:t>Add 2-3 more unit tests for the Rectangle::line_intersect() method to confirm operation for specific test cases.</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00C493D6-027A-4CCC-BEE3-85E5671C8D0B}"/>
              </a:ext>
            </a:extLst>
          </p:cNvPr>
          <p:cNvPicPr>
            <a:picLocks noChangeAspect="1" noChangeArrowheads="1"/>
          </p:cNvPicPr>
          <p:nvPr/>
        </p:nvPicPr>
        <p:blipFill>
          <a:blip r:embed="rId2" cstate="print"/>
          <a:srcRect/>
          <a:stretch>
            <a:fillRect/>
          </a:stretch>
        </p:blipFill>
        <p:spPr bwMode="auto">
          <a:xfrm>
            <a:off x="10820907" y="494506"/>
            <a:ext cx="1065785" cy="1066800"/>
          </a:xfrm>
          <a:prstGeom prst="rect">
            <a:avLst/>
          </a:prstGeom>
          <a:noFill/>
        </p:spPr>
      </p:pic>
    </p:spTree>
    <p:extLst>
      <p:ext uri="{BB962C8B-B14F-4D97-AF65-F5344CB8AC3E}">
        <p14:creationId xmlns:p14="http://schemas.microsoft.com/office/powerpoint/2010/main" val="1298387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DBBAC-1562-4F9B-8E4B-576E119EAB71}"/>
              </a:ext>
            </a:extLst>
          </p:cNvPr>
          <p:cNvSpPr>
            <a:spLocks noGrp="1"/>
          </p:cNvSpPr>
          <p:nvPr>
            <p:ph type="title"/>
          </p:nvPr>
        </p:nvSpPr>
        <p:spPr/>
        <p:txBody>
          <a:bodyPr/>
          <a:lstStyle/>
          <a:p>
            <a:r>
              <a:rPr lang="en-GB" dirty="0"/>
              <a:t>Finding hidden bugs with good Unit Tests and solving with std</a:t>
            </a:r>
            <a:r>
              <a:rPr lang="en-GB"/>
              <a:t>::unique()</a:t>
            </a:r>
            <a:endParaRPr lang="en-GB" dirty="0"/>
          </a:p>
        </p:txBody>
      </p:sp>
      <p:sp>
        <p:nvSpPr>
          <p:cNvPr id="3" name="Content Placeholder 2">
            <a:extLst>
              <a:ext uri="{FF2B5EF4-FFF2-40B4-BE49-F238E27FC236}">
                <a16:creationId xmlns:a16="http://schemas.microsoft.com/office/drawing/2014/main" id="{56603DA8-7A44-4103-A19C-488A822201DE}"/>
              </a:ext>
            </a:extLst>
          </p:cNvPr>
          <p:cNvSpPr>
            <a:spLocks noGrp="1"/>
          </p:cNvSpPr>
          <p:nvPr>
            <p:ph idx="1"/>
          </p:nvPr>
        </p:nvSpPr>
        <p:spPr/>
        <p:txBody>
          <a:bodyPr/>
          <a:lstStyle/>
          <a:p>
            <a:r>
              <a:rPr lang="en-GB" dirty="0"/>
              <a:t>Find the bug with duplicated data points on Rectangle::</a:t>
            </a:r>
            <a:r>
              <a:rPr lang="en-GB" dirty="0" err="1"/>
              <a:t>line_intersect</a:t>
            </a:r>
            <a:r>
              <a:rPr lang="en-GB" dirty="0"/>
              <a:t>.</a:t>
            </a:r>
          </a:p>
          <a:p>
            <a:pPr lvl="1"/>
            <a:r>
              <a:rPr lang="en-GB" dirty="0"/>
              <a:t>Try a Unit Test with a 45-degree line touching one corner of the rectangle intersection (should return a single intersection point, not 2x intersections).</a:t>
            </a:r>
          </a:p>
          <a:p>
            <a:r>
              <a:rPr lang="en-GB" dirty="0"/>
              <a:t>Then look at these links for std::vector::erase and std::unique for how to remove duplicate Intersection points:</a:t>
            </a:r>
          </a:p>
          <a:p>
            <a:endParaRPr lang="en-GB" dirty="0"/>
          </a:p>
          <a:p>
            <a:r>
              <a:rPr lang="en-GB" dirty="0">
                <a:hlinkClick r:id="rId2"/>
              </a:rPr>
              <a:t>https://stackoverflow.com/questions/1041620/whats-the-most-efficient-way-to-erase-duplicates-and-sort-a-vector</a:t>
            </a:r>
            <a:endParaRPr lang="en-GB" dirty="0"/>
          </a:p>
          <a:p>
            <a:r>
              <a:rPr lang="en-GB" dirty="0">
                <a:hlinkClick r:id="rId3"/>
              </a:rPr>
              <a:t>https://en.cppreference.com/w/cpp/algorithm/unique</a:t>
            </a:r>
            <a:endParaRPr lang="en-GB" dirty="0"/>
          </a:p>
          <a:p>
            <a:endParaRPr lang="en-GB" dirty="0"/>
          </a:p>
        </p:txBody>
      </p:sp>
    </p:spTree>
    <p:extLst>
      <p:ext uri="{BB962C8B-B14F-4D97-AF65-F5344CB8AC3E}">
        <p14:creationId xmlns:p14="http://schemas.microsoft.com/office/powerpoint/2010/main" val="278560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77860-A8F9-4C30-B0EE-02B3F63D56E3}"/>
              </a:ext>
            </a:extLst>
          </p:cNvPr>
          <p:cNvSpPr>
            <a:spLocks noGrp="1"/>
          </p:cNvSpPr>
          <p:nvPr>
            <p:ph type="title"/>
          </p:nvPr>
        </p:nvSpPr>
        <p:spPr/>
        <p:txBody>
          <a:bodyPr/>
          <a:lstStyle/>
          <a:p>
            <a:r>
              <a:rPr lang="en-GB" dirty="0"/>
              <a:t>Profiling in Visual Studio (5051CEM)</a:t>
            </a:r>
          </a:p>
        </p:txBody>
      </p:sp>
      <p:sp>
        <p:nvSpPr>
          <p:cNvPr id="3" name="Content Placeholder 2">
            <a:extLst>
              <a:ext uri="{FF2B5EF4-FFF2-40B4-BE49-F238E27FC236}">
                <a16:creationId xmlns:a16="http://schemas.microsoft.com/office/drawing/2014/main" id="{0BFDC0D3-09FF-4BDC-AB0F-64A9C6D8C574}"/>
              </a:ext>
            </a:extLst>
          </p:cNvPr>
          <p:cNvSpPr>
            <a:spLocks noGrp="1"/>
          </p:cNvSpPr>
          <p:nvPr>
            <p:ph idx="1"/>
          </p:nvPr>
        </p:nvSpPr>
        <p:spPr/>
        <p:txBody>
          <a:bodyPr>
            <a:normAutofit lnSpcReduction="10000"/>
          </a:bodyPr>
          <a:lstStyle/>
          <a:p>
            <a:r>
              <a:rPr lang="en-GB" dirty="0"/>
              <a:t>To do – look at profiling:</a:t>
            </a:r>
          </a:p>
          <a:p>
            <a:pPr lvl="1"/>
            <a:r>
              <a:rPr lang="en-GB" dirty="0">
                <a:hlinkClick r:id="rId2"/>
              </a:rPr>
              <a:t>https://docs.microsoft.com/en-us/visualstudio/profiling/profiling-feature-tour?view=vs-2019</a:t>
            </a:r>
            <a:endParaRPr lang="en-GB" dirty="0"/>
          </a:p>
          <a:p>
            <a:endParaRPr lang="en-GB" dirty="0"/>
          </a:p>
          <a:p>
            <a:r>
              <a:rPr lang="en-GB" dirty="0"/>
              <a:t>Perhaps do the 2x breakpoint method, i.e. add 2 breakpoints and measure the elapsed time between each.</a:t>
            </a:r>
          </a:p>
          <a:p>
            <a:endParaRPr lang="en-GB" dirty="0"/>
          </a:p>
          <a:p>
            <a:r>
              <a:rPr lang="en-GB" dirty="0"/>
              <a:t>For optimising focus on functions which are called a lot.  E.g. nested looping to call a function 100,000 times means any performance gains are amplified 100,000 times…</a:t>
            </a:r>
          </a:p>
          <a:p>
            <a:endParaRPr lang="en-GB" dirty="0"/>
          </a:p>
        </p:txBody>
      </p:sp>
    </p:spTree>
    <p:extLst>
      <p:ext uri="{BB962C8B-B14F-4D97-AF65-F5344CB8AC3E}">
        <p14:creationId xmlns:p14="http://schemas.microsoft.com/office/powerpoint/2010/main" val="3211843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47D9C-5F5B-4DE0-94A5-9A1A02D5DDED}"/>
              </a:ext>
            </a:extLst>
          </p:cNvPr>
          <p:cNvSpPr>
            <a:spLocks noGrp="1"/>
          </p:cNvSpPr>
          <p:nvPr>
            <p:ph type="title"/>
          </p:nvPr>
        </p:nvSpPr>
        <p:spPr/>
        <p:txBody>
          <a:bodyPr/>
          <a:lstStyle/>
          <a:p>
            <a:r>
              <a:rPr lang="en-GB" dirty="0"/>
              <a:t>References / Extra Reading</a:t>
            </a:r>
          </a:p>
        </p:txBody>
      </p:sp>
      <p:sp>
        <p:nvSpPr>
          <p:cNvPr id="3" name="Content Placeholder 2">
            <a:extLst>
              <a:ext uri="{FF2B5EF4-FFF2-40B4-BE49-F238E27FC236}">
                <a16:creationId xmlns:a16="http://schemas.microsoft.com/office/drawing/2014/main" id="{7FACB893-3647-407B-96F9-6B63CD4F1C32}"/>
              </a:ext>
            </a:extLst>
          </p:cNvPr>
          <p:cNvSpPr>
            <a:spLocks noGrp="1"/>
          </p:cNvSpPr>
          <p:nvPr>
            <p:ph idx="1"/>
          </p:nvPr>
        </p:nvSpPr>
        <p:spPr/>
        <p:txBody>
          <a:bodyPr/>
          <a:lstStyle/>
          <a:p>
            <a:endParaRPr lang="en-GB" dirty="0"/>
          </a:p>
          <a:p>
            <a:r>
              <a:rPr lang="en-GB" dirty="0"/>
              <a:t>TDD:</a:t>
            </a:r>
          </a:p>
          <a:p>
            <a:pPr lvl="1"/>
            <a:r>
              <a:rPr lang="en-GB" dirty="0">
                <a:hlinkClick r:id="rId2"/>
              </a:rPr>
              <a:t>https://www.agilealliance.org/glossary/tdd/</a:t>
            </a:r>
            <a:endParaRPr lang="en-GB" dirty="0"/>
          </a:p>
          <a:p>
            <a:pPr lvl="1"/>
            <a:endParaRPr lang="en-GB" dirty="0"/>
          </a:p>
          <a:p>
            <a:endParaRPr lang="en-GB" dirty="0"/>
          </a:p>
        </p:txBody>
      </p:sp>
    </p:spTree>
    <p:extLst>
      <p:ext uri="{BB962C8B-B14F-4D97-AF65-F5344CB8AC3E}">
        <p14:creationId xmlns:p14="http://schemas.microsoft.com/office/powerpoint/2010/main" val="3686291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5002</TotalTime>
  <Words>1720</Words>
  <Application>Microsoft Office PowerPoint</Application>
  <PresentationFormat>Widescreen</PresentationFormat>
  <Paragraphs>145</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Consolas</vt:lpstr>
      <vt:lpstr>Office Theme</vt:lpstr>
      <vt:lpstr>5050CEM Programming for Engineers</vt:lpstr>
      <vt:lpstr>Objectives for Today</vt:lpstr>
      <vt:lpstr>Activity 1 – Clone the C++ project from here:</vt:lpstr>
      <vt:lpstr>C++ Unit Testing in Visual Studio</vt:lpstr>
      <vt:lpstr>Activity 2 – Create a Unit Test project as part of the solution</vt:lpstr>
      <vt:lpstr>Create references to other projects in the solution</vt:lpstr>
      <vt:lpstr>Add #include directives for header files</vt:lpstr>
      <vt:lpstr>Write test methods</vt:lpstr>
      <vt:lpstr>Run the Test</vt:lpstr>
      <vt:lpstr>Activity 3 – Create a new TEST_METHOD for a different Vector2D object and test length again.</vt:lpstr>
      <vt:lpstr>Activity 4 – Create a new TEST_METHOD for the normalize method.</vt:lpstr>
      <vt:lpstr>Tricky Error for Assert::AreEqual between complex types</vt:lpstr>
      <vt:lpstr>Activity 5 – Create a new TEST_CLASS for the Intersect.h file.</vt:lpstr>
      <vt:lpstr>LNK… Linker errors.</vt:lpstr>
      <vt:lpstr>PowerPoint Presentation</vt:lpstr>
      <vt:lpstr>Activity 6 – Create a new TEST_CLASS for the Rectangle2D class.</vt:lpstr>
      <vt:lpstr>Assert::AreEqual</vt:lpstr>
      <vt:lpstr>Activity 7 – Test the Rectangle2D ray_intersect() method.</vt:lpstr>
      <vt:lpstr>Test driven development (TDD) – (part of Agile Software development methodology)</vt:lpstr>
      <vt:lpstr>Activity 8 – Test driven development (TDD)</vt:lpstr>
      <vt:lpstr>Finding hidden bugs with good Unit Tests and solving with std::unique()</vt:lpstr>
      <vt:lpstr>Profiling in Visual Studio (5051CEM)</vt:lpstr>
      <vt:lpstr>References / Extra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Bass</dc:creator>
  <cp:lastModifiedBy>Chris Bass</cp:lastModifiedBy>
  <cp:revision>284</cp:revision>
  <dcterms:created xsi:type="dcterms:W3CDTF">2021-08-23T16:40:41Z</dcterms:created>
  <dcterms:modified xsi:type="dcterms:W3CDTF">2021-11-03T12:45:16Z</dcterms:modified>
</cp:coreProperties>
</file>