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1" r:id="rId3"/>
    <p:sldId id="262" r:id="rId4"/>
    <p:sldId id="263" r:id="rId5"/>
    <p:sldId id="265" r:id="rId6"/>
    <p:sldId id="266" r:id="rId7"/>
    <p:sldId id="269" r:id="rId8"/>
    <p:sldId id="271" r:id="rId9"/>
    <p:sldId id="267" r:id="rId10"/>
    <p:sldId id="272" r:id="rId11"/>
    <p:sldId id="268" r:id="rId12"/>
    <p:sldId id="275" r:id="rId13"/>
    <p:sldId id="273" r:id="rId14"/>
    <p:sldId id="282" r:id="rId15"/>
    <p:sldId id="276" r:id="rId16"/>
    <p:sldId id="277" r:id="rId17"/>
    <p:sldId id="279" r:id="rId18"/>
    <p:sldId id="278" r:id="rId19"/>
    <p:sldId id="280" r:id="rId20"/>
    <p:sldId id="258" r:id="rId21"/>
    <p:sldId id="264"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6AAE9C-154A-4024-AB1C-EF7FBDB8E8AE}" v="9" dt="2021-09-03T22:23:12.9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1896" y="9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Bass" userId="76639ff7-4519-4960-996a-f3d044468889" providerId="ADAL" clId="{2B6AAE9C-154A-4024-AB1C-EF7FBDB8E8AE}"/>
    <pc:docChg chg="undo custSel addSld modSld">
      <pc:chgData name="Chris Bass" userId="76639ff7-4519-4960-996a-f3d044468889" providerId="ADAL" clId="{2B6AAE9C-154A-4024-AB1C-EF7FBDB8E8AE}" dt="2021-09-03T22:26:48.003" v="562" actId="20577"/>
      <pc:docMkLst>
        <pc:docMk/>
      </pc:docMkLst>
      <pc:sldChg chg="modSp new mod">
        <pc:chgData name="Chris Bass" userId="76639ff7-4519-4960-996a-f3d044468889" providerId="ADAL" clId="{2B6AAE9C-154A-4024-AB1C-EF7FBDB8E8AE}" dt="2021-09-03T15:02:35.184" v="19" actId="20577"/>
        <pc:sldMkLst>
          <pc:docMk/>
          <pc:sldMk cId="928851400" sldId="256"/>
        </pc:sldMkLst>
        <pc:spChg chg="mod">
          <ac:chgData name="Chris Bass" userId="76639ff7-4519-4960-996a-f3d044468889" providerId="ADAL" clId="{2B6AAE9C-154A-4024-AB1C-EF7FBDB8E8AE}" dt="2021-09-03T15:02:18.787" v="1"/>
          <ac:spMkLst>
            <pc:docMk/>
            <pc:sldMk cId="928851400" sldId="256"/>
            <ac:spMk id="2" creationId="{8B9F6246-8616-4F5F-82DF-245F820C2938}"/>
          </ac:spMkLst>
        </pc:spChg>
        <pc:spChg chg="mod">
          <ac:chgData name="Chris Bass" userId="76639ff7-4519-4960-996a-f3d044468889" providerId="ADAL" clId="{2B6AAE9C-154A-4024-AB1C-EF7FBDB8E8AE}" dt="2021-09-03T15:02:35.184" v="19" actId="20577"/>
          <ac:spMkLst>
            <pc:docMk/>
            <pc:sldMk cId="928851400" sldId="256"/>
            <ac:spMk id="3" creationId="{CB433918-AF3D-4488-9CC1-A3FF56D498DE}"/>
          </ac:spMkLst>
        </pc:spChg>
      </pc:sldChg>
      <pc:sldChg chg="modSp new mod">
        <pc:chgData name="Chris Bass" userId="76639ff7-4519-4960-996a-f3d044468889" providerId="ADAL" clId="{2B6AAE9C-154A-4024-AB1C-EF7FBDB8E8AE}" dt="2021-09-03T22:14:59.732" v="174" actId="20577"/>
        <pc:sldMkLst>
          <pc:docMk/>
          <pc:sldMk cId="6701359" sldId="257"/>
        </pc:sldMkLst>
        <pc:spChg chg="mod">
          <ac:chgData name="Chris Bass" userId="76639ff7-4519-4960-996a-f3d044468889" providerId="ADAL" clId="{2B6AAE9C-154A-4024-AB1C-EF7FBDB8E8AE}" dt="2021-09-03T22:13:22.929" v="46" actId="20577"/>
          <ac:spMkLst>
            <pc:docMk/>
            <pc:sldMk cId="6701359" sldId="257"/>
            <ac:spMk id="2" creationId="{918D6B97-90AF-448C-A9C8-12ECE01EB9BB}"/>
          </ac:spMkLst>
        </pc:spChg>
        <pc:spChg chg="mod">
          <ac:chgData name="Chris Bass" userId="76639ff7-4519-4960-996a-f3d044468889" providerId="ADAL" clId="{2B6AAE9C-154A-4024-AB1C-EF7FBDB8E8AE}" dt="2021-09-03T22:14:59.732" v="174" actId="20577"/>
          <ac:spMkLst>
            <pc:docMk/>
            <pc:sldMk cId="6701359" sldId="257"/>
            <ac:spMk id="3" creationId="{1FF13535-A779-4729-AA26-E2F144CBE431}"/>
          </ac:spMkLst>
        </pc:spChg>
      </pc:sldChg>
      <pc:sldChg chg="addSp delSp modSp new mod">
        <pc:chgData name="Chris Bass" userId="76639ff7-4519-4960-996a-f3d044468889" providerId="ADAL" clId="{2B6AAE9C-154A-4024-AB1C-EF7FBDB8E8AE}" dt="2021-09-03T22:23:45.345" v="327" actId="12"/>
        <pc:sldMkLst>
          <pc:docMk/>
          <pc:sldMk cId="751057199" sldId="258"/>
        </pc:sldMkLst>
        <pc:spChg chg="mod">
          <ac:chgData name="Chris Bass" userId="76639ff7-4519-4960-996a-f3d044468889" providerId="ADAL" clId="{2B6AAE9C-154A-4024-AB1C-EF7FBDB8E8AE}" dt="2021-09-03T22:18:12.595" v="190" actId="20577"/>
          <ac:spMkLst>
            <pc:docMk/>
            <pc:sldMk cId="751057199" sldId="258"/>
            <ac:spMk id="2" creationId="{C35C612C-3B51-4F37-BB55-CCE06840820F}"/>
          </ac:spMkLst>
        </pc:spChg>
        <pc:spChg chg="mod">
          <ac:chgData name="Chris Bass" userId="76639ff7-4519-4960-996a-f3d044468889" providerId="ADAL" clId="{2B6AAE9C-154A-4024-AB1C-EF7FBDB8E8AE}" dt="2021-09-03T22:23:45.345" v="327" actId="12"/>
          <ac:spMkLst>
            <pc:docMk/>
            <pc:sldMk cId="751057199" sldId="258"/>
            <ac:spMk id="3" creationId="{A29CC08F-AE4B-4C7C-90D5-5756BDA49009}"/>
          </ac:spMkLst>
        </pc:spChg>
        <pc:spChg chg="add del">
          <ac:chgData name="Chris Bass" userId="76639ff7-4519-4960-996a-f3d044468889" providerId="ADAL" clId="{2B6AAE9C-154A-4024-AB1C-EF7FBDB8E8AE}" dt="2021-09-03T22:22:36.856" v="277"/>
          <ac:spMkLst>
            <pc:docMk/>
            <pc:sldMk cId="751057199" sldId="258"/>
            <ac:spMk id="5" creationId="{863E78EF-2A57-4548-9223-12194D47910F}"/>
          </ac:spMkLst>
        </pc:spChg>
        <pc:spChg chg="add del">
          <ac:chgData name="Chris Bass" userId="76639ff7-4519-4960-996a-f3d044468889" providerId="ADAL" clId="{2B6AAE9C-154A-4024-AB1C-EF7FBDB8E8AE}" dt="2021-09-03T22:22:54.290" v="286"/>
          <ac:spMkLst>
            <pc:docMk/>
            <pc:sldMk cId="751057199" sldId="258"/>
            <ac:spMk id="6" creationId="{E80BE823-5D89-4D1D-B265-486CC86CA510}"/>
          </ac:spMkLst>
        </pc:spChg>
        <pc:graphicFrameChg chg="add del mod">
          <ac:chgData name="Chris Bass" userId="76639ff7-4519-4960-996a-f3d044468889" providerId="ADAL" clId="{2B6AAE9C-154A-4024-AB1C-EF7FBDB8E8AE}" dt="2021-09-03T22:22:01.255" v="203"/>
          <ac:graphicFrameMkLst>
            <pc:docMk/>
            <pc:sldMk cId="751057199" sldId="258"/>
            <ac:graphicFrameMk id="4" creationId="{C0C89F03-CC80-4136-A6A2-EC4A7CE6F091}"/>
          </ac:graphicFrameMkLst>
        </pc:graphicFrameChg>
      </pc:sldChg>
      <pc:sldChg chg="modSp new mod">
        <pc:chgData name="Chris Bass" userId="76639ff7-4519-4960-996a-f3d044468889" providerId="ADAL" clId="{2B6AAE9C-154A-4024-AB1C-EF7FBDB8E8AE}" dt="2021-09-03T22:23:55.803" v="348" actId="20577"/>
        <pc:sldMkLst>
          <pc:docMk/>
          <pc:sldMk cId="3599767051" sldId="259"/>
        </pc:sldMkLst>
        <pc:spChg chg="mod">
          <ac:chgData name="Chris Bass" userId="76639ff7-4519-4960-996a-f3d044468889" providerId="ADAL" clId="{2B6AAE9C-154A-4024-AB1C-EF7FBDB8E8AE}" dt="2021-09-03T22:23:55.803" v="348" actId="20577"/>
          <ac:spMkLst>
            <pc:docMk/>
            <pc:sldMk cId="3599767051" sldId="259"/>
            <ac:spMk id="2" creationId="{726DDE32-6E71-401C-851D-7D888C9EDC78}"/>
          </ac:spMkLst>
        </pc:spChg>
      </pc:sldChg>
      <pc:sldChg chg="modSp new mod">
        <pc:chgData name="Chris Bass" userId="76639ff7-4519-4960-996a-f3d044468889" providerId="ADAL" clId="{2B6AAE9C-154A-4024-AB1C-EF7FBDB8E8AE}" dt="2021-09-03T22:26:48.003" v="562" actId="20577"/>
        <pc:sldMkLst>
          <pc:docMk/>
          <pc:sldMk cId="570990517" sldId="260"/>
        </pc:sldMkLst>
        <pc:spChg chg="mod">
          <ac:chgData name="Chris Bass" userId="76639ff7-4519-4960-996a-f3d044468889" providerId="ADAL" clId="{2B6AAE9C-154A-4024-AB1C-EF7FBDB8E8AE}" dt="2021-09-03T22:26:48.003" v="562" actId="20577"/>
          <ac:spMkLst>
            <pc:docMk/>
            <pc:sldMk cId="570990517" sldId="260"/>
            <ac:spMk id="3" creationId="{EDCF2DF9-1D35-480C-9A52-A3DC22D222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F1DBA-1F12-432F-8864-5436CF33AC4C}" type="datetimeFigureOut">
              <a:rPr lang="en-GB" smtClean="0"/>
              <a:t>26/10/2021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528EF0-9EA1-4C59-93AC-0B8D4B9099D6}" type="slidenum">
              <a:rPr lang="en-GB" smtClean="0"/>
              <a:t>‹#›</a:t>
            </a:fld>
            <a:endParaRPr lang="en-GB"/>
          </a:p>
        </p:txBody>
      </p:sp>
    </p:spTree>
    <p:extLst>
      <p:ext uri="{BB962C8B-B14F-4D97-AF65-F5344CB8AC3E}">
        <p14:creationId xmlns:p14="http://schemas.microsoft.com/office/powerpoint/2010/main" val="83652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528EF0-9EA1-4C59-93AC-0B8D4B9099D6}" type="slidenum">
              <a:rPr lang="en-GB" smtClean="0"/>
              <a:t>1</a:t>
            </a:fld>
            <a:endParaRPr lang="en-GB"/>
          </a:p>
        </p:txBody>
      </p:sp>
    </p:spTree>
    <p:extLst>
      <p:ext uri="{BB962C8B-B14F-4D97-AF65-F5344CB8AC3E}">
        <p14:creationId xmlns:p14="http://schemas.microsoft.com/office/powerpoint/2010/main" val="2535924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2DC43-5D61-47E0-9255-3B5542AB29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07E62F2-59D0-4A34-B54F-344E2C6C21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0ED8A94-AAD4-4F6C-94D5-F5160B282F9C}"/>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5" name="Footer Placeholder 4">
            <a:extLst>
              <a:ext uri="{FF2B5EF4-FFF2-40B4-BE49-F238E27FC236}">
                <a16:creationId xmlns:a16="http://schemas.microsoft.com/office/drawing/2014/main" id="{D2972A29-92A6-4E4E-B27A-18F9E4AC9E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81A305-C852-402F-8960-5B24F9CA619A}"/>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610906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8BADB-C4A7-4C17-A237-7E1662B4C7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963FBD3-3ED1-48FA-B556-87F4A7F10F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898ACF-2557-4138-9318-05F0FEFA5AF2}"/>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5" name="Footer Placeholder 4">
            <a:extLst>
              <a:ext uri="{FF2B5EF4-FFF2-40B4-BE49-F238E27FC236}">
                <a16:creationId xmlns:a16="http://schemas.microsoft.com/office/drawing/2014/main" id="{964DD494-56F4-4D68-AC1E-21D4F19370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1C08EB-CD7A-40D8-8C08-461927EA5000}"/>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2906301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54554-ED3B-482F-AB98-4D91D75AEF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4D4C99-63C7-4B5B-9C62-978D641307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4F66DE-761F-44F3-A997-63177134E54D}"/>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5" name="Footer Placeholder 4">
            <a:extLst>
              <a:ext uri="{FF2B5EF4-FFF2-40B4-BE49-F238E27FC236}">
                <a16:creationId xmlns:a16="http://schemas.microsoft.com/office/drawing/2014/main" id="{EEE05AA3-D457-4146-AB68-9359658197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6E2DB3-F083-4D55-AEE4-E88FD0C2627B}"/>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2295884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DAEB1-41E7-418C-9A2A-EB648722EC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2015C7-4559-415B-A622-B89A0638EE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E245690-6E11-4D3E-A560-7A49877A71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15B447A-EAB2-4954-B640-C14F5A3D7482}"/>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6" name="Footer Placeholder 5">
            <a:extLst>
              <a:ext uri="{FF2B5EF4-FFF2-40B4-BE49-F238E27FC236}">
                <a16:creationId xmlns:a16="http://schemas.microsoft.com/office/drawing/2014/main" id="{6DC0BD23-C886-460B-9DD2-B2F54C1F1B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CEDBF6-CA89-42AE-9681-2BBF4D9C5CE2}"/>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1059497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6571-6370-416F-9E5F-B6837F1B03C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A816AF-7858-4394-9BE3-745F422E34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48B063-5C31-44A4-9153-5897012FBA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1C55B5-0E4D-4DC8-A67C-85FBBC84B2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E05A19-ED4C-4EEC-BDC1-0853767858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111E0E5-1680-4EB7-A4A1-47210C1C1FAB}"/>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8" name="Footer Placeholder 7">
            <a:extLst>
              <a:ext uri="{FF2B5EF4-FFF2-40B4-BE49-F238E27FC236}">
                <a16:creationId xmlns:a16="http://schemas.microsoft.com/office/drawing/2014/main" id="{F0CB531B-C951-4E23-8417-9260D5901F6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10323FA-EE01-4437-8BB6-EF079347C026}"/>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1712582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547C-44D2-4B6A-B60F-389F2D529E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819A5CA-4E6A-4BEE-AD5A-2B394C210A9C}"/>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4" name="Footer Placeholder 3">
            <a:extLst>
              <a:ext uri="{FF2B5EF4-FFF2-40B4-BE49-F238E27FC236}">
                <a16:creationId xmlns:a16="http://schemas.microsoft.com/office/drawing/2014/main" id="{EBB367EE-C7AC-4E5E-9BA3-141E6E0BF3B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3FD7993-AACB-470E-B2EB-C8D316102AED}"/>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4164658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D172DE-A137-4831-8B9A-FC3FFD2E9B6C}"/>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3" name="Footer Placeholder 2">
            <a:extLst>
              <a:ext uri="{FF2B5EF4-FFF2-40B4-BE49-F238E27FC236}">
                <a16:creationId xmlns:a16="http://schemas.microsoft.com/office/drawing/2014/main" id="{9EEB18ED-3EC2-4296-9CE3-11BB360E323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765955-32A4-4EF1-8F9F-2B43E3C0AF73}"/>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182750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92360-8E56-4B53-AE76-5E9906B19C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8389DE4-853B-4614-A8AA-1D58BD359A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0D8440-9325-4DB6-9ADA-B4B9BC05B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2A7554-D899-468A-B097-03E7E810D4B3}"/>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6" name="Footer Placeholder 5">
            <a:extLst>
              <a:ext uri="{FF2B5EF4-FFF2-40B4-BE49-F238E27FC236}">
                <a16:creationId xmlns:a16="http://schemas.microsoft.com/office/drawing/2014/main" id="{C709A9D0-2952-4B6C-81FC-566470BB0F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B29C4D-9175-44D0-A672-23F74268B34D}"/>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1152541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4BB5B-FACB-4481-95BC-29FB4EC2C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89B6945-26BC-4FC2-A954-CA61E2863C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34F8BCC-84E1-44B1-9CF4-9ABAA2A99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2BC239-00AA-4D32-9103-DB7475FC4DBE}"/>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6" name="Footer Placeholder 5">
            <a:extLst>
              <a:ext uri="{FF2B5EF4-FFF2-40B4-BE49-F238E27FC236}">
                <a16:creationId xmlns:a16="http://schemas.microsoft.com/office/drawing/2014/main" id="{D651F04F-E4CD-43A1-BEDD-A500722E8C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C0E45C-6192-4B3E-84A6-13B0B617A3A5}"/>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290440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09BB7-33B8-42C6-A863-9A0D835E299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A2237A-02EA-49CB-85CE-E892EBFE21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969C35-551D-4E5C-BCD9-394D80615C36}"/>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5" name="Footer Placeholder 4">
            <a:extLst>
              <a:ext uri="{FF2B5EF4-FFF2-40B4-BE49-F238E27FC236}">
                <a16:creationId xmlns:a16="http://schemas.microsoft.com/office/drawing/2014/main" id="{CCDC3839-314E-40D0-9982-31F0666586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045793-BCB1-4F0C-8353-76C4CEEB6FEE}"/>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3256339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033D9C-A919-4A09-9E01-E3E3B189CB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81C931-BC47-4C13-B4F2-1851EBC01D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B020C0-D498-4BE4-9B93-6B52FDC90CCE}"/>
              </a:ext>
            </a:extLst>
          </p:cNvPr>
          <p:cNvSpPr>
            <a:spLocks noGrp="1"/>
          </p:cNvSpPr>
          <p:nvPr>
            <p:ph type="dt" sz="half" idx="10"/>
          </p:nvPr>
        </p:nvSpPr>
        <p:spPr/>
        <p:txBody>
          <a:bodyPr/>
          <a:lstStyle/>
          <a:p>
            <a:fld id="{40EC5FCF-A5A3-4447-B869-E8128B7491A9}" type="datetimeFigureOut">
              <a:rPr lang="en-GB" smtClean="0"/>
              <a:t>26/10/2021</a:t>
            </a:fld>
            <a:endParaRPr lang="en-GB"/>
          </a:p>
        </p:txBody>
      </p:sp>
      <p:sp>
        <p:nvSpPr>
          <p:cNvPr id="5" name="Footer Placeholder 4">
            <a:extLst>
              <a:ext uri="{FF2B5EF4-FFF2-40B4-BE49-F238E27FC236}">
                <a16:creationId xmlns:a16="http://schemas.microsoft.com/office/drawing/2014/main" id="{247C1DDE-3EC4-4310-921C-0ED40D5A6B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CBA51D-2B58-430F-9943-211E33AB3B57}"/>
              </a:ext>
            </a:extLst>
          </p:cNvPr>
          <p:cNvSpPr>
            <a:spLocks noGrp="1"/>
          </p:cNvSpPr>
          <p:nvPr>
            <p:ph type="sldNum" sz="quarter" idx="12"/>
          </p:nvPr>
        </p:nvSpPr>
        <p:spPr/>
        <p:txBody>
          <a:bodyPr/>
          <a:lstStyle/>
          <a:p>
            <a:fld id="{8957B8CD-9483-4489-890D-CC858A4D3E5A}" type="slidenum">
              <a:rPr lang="en-GB" smtClean="0"/>
              <a:t>‹#›</a:t>
            </a:fld>
            <a:endParaRPr lang="en-GB"/>
          </a:p>
        </p:txBody>
      </p:sp>
    </p:spTree>
    <p:extLst>
      <p:ext uri="{BB962C8B-B14F-4D97-AF65-F5344CB8AC3E}">
        <p14:creationId xmlns:p14="http://schemas.microsoft.com/office/powerpoint/2010/main" val="563974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6AE846-A70A-4F23-A653-ADB43EB677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62F2F2-D67F-47D4-B57D-5D8A56EB1A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919BD6-6FD7-481A-8562-5B21B446F4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EC5FCF-A5A3-4447-B869-E8128B7491A9}" type="datetimeFigureOut">
              <a:rPr lang="en-GB" smtClean="0"/>
              <a:t>26/10/2021</a:t>
            </a:fld>
            <a:endParaRPr lang="en-GB"/>
          </a:p>
        </p:txBody>
      </p:sp>
      <p:sp>
        <p:nvSpPr>
          <p:cNvPr id="5" name="Footer Placeholder 4">
            <a:extLst>
              <a:ext uri="{FF2B5EF4-FFF2-40B4-BE49-F238E27FC236}">
                <a16:creationId xmlns:a16="http://schemas.microsoft.com/office/drawing/2014/main" id="{3F59051B-6746-4F94-BC71-A2132A5454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F0C58F2-C7B4-4C2D-908B-3C394902BE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57B8CD-9483-4489-890D-CC858A4D3E5A}" type="slidenum">
              <a:rPr lang="en-GB" smtClean="0"/>
              <a:t>‹#›</a:t>
            </a:fld>
            <a:endParaRPr lang="en-GB"/>
          </a:p>
        </p:txBody>
      </p:sp>
    </p:spTree>
    <p:extLst>
      <p:ext uri="{BB962C8B-B14F-4D97-AF65-F5344CB8AC3E}">
        <p14:creationId xmlns:p14="http://schemas.microsoft.com/office/powerpoint/2010/main" val="52062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gist.github.com/acidleaf/8957147"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eeksforgeeks.org/templates-cpp/" TargetMode="External"/><Relationship Id="rId2" Type="http://schemas.openxmlformats.org/officeDocument/2006/relationships/hyperlink" Target="https://www.cplusplus.com/doc/oldtutorial/templates/" TargetMode="External"/><Relationship Id="rId1" Type="http://schemas.openxmlformats.org/officeDocument/2006/relationships/slideLayout" Target="../slideLayouts/slideLayout2.xml"/><Relationship Id="rId6" Type="http://schemas.openxmlformats.org/officeDocument/2006/relationships/hyperlink" Target="https://www.boost.org/community/generic_programming.html" TargetMode="External"/><Relationship Id="rId5" Type="http://schemas.openxmlformats.org/officeDocument/2006/relationships/hyperlink" Target="https://stackoverflow.com/questions/9270563/what-is-the-purpose-of-stdmake-pair-vs-the-constructor-of-stdpair" TargetMode="External"/><Relationship Id="rId4" Type="http://schemas.openxmlformats.org/officeDocument/2006/relationships/hyperlink" Target="https://stackoverflow.com/questions/36347/what-are-the-differences-between-generic-types-in-c-and-java"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www.codingame.com/playgrounds/2205/7-features-of-c17-that-will-simplify-your-code/template-argument-deduction-for-class-templat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F6246-8616-4F5F-82DF-245F820C2938}"/>
              </a:ext>
            </a:extLst>
          </p:cNvPr>
          <p:cNvSpPr>
            <a:spLocks noGrp="1"/>
          </p:cNvSpPr>
          <p:nvPr>
            <p:ph type="ctrTitle"/>
          </p:nvPr>
        </p:nvSpPr>
        <p:spPr/>
        <p:txBody>
          <a:bodyPr/>
          <a:lstStyle/>
          <a:p>
            <a:r>
              <a:rPr lang="en-GB" dirty="0"/>
              <a:t>5050CEM</a:t>
            </a:r>
            <a:br>
              <a:rPr lang="en-GB" dirty="0"/>
            </a:br>
            <a:r>
              <a:rPr lang="en-GB" dirty="0"/>
              <a:t>Programming for Engineers</a:t>
            </a:r>
          </a:p>
        </p:txBody>
      </p:sp>
      <p:sp>
        <p:nvSpPr>
          <p:cNvPr id="3" name="Subtitle 2">
            <a:extLst>
              <a:ext uri="{FF2B5EF4-FFF2-40B4-BE49-F238E27FC236}">
                <a16:creationId xmlns:a16="http://schemas.microsoft.com/office/drawing/2014/main" id="{CB433918-AF3D-4488-9CC1-A3FF56D498DE}"/>
              </a:ext>
            </a:extLst>
          </p:cNvPr>
          <p:cNvSpPr>
            <a:spLocks noGrp="1"/>
          </p:cNvSpPr>
          <p:nvPr>
            <p:ph type="subTitle" idx="1"/>
          </p:nvPr>
        </p:nvSpPr>
        <p:spPr/>
        <p:txBody>
          <a:bodyPr>
            <a:normAutofit lnSpcReduction="10000"/>
          </a:bodyPr>
          <a:lstStyle/>
          <a:p>
            <a:r>
              <a:rPr lang="en-GB" dirty="0"/>
              <a:t>Tutorial 16</a:t>
            </a:r>
          </a:p>
          <a:p>
            <a:r>
              <a:rPr lang="en-GB" dirty="0"/>
              <a:t>C++ Templates</a:t>
            </a:r>
          </a:p>
          <a:p>
            <a:endParaRPr lang="en-GB" dirty="0"/>
          </a:p>
          <a:p>
            <a:r>
              <a:rPr lang="en-GB" dirty="0"/>
              <a:t>Chris Bass</a:t>
            </a:r>
          </a:p>
        </p:txBody>
      </p:sp>
    </p:spTree>
    <p:extLst>
      <p:ext uri="{BB962C8B-B14F-4D97-AF65-F5344CB8AC3E}">
        <p14:creationId xmlns:p14="http://schemas.microsoft.com/office/powerpoint/2010/main" val="928851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0A1C7-8E52-4348-9129-3EAF12B4C4F6}"/>
              </a:ext>
            </a:extLst>
          </p:cNvPr>
          <p:cNvSpPr>
            <a:spLocks noGrp="1"/>
          </p:cNvSpPr>
          <p:nvPr>
            <p:ph type="title"/>
          </p:nvPr>
        </p:nvSpPr>
        <p:spPr/>
        <p:txBody>
          <a:bodyPr/>
          <a:lstStyle/>
          <a:p>
            <a:r>
              <a:rPr lang="en-GB" dirty="0"/>
              <a:t>Objectives for Today</a:t>
            </a:r>
          </a:p>
        </p:txBody>
      </p:sp>
      <p:sp>
        <p:nvSpPr>
          <p:cNvPr id="3" name="Content Placeholder 2">
            <a:extLst>
              <a:ext uri="{FF2B5EF4-FFF2-40B4-BE49-F238E27FC236}">
                <a16:creationId xmlns:a16="http://schemas.microsoft.com/office/drawing/2014/main" id="{60AEFEF1-9A3F-4A82-BC44-728A658C7F52}"/>
              </a:ext>
            </a:extLst>
          </p:cNvPr>
          <p:cNvSpPr>
            <a:spLocks noGrp="1"/>
          </p:cNvSpPr>
          <p:nvPr>
            <p:ph idx="1"/>
          </p:nvPr>
        </p:nvSpPr>
        <p:spPr/>
        <p:txBody>
          <a:bodyPr/>
          <a:lstStyle/>
          <a:p>
            <a:r>
              <a:rPr lang="en-GB" dirty="0"/>
              <a:t>Function Templates</a:t>
            </a:r>
          </a:p>
          <a:p>
            <a:r>
              <a:rPr lang="en-GB" dirty="0"/>
              <a:t>Class Templates</a:t>
            </a:r>
          </a:p>
        </p:txBody>
      </p:sp>
      <p:pic>
        <p:nvPicPr>
          <p:cNvPr id="4" name="Picture 2051" descr="D:\Users\aa6164\AppData\Local\Microsoft\Windows\Temporary Internet Files\Content.IE5\PHCKW372\MC900440405[1].png">
            <a:extLst>
              <a:ext uri="{FF2B5EF4-FFF2-40B4-BE49-F238E27FC236}">
                <a16:creationId xmlns:a16="http://schemas.microsoft.com/office/drawing/2014/main" id="{897E8141-DDD3-41CF-9FEA-D9F2F086BE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5176" y="365125"/>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919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6EE49-72AD-47C5-804C-F1D7F9F1AC1A}"/>
              </a:ext>
            </a:extLst>
          </p:cNvPr>
          <p:cNvSpPr>
            <a:spLocks noGrp="1"/>
          </p:cNvSpPr>
          <p:nvPr>
            <p:ph type="title"/>
          </p:nvPr>
        </p:nvSpPr>
        <p:spPr/>
        <p:txBody>
          <a:bodyPr/>
          <a:lstStyle/>
          <a:p>
            <a:r>
              <a:rPr lang="en-GB" dirty="0"/>
              <a:t>Function Templates</a:t>
            </a:r>
          </a:p>
        </p:txBody>
      </p:sp>
      <p:sp>
        <p:nvSpPr>
          <p:cNvPr id="3" name="Content Placeholder 2">
            <a:extLst>
              <a:ext uri="{FF2B5EF4-FFF2-40B4-BE49-F238E27FC236}">
                <a16:creationId xmlns:a16="http://schemas.microsoft.com/office/drawing/2014/main" id="{D0373CA2-EB8C-4ED5-9721-464F2F77164F}"/>
              </a:ext>
            </a:extLst>
          </p:cNvPr>
          <p:cNvSpPr>
            <a:spLocks noGrp="1"/>
          </p:cNvSpPr>
          <p:nvPr>
            <p:ph idx="1"/>
          </p:nvPr>
        </p:nvSpPr>
        <p:spPr/>
        <p:txBody>
          <a:bodyPr>
            <a:normAutofit/>
          </a:bodyPr>
          <a:lstStyle/>
          <a:p>
            <a:r>
              <a:rPr lang="en-GB" dirty="0"/>
              <a:t>Function templates are special functions that can operate with </a:t>
            </a:r>
            <a:r>
              <a:rPr lang="en-GB" b="1" i="1" dirty="0"/>
              <a:t>generic types</a:t>
            </a:r>
            <a:r>
              <a:rPr lang="en-GB" dirty="0"/>
              <a:t>.  This allows us to create a function template with functionality that can be adapted to more than one type or class without repeating the entire code for each type.</a:t>
            </a:r>
          </a:p>
          <a:p>
            <a:r>
              <a:rPr lang="en-GB" dirty="0"/>
              <a:t>The idea is to pass the data type itself as a parameter so that we do not need to write the same code for different data types.  In C++ this can be achieved using </a:t>
            </a:r>
            <a:r>
              <a:rPr lang="en-GB" b="1" i="1" dirty="0"/>
              <a:t>template parameters</a:t>
            </a:r>
            <a:r>
              <a:rPr lang="en-GB" dirty="0"/>
              <a:t>.</a:t>
            </a:r>
          </a:p>
          <a:p>
            <a:r>
              <a:rPr lang="en-GB" dirty="0"/>
              <a:t>C++ adds two new keywords to support templates: ‘template’ and ‘typename’.  Note: ‘typename’ can always be replaced by keyword ‘class’.</a:t>
            </a:r>
          </a:p>
          <a:p>
            <a:endParaRPr lang="en-GB" dirty="0"/>
          </a:p>
        </p:txBody>
      </p:sp>
    </p:spTree>
    <p:extLst>
      <p:ext uri="{BB962C8B-B14F-4D97-AF65-F5344CB8AC3E}">
        <p14:creationId xmlns:p14="http://schemas.microsoft.com/office/powerpoint/2010/main" val="356420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F404-32D2-48C9-A8AD-F38BAAABB9AC}"/>
              </a:ext>
            </a:extLst>
          </p:cNvPr>
          <p:cNvSpPr>
            <a:spLocks noGrp="1"/>
          </p:cNvSpPr>
          <p:nvPr>
            <p:ph type="title"/>
          </p:nvPr>
        </p:nvSpPr>
        <p:spPr/>
        <p:txBody>
          <a:bodyPr/>
          <a:lstStyle/>
          <a:p>
            <a:r>
              <a:rPr lang="en-GB" dirty="0"/>
              <a:t>Function Templates Format</a:t>
            </a:r>
          </a:p>
        </p:txBody>
      </p:sp>
      <p:sp>
        <p:nvSpPr>
          <p:cNvPr id="3" name="Content Placeholder 2">
            <a:extLst>
              <a:ext uri="{FF2B5EF4-FFF2-40B4-BE49-F238E27FC236}">
                <a16:creationId xmlns:a16="http://schemas.microsoft.com/office/drawing/2014/main" id="{00EEA5ED-169C-433D-89D5-44217629A94D}"/>
              </a:ext>
            </a:extLst>
          </p:cNvPr>
          <p:cNvSpPr>
            <a:spLocks noGrp="1"/>
          </p:cNvSpPr>
          <p:nvPr>
            <p:ph idx="1"/>
          </p:nvPr>
        </p:nvSpPr>
        <p:spPr/>
        <p:txBody>
          <a:bodyPr>
            <a:normAutofit fontScale="70000" lnSpcReduction="20000"/>
          </a:bodyPr>
          <a:lstStyle/>
          <a:p>
            <a:r>
              <a:rPr lang="en-GB" dirty="0"/>
              <a:t>The format for declaring function templates with type parameters is:</a:t>
            </a:r>
          </a:p>
          <a:p>
            <a:pPr marL="0" indent="0">
              <a:buNone/>
            </a:pPr>
            <a:r>
              <a:rPr lang="en-GB" dirty="0">
                <a:solidFill>
                  <a:srgbClr val="0000FF"/>
                </a:solidFill>
                <a:latin typeface="Consolas" panose="020B0609020204030204" pitchFamily="49" charset="0"/>
              </a:rPr>
              <a:t>template</a:t>
            </a:r>
            <a:r>
              <a:rPr lang="en-GB" dirty="0">
                <a:latin typeface="Consolas" panose="020B0609020204030204" pitchFamily="49" charset="0"/>
              </a:rPr>
              <a:t> &lt;</a:t>
            </a:r>
            <a:r>
              <a:rPr lang="en-GB" dirty="0">
                <a:solidFill>
                  <a:srgbClr val="0000FF"/>
                </a:solidFill>
                <a:latin typeface="Consolas" panose="020B0609020204030204" pitchFamily="49" charset="0"/>
              </a:rPr>
              <a:t>class</a:t>
            </a:r>
            <a:r>
              <a:rPr lang="en-GB" dirty="0">
                <a:latin typeface="Consolas" panose="020B0609020204030204" pitchFamily="49" charset="0"/>
              </a:rPr>
              <a:t> </a:t>
            </a:r>
            <a:r>
              <a:rPr lang="en-GB" dirty="0">
                <a:solidFill>
                  <a:srgbClr val="2B91AF"/>
                </a:solidFill>
                <a:latin typeface="Consolas" panose="020B0609020204030204" pitchFamily="49" charset="0"/>
              </a:rPr>
              <a:t>identifier</a:t>
            </a:r>
            <a:r>
              <a:rPr lang="en-GB" dirty="0">
                <a:latin typeface="Consolas" panose="020B0609020204030204" pitchFamily="49" charset="0"/>
              </a:rPr>
              <a:t>&gt;</a:t>
            </a:r>
          </a:p>
          <a:p>
            <a:pPr marL="0" indent="0">
              <a:buNone/>
            </a:pPr>
            <a:r>
              <a:rPr lang="en-GB" dirty="0">
                <a:latin typeface="Consolas" panose="020B0609020204030204" pitchFamily="49" charset="0"/>
              </a:rPr>
              <a:t>function_declaration;</a:t>
            </a:r>
          </a:p>
          <a:p>
            <a:endParaRPr lang="en-GB" dirty="0"/>
          </a:p>
          <a:p>
            <a:r>
              <a:rPr lang="en-GB" dirty="0"/>
              <a:t>Or:</a:t>
            </a:r>
          </a:p>
          <a:p>
            <a:pPr marL="0" indent="0">
              <a:buNone/>
            </a:pPr>
            <a:r>
              <a:rPr lang="en-GB" dirty="0">
                <a:solidFill>
                  <a:srgbClr val="0000FF"/>
                </a:solidFill>
                <a:latin typeface="Consolas" panose="020B0609020204030204" pitchFamily="49" charset="0"/>
              </a:rPr>
              <a:t>template</a:t>
            </a:r>
            <a:r>
              <a:rPr lang="en-GB" dirty="0">
                <a:latin typeface="Consolas" panose="020B0609020204030204" pitchFamily="49" charset="0"/>
              </a:rPr>
              <a:t> &lt;</a:t>
            </a:r>
            <a:r>
              <a:rPr lang="en-GB" dirty="0">
                <a:solidFill>
                  <a:srgbClr val="0000FF"/>
                </a:solidFill>
                <a:latin typeface="Consolas" panose="020B0609020204030204" pitchFamily="49" charset="0"/>
              </a:rPr>
              <a:t>typename</a:t>
            </a:r>
            <a:r>
              <a:rPr lang="en-GB" dirty="0">
                <a:latin typeface="Consolas" panose="020B0609020204030204" pitchFamily="49" charset="0"/>
              </a:rPr>
              <a:t> </a:t>
            </a:r>
            <a:r>
              <a:rPr lang="en-GB" dirty="0">
                <a:solidFill>
                  <a:srgbClr val="2B91AF"/>
                </a:solidFill>
                <a:latin typeface="Consolas" panose="020B0609020204030204" pitchFamily="49" charset="0"/>
              </a:rPr>
              <a:t>identifier</a:t>
            </a:r>
            <a:r>
              <a:rPr lang="en-GB" dirty="0">
                <a:latin typeface="Consolas" panose="020B0609020204030204" pitchFamily="49" charset="0"/>
              </a:rPr>
              <a:t>&gt;</a:t>
            </a:r>
          </a:p>
          <a:p>
            <a:pPr marL="0" indent="0">
              <a:buNone/>
            </a:pPr>
            <a:r>
              <a:rPr lang="en-GB" dirty="0">
                <a:latin typeface="Consolas" panose="020B0609020204030204" pitchFamily="49" charset="0"/>
              </a:rPr>
              <a:t>function_declaration;</a:t>
            </a:r>
          </a:p>
          <a:p>
            <a:endParaRPr lang="en-GB" dirty="0"/>
          </a:p>
          <a:p>
            <a:r>
              <a:rPr lang="en-GB" dirty="0"/>
              <a:t>E.g.:</a:t>
            </a:r>
          </a:p>
          <a:p>
            <a:pPr marL="0" indent="0">
              <a:buNone/>
            </a:pPr>
            <a:r>
              <a:rPr lang="en-GB" sz="2600" dirty="0">
                <a:solidFill>
                  <a:srgbClr val="0000FF"/>
                </a:solidFill>
                <a:latin typeface="Consolas" panose="020B0609020204030204" pitchFamily="49" charset="0"/>
              </a:rPr>
              <a:t>template</a:t>
            </a:r>
            <a:r>
              <a:rPr lang="en-GB" sz="2600" dirty="0">
                <a:solidFill>
                  <a:srgbClr val="000000"/>
                </a:solidFill>
                <a:latin typeface="Consolas" panose="020B0609020204030204" pitchFamily="49" charset="0"/>
              </a:rPr>
              <a:t> &lt;</a:t>
            </a:r>
            <a:r>
              <a:rPr lang="en-GB" sz="2600" dirty="0">
                <a:solidFill>
                  <a:srgbClr val="0000FF"/>
                </a:solidFill>
                <a:latin typeface="Consolas" panose="020B0609020204030204" pitchFamily="49" charset="0"/>
              </a:rPr>
              <a:t>typename</a:t>
            </a:r>
            <a:r>
              <a:rPr lang="en-GB" sz="2600" dirty="0">
                <a:solidFill>
                  <a:srgbClr val="000000"/>
                </a:solidFill>
                <a:latin typeface="Consolas" panose="020B0609020204030204" pitchFamily="49" charset="0"/>
              </a:rPr>
              <a:t> </a:t>
            </a:r>
            <a:r>
              <a:rPr lang="en-GB" sz="2600" dirty="0">
                <a:solidFill>
                  <a:srgbClr val="2B91AF"/>
                </a:solidFill>
                <a:latin typeface="Consolas" panose="020B0609020204030204" pitchFamily="49" charset="0"/>
              </a:rPr>
              <a:t>T</a:t>
            </a:r>
            <a:r>
              <a:rPr lang="en-GB" sz="2600" dirty="0">
                <a:solidFill>
                  <a:srgbClr val="000000"/>
                </a:solidFill>
                <a:latin typeface="Consolas" panose="020B0609020204030204" pitchFamily="49" charset="0"/>
              </a:rPr>
              <a:t>&gt;</a:t>
            </a:r>
          </a:p>
          <a:p>
            <a:pPr marL="0" indent="0">
              <a:buNone/>
            </a:pPr>
            <a:r>
              <a:rPr lang="en-GB" sz="2600" dirty="0">
                <a:solidFill>
                  <a:srgbClr val="2B91AF"/>
                </a:solidFill>
                <a:latin typeface="Consolas" panose="020B0609020204030204" pitchFamily="49" charset="0"/>
              </a:rPr>
              <a:t>T</a:t>
            </a:r>
            <a:r>
              <a:rPr lang="en-GB" sz="2600" dirty="0">
                <a:solidFill>
                  <a:srgbClr val="000000"/>
                </a:solidFill>
                <a:latin typeface="Consolas" panose="020B0609020204030204" pitchFamily="49" charset="0"/>
              </a:rPr>
              <a:t> maximus(</a:t>
            </a:r>
            <a:r>
              <a:rPr lang="en-GB" sz="2600" dirty="0">
                <a:solidFill>
                  <a:srgbClr val="2B91AF"/>
                </a:solidFill>
                <a:latin typeface="Consolas" panose="020B0609020204030204" pitchFamily="49" charset="0"/>
              </a:rPr>
              <a:t>T</a:t>
            </a:r>
            <a:r>
              <a:rPr lang="en-GB" sz="2600" dirty="0">
                <a:solidFill>
                  <a:srgbClr val="000000"/>
                </a:solidFill>
                <a:latin typeface="Consolas" panose="020B0609020204030204" pitchFamily="49" charset="0"/>
              </a:rPr>
              <a:t> </a:t>
            </a:r>
            <a:r>
              <a:rPr lang="en-GB" sz="2600" dirty="0">
                <a:solidFill>
                  <a:srgbClr val="808080"/>
                </a:solidFill>
                <a:latin typeface="Consolas" panose="020B0609020204030204" pitchFamily="49" charset="0"/>
              </a:rPr>
              <a:t>a</a:t>
            </a:r>
            <a:r>
              <a:rPr lang="en-GB" sz="2600" dirty="0">
                <a:solidFill>
                  <a:srgbClr val="000000"/>
                </a:solidFill>
                <a:latin typeface="Consolas" panose="020B0609020204030204" pitchFamily="49" charset="0"/>
              </a:rPr>
              <a:t>, </a:t>
            </a:r>
            <a:r>
              <a:rPr lang="en-GB" sz="2600" dirty="0">
                <a:solidFill>
                  <a:srgbClr val="2B91AF"/>
                </a:solidFill>
                <a:latin typeface="Consolas" panose="020B0609020204030204" pitchFamily="49" charset="0"/>
              </a:rPr>
              <a:t>T</a:t>
            </a:r>
            <a:r>
              <a:rPr lang="en-GB" sz="2600" dirty="0">
                <a:solidFill>
                  <a:srgbClr val="000000"/>
                </a:solidFill>
                <a:latin typeface="Consolas" panose="020B0609020204030204" pitchFamily="49" charset="0"/>
              </a:rPr>
              <a:t> </a:t>
            </a:r>
            <a:r>
              <a:rPr lang="en-GB" sz="2600" dirty="0">
                <a:solidFill>
                  <a:srgbClr val="808080"/>
                </a:solidFill>
                <a:latin typeface="Consolas" panose="020B0609020204030204" pitchFamily="49" charset="0"/>
              </a:rPr>
              <a:t>b</a:t>
            </a:r>
            <a:r>
              <a:rPr lang="en-GB" sz="2600" dirty="0">
                <a:solidFill>
                  <a:srgbClr val="000000"/>
                </a:solidFill>
                <a:latin typeface="Consolas" panose="020B0609020204030204" pitchFamily="49" charset="0"/>
              </a:rPr>
              <a:t>) {</a:t>
            </a:r>
          </a:p>
          <a:p>
            <a:pPr marL="0" indent="0">
              <a:buNone/>
            </a:pPr>
            <a:r>
              <a:rPr lang="en-GB" sz="2600" dirty="0">
                <a:solidFill>
                  <a:srgbClr val="000000"/>
                </a:solidFill>
                <a:latin typeface="Consolas" panose="020B0609020204030204" pitchFamily="49" charset="0"/>
              </a:rPr>
              <a:t>    </a:t>
            </a:r>
            <a:r>
              <a:rPr lang="en-GB" sz="2600" dirty="0">
                <a:solidFill>
                  <a:srgbClr val="0000FF"/>
                </a:solidFill>
                <a:latin typeface="Consolas" panose="020B0609020204030204" pitchFamily="49" charset="0"/>
              </a:rPr>
              <a:t>return</a:t>
            </a:r>
            <a:r>
              <a:rPr lang="en-GB" sz="2600" dirty="0">
                <a:solidFill>
                  <a:srgbClr val="000000"/>
                </a:solidFill>
                <a:latin typeface="Consolas" panose="020B0609020204030204" pitchFamily="49" charset="0"/>
              </a:rPr>
              <a:t> (</a:t>
            </a:r>
            <a:r>
              <a:rPr lang="en-GB" sz="2600" dirty="0">
                <a:solidFill>
                  <a:srgbClr val="808080"/>
                </a:solidFill>
                <a:latin typeface="Consolas" panose="020B0609020204030204" pitchFamily="49" charset="0"/>
              </a:rPr>
              <a:t>a</a:t>
            </a:r>
            <a:r>
              <a:rPr lang="en-GB" sz="2600" dirty="0">
                <a:solidFill>
                  <a:srgbClr val="000000"/>
                </a:solidFill>
                <a:latin typeface="Consolas" panose="020B0609020204030204" pitchFamily="49" charset="0"/>
              </a:rPr>
              <a:t> &gt; </a:t>
            </a:r>
            <a:r>
              <a:rPr lang="en-GB" sz="2600" dirty="0">
                <a:solidFill>
                  <a:srgbClr val="808080"/>
                </a:solidFill>
                <a:latin typeface="Consolas" panose="020B0609020204030204" pitchFamily="49" charset="0"/>
              </a:rPr>
              <a:t>b</a:t>
            </a:r>
            <a:r>
              <a:rPr lang="en-GB" sz="2600" dirty="0">
                <a:solidFill>
                  <a:srgbClr val="000000"/>
                </a:solidFill>
                <a:latin typeface="Consolas" panose="020B0609020204030204" pitchFamily="49" charset="0"/>
              </a:rPr>
              <a:t> ? </a:t>
            </a:r>
            <a:r>
              <a:rPr lang="en-GB" sz="2600" dirty="0">
                <a:solidFill>
                  <a:srgbClr val="808080"/>
                </a:solidFill>
                <a:latin typeface="Consolas" panose="020B0609020204030204" pitchFamily="49" charset="0"/>
              </a:rPr>
              <a:t>a</a:t>
            </a:r>
            <a:r>
              <a:rPr lang="en-GB" sz="2600" dirty="0">
                <a:solidFill>
                  <a:srgbClr val="000000"/>
                </a:solidFill>
                <a:latin typeface="Consolas" panose="020B0609020204030204" pitchFamily="49" charset="0"/>
              </a:rPr>
              <a:t> : </a:t>
            </a:r>
            <a:r>
              <a:rPr lang="en-GB" sz="2600" dirty="0">
                <a:solidFill>
                  <a:srgbClr val="808080"/>
                </a:solidFill>
                <a:latin typeface="Consolas" panose="020B0609020204030204" pitchFamily="49" charset="0"/>
              </a:rPr>
              <a:t>b</a:t>
            </a:r>
            <a:r>
              <a:rPr lang="en-GB" sz="2600" dirty="0">
                <a:solidFill>
                  <a:srgbClr val="000000"/>
                </a:solidFill>
                <a:latin typeface="Consolas" panose="020B0609020204030204" pitchFamily="49" charset="0"/>
              </a:rPr>
              <a:t>);</a:t>
            </a:r>
          </a:p>
          <a:p>
            <a:pPr marL="0" indent="0">
              <a:buNone/>
            </a:pPr>
            <a:r>
              <a:rPr lang="en-GB" sz="2600" dirty="0">
                <a:solidFill>
                  <a:srgbClr val="000000"/>
                </a:solidFill>
                <a:latin typeface="Consolas" panose="020B0609020204030204" pitchFamily="49" charset="0"/>
              </a:rPr>
              <a:t>}</a:t>
            </a:r>
            <a:endParaRPr lang="en-GB" sz="2600" dirty="0">
              <a:latin typeface="Consolas" panose="020B0609020204030204" pitchFamily="49" charset="0"/>
            </a:endParaRPr>
          </a:p>
        </p:txBody>
      </p:sp>
      <p:sp>
        <p:nvSpPr>
          <p:cNvPr id="4" name="TextBox 3">
            <a:extLst>
              <a:ext uri="{FF2B5EF4-FFF2-40B4-BE49-F238E27FC236}">
                <a16:creationId xmlns:a16="http://schemas.microsoft.com/office/drawing/2014/main" id="{B085DBD4-1EAE-43AF-A8E3-00D27083D3BF}"/>
              </a:ext>
            </a:extLst>
          </p:cNvPr>
          <p:cNvSpPr txBox="1"/>
          <p:nvPr/>
        </p:nvSpPr>
        <p:spPr>
          <a:xfrm>
            <a:off x="6225208" y="4063116"/>
            <a:ext cx="3776870"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a:t>Here, ‘T’ is our </a:t>
            </a:r>
            <a:r>
              <a:rPr lang="en-GB" sz="2400" b="1" i="1" dirty="0"/>
              <a:t>Generic Type </a:t>
            </a:r>
            <a:r>
              <a:rPr lang="en-GB" sz="2400" dirty="0"/>
              <a:t>which is passed to our function like a regular parameter.</a:t>
            </a:r>
          </a:p>
        </p:txBody>
      </p:sp>
      <p:cxnSp>
        <p:nvCxnSpPr>
          <p:cNvPr id="6" name="Straight Arrow Connector 5">
            <a:extLst>
              <a:ext uri="{FF2B5EF4-FFF2-40B4-BE49-F238E27FC236}">
                <a16:creationId xmlns:a16="http://schemas.microsoft.com/office/drawing/2014/main" id="{385950B0-D758-4B73-B693-B7D6424BE4A6}"/>
              </a:ext>
            </a:extLst>
          </p:cNvPr>
          <p:cNvCxnSpPr>
            <a:cxnSpLocks/>
            <a:stCxn id="4" idx="1"/>
          </p:cNvCxnSpPr>
          <p:nvPr/>
        </p:nvCxnSpPr>
        <p:spPr>
          <a:xfrm flipH="1">
            <a:off x="4340748" y="4847946"/>
            <a:ext cx="1884460" cy="13752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86367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F28BF9-E6FF-41FD-84FE-6FF8F7625856}"/>
              </a:ext>
            </a:extLst>
          </p:cNvPr>
          <p:cNvSpPr>
            <a:spLocks noGrp="1"/>
          </p:cNvSpPr>
          <p:nvPr>
            <p:ph idx="1"/>
          </p:nvPr>
        </p:nvSpPr>
        <p:spPr>
          <a:xfrm>
            <a:off x="838200" y="365124"/>
            <a:ext cx="10515600" cy="6099285"/>
          </a:xfrm>
        </p:spPr>
        <p:txBody>
          <a:bodyPr>
            <a:normAutofit/>
          </a:bodyPr>
          <a:lstStyle/>
          <a:p>
            <a:pPr marL="0" indent="0">
              <a:buNone/>
            </a:pPr>
            <a:r>
              <a:rPr lang="en-GB" sz="1800" dirty="0">
                <a:solidFill>
                  <a:srgbClr val="808080"/>
                </a:solidFill>
                <a:latin typeface="Consolas" panose="020B0609020204030204" pitchFamily="49" charset="0"/>
              </a:rPr>
              <a:t>#include</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&lt;iostream&gt;</a:t>
            </a:r>
            <a:endParaRPr lang="en-GB" sz="1800" dirty="0">
              <a:solidFill>
                <a:srgbClr val="000000"/>
              </a:solidFill>
              <a:latin typeface="Consolas" panose="020B0609020204030204" pitchFamily="49" charset="0"/>
            </a:endParaRP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template</a:t>
            </a:r>
            <a:r>
              <a:rPr lang="en-GB" sz="1800" dirty="0">
                <a:solidFill>
                  <a:srgbClr val="000000"/>
                </a:solidFill>
                <a:latin typeface="Consolas" panose="020B0609020204030204" pitchFamily="49" charset="0"/>
              </a:rPr>
              <a:t> &lt;</a:t>
            </a:r>
            <a:r>
              <a:rPr lang="en-GB" sz="1800" dirty="0">
                <a:solidFill>
                  <a:srgbClr val="0000FF"/>
                </a:solidFill>
                <a:latin typeface="Consolas" panose="020B0609020204030204" pitchFamily="49" charset="0"/>
              </a:rPr>
              <a:t>typename</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&gt;</a:t>
            </a:r>
          </a:p>
          <a:p>
            <a:pPr marL="0" indent="0">
              <a:buNone/>
            </a:pP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 maximus(</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a</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b</a:t>
            </a:r>
            <a:r>
              <a:rPr lang="en-GB" sz="1800" dirty="0">
                <a:solidFill>
                  <a:srgbClr val="000000"/>
                </a:solidFill>
                <a:latin typeface="Consolas" panose="020B0609020204030204" pitchFamily="49" charset="0"/>
              </a:rPr>
              <a:t>) {</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a</a:t>
            </a:r>
            <a:r>
              <a:rPr lang="en-GB" sz="1800" dirty="0">
                <a:solidFill>
                  <a:srgbClr val="000000"/>
                </a:solidFill>
                <a:latin typeface="Consolas" panose="020B0609020204030204" pitchFamily="49" charset="0"/>
              </a:rPr>
              <a:t> &gt; </a:t>
            </a:r>
            <a:r>
              <a:rPr lang="en-GB" sz="1800" dirty="0">
                <a:solidFill>
                  <a:srgbClr val="808080"/>
                </a:solidFill>
                <a:latin typeface="Consolas" panose="020B0609020204030204" pitchFamily="49" charset="0"/>
              </a:rPr>
              <a:t>b</a:t>
            </a:r>
            <a:r>
              <a:rPr lang="en-GB" sz="1800" dirty="0">
                <a:solidFill>
                  <a:srgbClr val="000000"/>
                </a:solidFill>
                <a:latin typeface="Consolas" panose="020B0609020204030204" pitchFamily="49" charset="0"/>
              </a:rPr>
              <a:t> ? </a:t>
            </a:r>
            <a:r>
              <a:rPr lang="en-GB" sz="1800" dirty="0">
                <a:solidFill>
                  <a:srgbClr val="808080"/>
                </a:solidFill>
                <a:latin typeface="Consolas" panose="020B0609020204030204" pitchFamily="49" charset="0"/>
              </a:rPr>
              <a:t>a</a:t>
            </a:r>
            <a:r>
              <a:rPr lang="en-GB" sz="1800" dirty="0">
                <a:solidFill>
                  <a:srgbClr val="000000"/>
                </a:solidFill>
                <a:latin typeface="Consolas" panose="020B0609020204030204" pitchFamily="49" charset="0"/>
              </a:rPr>
              <a:t> : </a:t>
            </a:r>
            <a:r>
              <a:rPr lang="en-GB" sz="1800" dirty="0">
                <a:solidFill>
                  <a:srgbClr val="808080"/>
                </a:solidFill>
                <a:latin typeface="Consolas" panose="020B0609020204030204" pitchFamily="49" charset="0"/>
              </a:rPr>
              <a:t>b</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a:t>
            </a: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main()</a:t>
            </a:r>
          </a:p>
          <a:p>
            <a:pPr marL="0" indent="0">
              <a:buNone/>
            </a:pP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"maximus(1, 2):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maximus&lt;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&gt;(1, 2)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fr-FR" sz="1800" dirty="0">
                <a:solidFill>
                  <a:srgbClr val="000000"/>
                </a:solidFill>
                <a:latin typeface="Consolas" panose="020B0609020204030204" pitchFamily="49" charset="0"/>
              </a:rPr>
              <a:t>    std::cout </a:t>
            </a:r>
            <a:r>
              <a:rPr lang="fr-FR" sz="1800" dirty="0">
                <a:solidFill>
                  <a:srgbClr val="008080"/>
                </a:solidFill>
                <a:latin typeface="Consolas" panose="020B0609020204030204" pitchFamily="49" charset="0"/>
              </a:rPr>
              <a:t>&lt;&lt;</a:t>
            </a:r>
            <a:r>
              <a:rPr lang="fr-FR" sz="1800" dirty="0">
                <a:solidFill>
                  <a:srgbClr val="000000"/>
                </a:solidFill>
                <a:latin typeface="Consolas" panose="020B0609020204030204" pitchFamily="49" charset="0"/>
              </a:rPr>
              <a:t> </a:t>
            </a:r>
            <a:r>
              <a:rPr lang="fr-FR" sz="1800" dirty="0">
                <a:solidFill>
                  <a:srgbClr val="A31515"/>
                </a:solidFill>
                <a:latin typeface="Consolas" panose="020B0609020204030204" pitchFamily="49" charset="0"/>
              </a:rPr>
              <a:t>"maximus(1.1, 2.2): "</a:t>
            </a:r>
            <a:r>
              <a:rPr lang="fr-FR" sz="1800" dirty="0">
                <a:solidFill>
                  <a:srgbClr val="000000"/>
                </a:solidFill>
                <a:latin typeface="Consolas" panose="020B0609020204030204" pitchFamily="49" charset="0"/>
              </a:rPr>
              <a:t> </a:t>
            </a:r>
            <a:r>
              <a:rPr lang="fr-FR" sz="1800" dirty="0">
                <a:solidFill>
                  <a:srgbClr val="008080"/>
                </a:solidFill>
                <a:latin typeface="Consolas" panose="020B0609020204030204" pitchFamily="49" charset="0"/>
              </a:rPr>
              <a:t>&lt;&lt;</a:t>
            </a:r>
            <a:r>
              <a:rPr lang="fr-FR" sz="1800" dirty="0">
                <a:solidFill>
                  <a:srgbClr val="000000"/>
                </a:solidFill>
                <a:latin typeface="Consolas" panose="020B0609020204030204" pitchFamily="49" charset="0"/>
              </a:rPr>
              <a:t> maximus&lt;</a:t>
            </a:r>
            <a:r>
              <a:rPr lang="fr-FR" sz="1800" dirty="0">
                <a:solidFill>
                  <a:srgbClr val="0000FF"/>
                </a:solidFill>
                <a:latin typeface="Consolas" panose="020B0609020204030204" pitchFamily="49" charset="0"/>
              </a:rPr>
              <a:t>double</a:t>
            </a:r>
            <a:r>
              <a:rPr lang="fr-FR" sz="1800" dirty="0">
                <a:solidFill>
                  <a:srgbClr val="000000"/>
                </a:solidFill>
                <a:latin typeface="Consolas" panose="020B0609020204030204" pitchFamily="49" charset="0"/>
              </a:rPr>
              <a:t>&gt;(1.1, 2.2) </a:t>
            </a:r>
            <a:r>
              <a:rPr lang="fr-FR" sz="1800" dirty="0">
                <a:solidFill>
                  <a:srgbClr val="008080"/>
                </a:solidFill>
                <a:latin typeface="Consolas" panose="020B0609020204030204" pitchFamily="49" charset="0"/>
              </a:rPr>
              <a:t>&lt;&lt;</a:t>
            </a:r>
            <a:r>
              <a:rPr lang="fr-FR"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"maximus('a', 'b'):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maximus&lt;</a:t>
            </a:r>
            <a:r>
              <a:rPr lang="en-GB" sz="1800" dirty="0">
                <a:solidFill>
                  <a:srgbClr val="0000FF"/>
                </a:solidFill>
                <a:latin typeface="Consolas" panose="020B0609020204030204" pitchFamily="49" charset="0"/>
              </a:rPr>
              <a:t>char</a:t>
            </a:r>
            <a:r>
              <a:rPr lang="en-GB" sz="1800" dirty="0">
                <a:solidFill>
                  <a:srgbClr val="000000"/>
                </a:solidFill>
                <a:latin typeface="Consolas" panose="020B0609020204030204" pitchFamily="49" charset="0"/>
              </a:rPr>
              <a:t>&gt;(</a:t>
            </a:r>
            <a:r>
              <a:rPr lang="en-GB" sz="1800" dirty="0">
                <a:solidFill>
                  <a:srgbClr val="A31515"/>
                </a:solidFill>
                <a:latin typeface="Consolas" panose="020B0609020204030204" pitchFamily="49" charset="0"/>
              </a:rPr>
              <a:t>'a'</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'b'</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    </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0;</a:t>
            </a:r>
          </a:p>
          <a:p>
            <a:pPr marL="0" indent="0">
              <a:buNone/>
            </a:pPr>
            <a:r>
              <a:rPr lang="en-GB" sz="1800" dirty="0">
                <a:solidFill>
                  <a:srgbClr val="000000"/>
                </a:solidFill>
                <a:latin typeface="Consolas" panose="020B0609020204030204" pitchFamily="49" charset="0"/>
              </a:rPr>
              <a:t>}</a:t>
            </a:r>
          </a:p>
        </p:txBody>
      </p:sp>
      <p:sp>
        <p:nvSpPr>
          <p:cNvPr id="4" name="TextBox 3">
            <a:extLst>
              <a:ext uri="{FF2B5EF4-FFF2-40B4-BE49-F238E27FC236}">
                <a16:creationId xmlns:a16="http://schemas.microsoft.com/office/drawing/2014/main" id="{0CFF7914-4125-42C0-901C-3E51594AAFBF}"/>
              </a:ext>
            </a:extLst>
          </p:cNvPr>
          <p:cNvSpPr txBox="1"/>
          <p:nvPr/>
        </p:nvSpPr>
        <p:spPr>
          <a:xfrm>
            <a:off x="5984682" y="1520686"/>
            <a:ext cx="4047878"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a:t>Here we call our function 3 times with a different &lt;type T&gt; specified each time.</a:t>
            </a:r>
          </a:p>
        </p:txBody>
      </p:sp>
      <p:cxnSp>
        <p:nvCxnSpPr>
          <p:cNvPr id="5" name="Straight Arrow Connector 4">
            <a:extLst>
              <a:ext uri="{FF2B5EF4-FFF2-40B4-BE49-F238E27FC236}">
                <a16:creationId xmlns:a16="http://schemas.microsoft.com/office/drawing/2014/main" id="{A7DEF18E-2784-4166-BB5F-BCBF7383305E}"/>
              </a:ext>
            </a:extLst>
          </p:cNvPr>
          <p:cNvCxnSpPr>
            <a:cxnSpLocks/>
            <a:stCxn id="4" idx="2"/>
          </p:cNvCxnSpPr>
          <p:nvPr/>
        </p:nvCxnSpPr>
        <p:spPr>
          <a:xfrm flipH="1">
            <a:off x="7044856" y="2721015"/>
            <a:ext cx="963765" cy="9842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55998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D5FC8-6FEB-4123-9FDA-413C28828555}"/>
              </a:ext>
            </a:extLst>
          </p:cNvPr>
          <p:cNvSpPr>
            <a:spLocks noGrp="1"/>
          </p:cNvSpPr>
          <p:nvPr>
            <p:ph type="title"/>
          </p:nvPr>
        </p:nvSpPr>
        <p:spPr/>
        <p:txBody>
          <a:bodyPr/>
          <a:lstStyle/>
          <a:p>
            <a:r>
              <a:rPr lang="en-GB" dirty="0"/>
              <a:t>Activity 1 – Function Template for ‘adder’</a:t>
            </a:r>
          </a:p>
        </p:txBody>
      </p:sp>
      <p:sp>
        <p:nvSpPr>
          <p:cNvPr id="3" name="Content Placeholder 2">
            <a:extLst>
              <a:ext uri="{FF2B5EF4-FFF2-40B4-BE49-F238E27FC236}">
                <a16:creationId xmlns:a16="http://schemas.microsoft.com/office/drawing/2014/main" id="{9C73F1D0-AD37-4B35-B1EE-273FEA856481}"/>
              </a:ext>
            </a:extLst>
          </p:cNvPr>
          <p:cNvSpPr>
            <a:spLocks noGrp="1"/>
          </p:cNvSpPr>
          <p:nvPr>
            <p:ph idx="1"/>
          </p:nvPr>
        </p:nvSpPr>
        <p:spPr/>
        <p:txBody>
          <a:bodyPr/>
          <a:lstStyle/>
          <a:p>
            <a:r>
              <a:rPr lang="en-GB" dirty="0"/>
              <a:t>Create a function template which adds two arguments of any typename ‘T’ together.</a:t>
            </a:r>
          </a:p>
          <a:p>
            <a:endParaRPr lang="en-GB" dirty="0"/>
          </a:p>
          <a:p>
            <a:r>
              <a:rPr lang="en-GB" dirty="0"/>
              <a:t>Check your answer with:</a:t>
            </a:r>
          </a:p>
          <a:p>
            <a:pPr marL="0" indent="0">
              <a:buNone/>
            </a:pPr>
            <a:endParaRPr lang="en-GB" dirty="0"/>
          </a:p>
          <a:p>
            <a:pPr marL="0" indent="0">
              <a:buNone/>
            </a:pPr>
            <a:r>
              <a:rPr lang="en-GB" sz="1800" dirty="0">
                <a:solidFill>
                  <a:srgbClr val="000000"/>
                </a:solidFill>
                <a:latin typeface="Consolas" panose="020B0609020204030204" pitchFamily="49" charset="0"/>
              </a:rPr>
              <a:t>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"adder(1, 2):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adder&lt;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&gt;(1, 2)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"adder(1.1, 2.2):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adder&lt;</a:t>
            </a:r>
            <a:r>
              <a:rPr lang="en-GB" sz="1800" dirty="0">
                <a:solidFill>
                  <a:srgbClr val="0000FF"/>
                </a:solidFill>
                <a:latin typeface="Consolas" panose="020B0609020204030204" pitchFamily="49" charset="0"/>
              </a:rPr>
              <a:t>double</a:t>
            </a:r>
            <a:r>
              <a:rPr lang="en-GB" sz="1800" dirty="0">
                <a:solidFill>
                  <a:srgbClr val="000000"/>
                </a:solidFill>
                <a:latin typeface="Consolas" panose="020B0609020204030204" pitchFamily="49" charset="0"/>
              </a:rPr>
              <a:t>&gt;(1.1, 2.2)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"adder('a', 2):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adder&lt;</a:t>
            </a:r>
            <a:r>
              <a:rPr lang="en-GB" sz="1800" dirty="0">
                <a:solidFill>
                  <a:srgbClr val="0000FF"/>
                </a:solidFill>
                <a:latin typeface="Consolas" panose="020B0609020204030204" pitchFamily="49" charset="0"/>
              </a:rPr>
              <a:t>char</a:t>
            </a:r>
            <a:r>
              <a:rPr lang="en-GB" sz="1800" dirty="0">
                <a:solidFill>
                  <a:srgbClr val="000000"/>
                </a:solidFill>
                <a:latin typeface="Consolas" panose="020B0609020204030204" pitchFamily="49" charset="0"/>
              </a:rPr>
              <a:t>&gt;(</a:t>
            </a:r>
            <a:r>
              <a:rPr lang="en-GB" sz="1800" dirty="0">
                <a:solidFill>
                  <a:srgbClr val="A31515"/>
                </a:solidFill>
                <a:latin typeface="Consolas" panose="020B0609020204030204" pitchFamily="49" charset="0"/>
              </a:rPr>
              <a:t>'a'</a:t>
            </a:r>
            <a:r>
              <a:rPr lang="en-GB" sz="1800" dirty="0">
                <a:solidFill>
                  <a:srgbClr val="000000"/>
                </a:solidFill>
                <a:latin typeface="Consolas" panose="020B0609020204030204" pitchFamily="49" charset="0"/>
              </a:rPr>
              <a:t>, 2)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endParaRPr lang="en-GB" dirty="0"/>
          </a:p>
        </p:txBody>
      </p:sp>
      <p:pic>
        <p:nvPicPr>
          <p:cNvPr id="4" name="Picture 2" descr="D:\Users\aa6164\AppData\Local\Microsoft\Windows\Temporary Internet Files\Content.IE5\046BKBZ5\MP900437312[1].jpg">
            <a:extLst>
              <a:ext uri="{FF2B5EF4-FFF2-40B4-BE49-F238E27FC236}">
                <a16:creationId xmlns:a16="http://schemas.microsoft.com/office/drawing/2014/main" id="{00CB11FA-4E96-4BB4-9A02-DC08B4B1FCFB}"/>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Tree>
    <p:extLst>
      <p:ext uri="{BB962C8B-B14F-4D97-AF65-F5344CB8AC3E}">
        <p14:creationId xmlns:p14="http://schemas.microsoft.com/office/powerpoint/2010/main" val="2948475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3D284-B19C-4B4F-B27B-3B7B10F8D2AE}"/>
              </a:ext>
            </a:extLst>
          </p:cNvPr>
          <p:cNvSpPr>
            <a:spLocks noGrp="1"/>
          </p:cNvSpPr>
          <p:nvPr>
            <p:ph type="title"/>
          </p:nvPr>
        </p:nvSpPr>
        <p:spPr/>
        <p:txBody>
          <a:bodyPr/>
          <a:lstStyle/>
          <a:p>
            <a:r>
              <a:rPr lang="en-GB" dirty="0"/>
              <a:t>Function Templates with 2, 3+ Generic types</a:t>
            </a:r>
          </a:p>
        </p:txBody>
      </p:sp>
      <p:sp>
        <p:nvSpPr>
          <p:cNvPr id="3" name="Content Placeholder 2">
            <a:extLst>
              <a:ext uri="{FF2B5EF4-FFF2-40B4-BE49-F238E27FC236}">
                <a16:creationId xmlns:a16="http://schemas.microsoft.com/office/drawing/2014/main" id="{7BBE68F1-08E6-461F-9C34-FBB251477848}"/>
              </a:ext>
            </a:extLst>
          </p:cNvPr>
          <p:cNvSpPr>
            <a:spLocks noGrp="1"/>
          </p:cNvSpPr>
          <p:nvPr>
            <p:ph idx="1"/>
          </p:nvPr>
        </p:nvSpPr>
        <p:spPr/>
        <p:txBody>
          <a:bodyPr>
            <a:normAutofit/>
          </a:bodyPr>
          <a:lstStyle/>
          <a:p>
            <a:r>
              <a:rPr lang="en-GB" dirty="0"/>
              <a:t>We can also define function templates that accept more than one type parameter, e.g.:</a:t>
            </a:r>
          </a:p>
          <a:p>
            <a:endParaRPr lang="en-GB" dirty="0"/>
          </a:p>
          <a:p>
            <a:endParaRPr lang="en-GB" dirty="0"/>
          </a:p>
          <a:p>
            <a:pPr marL="0" indent="0">
              <a:buNone/>
            </a:pPr>
            <a:r>
              <a:rPr lang="en-GB" dirty="0">
                <a:solidFill>
                  <a:srgbClr val="0000FF"/>
                </a:solidFill>
                <a:latin typeface="Consolas" panose="020B0609020204030204" pitchFamily="49" charset="0"/>
              </a:rPr>
              <a:t>template</a:t>
            </a:r>
            <a:r>
              <a:rPr lang="en-GB" dirty="0">
                <a:solidFill>
                  <a:srgbClr val="000000"/>
                </a:solidFill>
                <a:latin typeface="Consolas" panose="020B0609020204030204" pitchFamily="49" charset="0"/>
              </a:rPr>
              <a:t> &lt;</a:t>
            </a:r>
            <a:r>
              <a:rPr lang="en-GB" sz="2800" dirty="0">
                <a:solidFill>
                  <a:srgbClr val="0000FF"/>
                </a:solidFill>
                <a:latin typeface="Consolas" panose="020B0609020204030204" pitchFamily="49" charset="0"/>
              </a:rPr>
              <a:t>typename</a:t>
            </a:r>
            <a:r>
              <a:rPr lang="en-GB" dirty="0">
                <a:solidFill>
                  <a:srgbClr val="000000"/>
                </a:solidFill>
                <a:latin typeface="Consolas" panose="020B0609020204030204" pitchFamily="49" charset="0"/>
              </a:rPr>
              <a:t> T, </a:t>
            </a:r>
            <a:r>
              <a:rPr lang="en-GB" sz="2800" dirty="0">
                <a:solidFill>
                  <a:srgbClr val="0000FF"/>
                </a:solidFill>
                <a:latin typeface="Consolas" panose="020B0609020204030204" pitchFamily="49" charset="0"/>
              </a:rPr>
              <a:t>typename</a:t>
            </a:r>
            <a:r>
              <a:rPr lang="en-GB" dirty="0">
                <a:solidFill>
                  <a:srgbClr val="000000"/>
                </a:solidFill>
                <a:latin typeface="Consolas" panose="020B0609020204030204" pitchFamily="49" charset="0"/>
              </a:rPr>
              <a:t> U&gt;</a:t>
            </a:r>
          </a:p>
          <a:p>
            <a:pPr marL="0" indent="0">
              <a:buNone/>
            </a:pPr>
            <a:r>
              <a:rPr lang="en-GB" dirty="0">
                <a:solidFill>
                  <a:srgbClr val="000000"/>
                </a:solidFill>
                <a:latin typeface="Consolas" panose="020B0609020204030204" pitchFamily="49" charset="0"/>
              </a:rPr>
              <a:t>T minimus(T a, U b) {</a:t>
            </a:r>
          </a:p>
          <a:p>
            <a:pPr marL="0" indent="0">
              <a:buNone/>
            </a:pPr>
            <a:r>
              <a:rPr lang="en-GB" dirty="0">
                <a:solidFill>
                  <a:srgbClr val="000000"/>
                </a:solidFill>
                <a:latin typeface="Consolas" panose="020B0609020204030204" pitchFamily="49" charset="0"/>
              </a:rPr>
              <a:t>    </a:t>
            </a:r>
            <a:r>
              <a:rPr lang="en-GB" dirty="0">
                <a:solidFill>
                  <a:srgbClr val="0000FF"/>
                </a:solidFill>
                <a:latin typeface="Consolas" panose="020B0609020204030204" pitchFamily="49" charset="0"/>
              </a:rPr>
              <a:t>return</a:t>
            </a:r>
            <a:r>
              <a:rPr lang="en-GB" dirty="0">
                <a:solidFill>
                  <a:srgbClr val="000000"/>
                </a:solidFill>
                <a:latin typeface="Consolas" panose="020B0609020204030204" pitchFamily="49" charset="0"/>
              </a:rPr>
              <a:t> (a &lt; b ? a : b);</a:t>
            </a:r>
          </a:p>
          <a:p>
            <a:pPr marL="0" indent="0">
              <a:buNone/>
            </a:pPr>
            <a:r>
              <a:rPr lang="en-GB" dirty="0">
                <a:solidFill>
                  <a:srgbClr val="000000"/>
                </a:solidFill>
                <a:latin typeface="Consolas" panose="020B0609020204030204" pitchFamily="49" charset="0"/>
              </a:rPr>
              <a:t>}</a:t>
            </a:r>
          </a:p>
          <a:p>
            <a:pPr marL="0" indent="0">
              <a:buNone/>
            </a:pPr>
            <a:endParaRPr lang="en-GB" sz="1800" dirty="0">
              <a:solidFill>
                <a:srgbClr val="0000FF"/>
              </a:solidFill>
              <a:latin typeface="Consolas" panose="020B0609020204030204" pitchFamily="49" charset="0"/>
            </a:endParaRPr>
          </a:p>
        </p:txBody>
      </p:sp>
      <p:sp>
        <p:nvSpPr>
          <p:cNvPr id="5" name="TextBox 4">
            <a:extLst>
              <a:ext uri="{FF2B5EF4-FFF2-40B4-BE49-F238E27FC236}">
                <a16:creationId xmlns:a16="http://schemas.microsoft.com/office/drawing/2014/main" id="{20289069-A7FA-46D6-A562-65B6AC5236A4}"/>
              </a:ext>
            </a:extLst>
          </p:cNvPr>
          <p:cNvSpPr txBox="1"/>
          <p:nvPr/>
        </p:nvSpPr>
        <p:spPr>
          <a:xfrm>
            <a:off x="7902933" y="2568270"/>
            <a:ext cx="3776870"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a:t>Here, ‘T’ and ‘U’ are our </a:t>
            </a:r>
            <a:r>
              <a:rPr lang="en-GB" sz="2400" b="1" i="1" dirty="0"/>
              <a:t>Generic Types </a:t>
            </a:r>
            <a:r>
              <a:rPr lang="en-GB" sz="2400" dirty="0"/>
              <a:t>which are passed to our function like regular parameters.</a:t>
            </a:r>
          </a:p>
        </p:txBody>
      </p:sp>
      <p:cxnSp>
        <p:nvCxnSpPr>
          <p:cNvPr id="6" name="Straight Arrow Connector 5">
            <a:extLst>
              <a:ext uri="{FF2B5EF4-FFF2-40B4-BE49-F238E27FC236}">
                <a16:creationId xmlns:a16="http://schemas.microsoft.com/office/drawing/2014/main" id="{03EAD997-0AFF-4882-8226-09996FFBA05D}"/>
              </a:ext>
            </a:extLst>
          </p:cNvPr>
          <p:cNvCxnSpPr>
            <a:cxnSpLocks/>
            <a:stCxn id="5" idx="1"/>
          </p:cNvCxnSpPr>
          <p:nvPr/>
        </p:nvCxnSpPr>
        <p:spPr>
          <a:xfrm flipH="1">
            <a:off x="6726803" y="3353100"/>
            <a:ext cx="1176130" cy="3204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04B18D5F-DC89-4C13-AD08-243063ACFD7E}"/>
              </a:ext>
            </a:extLst>
          </p:cNvPr>
          <p:cNvSpPr txBox="1"/>
          <p:nvPr/>
        </p:nvSpPr>
        <p:spPr>
          <a:xfrm>
            <a:off x="5430078" y="5853797"/>
            <a:ext cx="6249725"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Note:  this example is somewhat contrived – we probably would not want to compare different types in this way.</a:t>
            </a:r>
          </a:p>
        </p:txBody>
      </p:sp>
    </p:spTree>
    <p:extLst>
      <p:ext uri="{BB962C8B-B14F-4D97-AF65-F5344CB8AC3E}">
        <p14:creationId xmlns:p14="http://schemas.microsoft.com/office/powerpoint/2010/main" val="3525750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F28BF9-E6FF-41FD-84FE-6FF8F7625856}"/>
              </a:ext>
            </a:extLst>
          </p:cNvPr>
          <p:cNvSpPr>
            <a:spLocks noGrp="1"/>
          </p:cNvSpPr>
          <p:nvPr>
            <p:ph idx="1"/>
          </p:nvPr>
        </p:nvSpPr>
        <p:spPr>
          <a:xfrm>
            <a:off x="127221" y="365124"/>
            <a:ext cx="11937558" cy="6099285"/>
          </a:xfrm>
        </p:spPr>
        <p:txBody>
          <a:bodyPr>
            <a:normAutofit fontScale="92500"/>
          </a:bodyPr>
          <a:lstStyle/>
          <a:p>
            <a:pPr marL="0" indent="0">
              <a:buNone/>
            </a:pPr>
            <a:r>
              <a:rPr lang="en-GB" sz="1800" dirty="0">
                <a:solidFill>
                  <a:srgbClr val="808080"/>
                </a:solidFill>
                <a:latin typeface="Consolas" panose="020B0609020204030204" pitchFamily="49" charset="0"/>
              </a:rPr>
              <a:t>#include</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&lt;iostream&gt;</a:t>
            </a:r>
            <a:endParaRPr lang="en-GB" sz="1800" dirty="0">
              <a:solidFill>
                <a:srgbClr val="000000"/>
              </a:solidFill>
              <a:latin typeface="Consolas" panose="020B0609020204030204" pitchFamily="49" charset="0"/>
            </a:endParaRP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template</a:t>
            </a:r>
            <a:r>
              <a:rPr lang="en-GB" sz="1800" dirty="0">
                <a:solidFill>
                  <a:srgbClr val="000000"/>
                </a:solidFill>
                <a:latin typeface="Consolas" panose="020B0609020204030204" pitchFamily="49" charset="0"/>
              </a:rPr>
              <a:t> &lt;</a:t>
            </a:r>
            <a:r>
              <a:rPr lang="en-GB" sz="1800" dirty="0">
                <a:solidFill>
                  <a:srgbClr val="0000FF"/>
                </a:solidFill>
                <a:latin typeface="Consolas" panose="020B0609020204030204" pitchFamily="49" charset="0"/>
              </a:rPr>
              <a:t>typename</a:t>
            </a:r>
            <a:r>
              <a:rPr lang="en-GB" sz="1800" dirty="0">
                <a:solidFill>
                  <a:srgbClr val="000000"/>
                </a:solidFill>
                <a:latin typeface="Consolas" panose="020B0609020204030204" pitchFamily="49" charset="0"/>
              </a:rPr>
              <a:t> T, </a:t>
            </a:r>
            <a:r>
              <a:rPr lang="en-GB" sz="1800" dirty="0">
                <a:solidFill>
                  <a:srgbClr val="0000FF"/>
                </a:solidFill>
                <a:latin typeface="Consolas" panose="020B0609020204030204" pitchFamily="49" charset="0"/>
              </a:rPr>
              <a:t>typename</a:t>
            </a:r>
            <a:r>
              <a:rPr lang="en-GB" sz="1800" dirty="0">
                <a:solidFill>
                  <a:srgbClr val="000000"/>
                </a:solidFill>
                <a:latin typeface="Consolas" panose="020B0609020204030204" pitchFamily="49" charset="0"/>
              </a:rPr>
              <a:t> U&gt;</a:t>
            </a:r>
          </a:p>
          <a:p>
            <a:pPr marL="0" indent="0">
              <a:buNone/>
            </a:pPr>
            <a:r>
              <a:rPr lang="en-GB" sz="1800" dirty="0">
                <a:solidFill>
                  <a:srgbClr val="000000"/>
                </a:solidFill>
                <a:latin typeface="Consolas" panose="020B0609020204030204" pitchFamily="49" charset="0"/>
              </a:rPr>
              <a:t>T minimus(T a, U b) {</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(a &lt; b ? a : b);</a:t>
            </a:r>
          </a:p>
          <a:p>
            <a:pPr marL="0" indent="0">
              <a:buNone/>
            </a:pPr>
            <a:r>
              <a:rPr lang="en-GB" sz="1800" dirty="0">
                <a:solidFill>
                  <a:srgbClr val="000000"/>
                </a:solidFill>
                <a:latin typeface="Consolas" panose="020B0609020204030204" pitchFamily="49" charset="0"/>
              </a:rPr>
              <a:t>}</a:t>
            </a: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main()</a:t>
            </a:r>
          </a:p>
          <a:p>
            <a:pPr marL="0" indent="0">
              <a:buNone/>
            </a:pP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"minimus&lt;int, int&gt;(1, 2):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minimus&lt;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&gt;(1, 2)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fr-FR" sz="1800" dirty="0">
                <a:solidFill>
                  <a:srgbClr val="000000"/>
                </a:solidFill>
                <a:latin typeface="Consolas" panose="020B0609020204030204" pitchFamily="49" charset="0"/>
              </a:rPr>
              <a:t>    std::cout </a:t>
            </a:r>
            <a:r>
              <a:rPr lang="fr-FR" sz="1800" dirty="0">
                <a:solidFill>
                  <a:srgbClr val="008080"/>
                </a:solidFill>
                <a:latin typeface="Consolas" panose="020B0609020204030204" pitchFamily="49" charset="0"/>
              </a:rPr>
              <a:t>&lt;&lt;</a:t>
            </a:r>
            <a:r>
              <a:rPr lang="fr-FR" sz="1800" dirty="0">
                <a:solidFill>
                  <a:srgbClr val="000000"/>
                </a:solidFill>
                <a:latin typeface="Consolas" panose="020B0609020204030204" pitchFamily="49" charset="0"/>
              </a:rPr>
              <a:t> </a:t>
            </a:r>
            <a:r>
              <a:rPr lang="fr-FR" sz="1800" dirty="0">
                <a:solidFill>
                  <a:srgbClr val="A31515"/>
                </a:solidFill>
                <a:latin typeface="Consolas" panose="020B0609020204030204" pitchFamily="49" charset="0"/>
              </a:rPr>
              <a:t>"minimus&lt;int, double&gt;(1, 2.2): "</a:t>
            </a:r>
            <a:r>
              <a:rPr lang="fr-FR" sz="1800" dirty="0">
                <a:solidFill>
                  <a:srgbClr val="000000"/>
                </a:solidFill>
                <a:latin typeface="Consolas" panose="020B0609020204030204" pitchFamily="49" charset="0"/>
              </a:rPr>
              <a:t> </a:t>
            </a:r>
            <a:r>
              <a:rPr lang="fr-FR" sz="1800" dirty="0">
                <a:solidFill>
                  <a:srgbClr val="008080"/>
                </a:solidFill>
                <a:latin typeface="Consolas" panose="020B0609020204030204" pitchFamily="49" charset="0"/>
              </a:rPr>
              <a:t>&lt;&lt;</a:t>
            </a:r>
            <a:r>
              <a:rPr lang="fr-FR" sz="1800" dirty="0">
                <a:solidFill>
                  <a:srgbClr val="000000"/>
                </a:solidFill>
                <a:latin typeface="Consolas" panose="020B0609020204030204" pitchFamily="49" charset="0"/>
              </a:rPr>
              <a:t> minimus&lt;</a:t>
            </a:r>
            <a:r>
              <a:rPr lang="fr-FR" sz="1800" dirty="0">
                <a:solidFill>
                  <a:srgbClr val="0000FF"/>
                </a:solidFill>
                <a:latin typeface="Consolas" panose="020B0609020204030204" pitchFamily="49" charset="0"/>
              </a:rPr>
              <a:t>int</a:t>
            </a:r>
            <a:r>
              <a:rPr lang="fr-FR" sz="1800" dirty="0">
                <a:solidFill>
                  <a:srgbClr val="000000"/>
                </a:solidFill>
                <a:latin typeface="Consolas" panose="020B0609020204030204" pitchFamily="49" charset="0"/>
              </a:rPr>
              <a:t>, </a:t>
            </a:r>
            <a:r>
              <a:rPr lang="fr-FR" sz="1800" dirty="0">
                <a:solidFill>
                  <a:srgbClr val="0000FF"/>
                </a:solidFill>
                <a:latin typeface="Consolas" panose="020B0609020204030204" pitchFamily="49" charset="0"/>
              </a:rPr>
              <a:t>double</a:t>
            </a:r>
            <a:r>
              <a:rPr lang="fr-FR" sz="1800" dirty="0">
                <a:solidFill>
                  <a:srgbClr val="000000"/>
                </a:solidFill>
                <a:latin typeface="Consolas" panose="020B0609020204030204" pitchFamily="49" charset="0"/>
              </a:rPr>
              <a:t>&gt;(1, 2.2) </a:t>
            </a:r>
            <a:r>
              <a:rPr lang="fr-FR" sz="1800" dirty="0">
                <a:solidFill>
                  <a:srgbClr val="008080"/>
                </a:solidFill>
                <a:latin typeface="Consolas" panose="020B0609020204030204" pitchFamily="49" charset="0"/>
              </a:rPr>
              <a:t>&lt;&lt;</a:t>
            </a:r>
            <a:r>
              <a:rPr lang="fr-FR"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"minimus&lt;char, int&gt;('b', 161):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minimus&lt;</a:t>
            </a:r>
            <a:r>
              <a:rPr lang="en-GB" sz="1800" dirty="0">
                <a:solidFill>
                  <a:srgbClr val="0000FF"/>
                </a:solidFill>
                <a:latin typeface="Consolas" panose="020B0609020204030204" pitchFamily="49" charset="0"/>
              </a:rPr>
              <a:t>char</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&gt;(</a:t>
            </a:r>
            <a:r>
              <a:rPr lang="en-GB" sz="1800" dirty="0">
                <a:solidFill>
                  <a:srgbClr val="A31515"/>
                </a:solidFill>
                <a:latin typeface="Consolas" panose="020B0609020204030204" pitchFamily="49" charset="0"/>
              </a:rPr>
              <a:t>'b'</a:t>
            </a:r>
            <a:r>
              <a:rPr lang="en-GB" sz="1800" dirty="0">
                <a:solidFill>
                  <a:srgbClr val="000000"/>
                </a:solidFill>
                <a:latin typeface="Consolas" panose="020B0609020204030204" pitchFamily="49" charset="0"/>
              </a:rPr>
              <a:t>, 161)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"minimus&lt;int, char&gt;(161, 'b'):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minimus&lt;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char</a:t>
            </a:r>
            <a:r>
              <a:rPr lang="en-GB" sz="1800" dirty="0">
                <a:solidFill>
                  <a:srgbClr val="000000"/>
                </a:solidFill>
                <a:latin typeface="Consolas" panose="020B0609020204030204" pitchFamily="49" charset="0"/>
              </a:rPr>
              <a:t>&gt;(161, </a:t>
            </a:r>
            <a:r>
              <a:rPr lang="en-GB" sz="1800" dirty="0">
                <a:solidFill>
                  <a:srgbClr val="A31515"/>
                </a:solidFill>
                <a:latin typeface="Consolas" panose="020B0609020204030204" pitchFamily="49" charset="0"/>
              </a:rPr>
              <a:t>'b'</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    </a:t>
            </a: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0;</a:t>
            </a:r>
          </a:p>
          <a:p>
            <a:pPr marL="0" indent="0">
              <a:buNone/>
            </a:pPr>
            <a:r>
              <a:rPr lang="en-GB" sz="1800" dirty="0">
                <a:solidFill>
                  <a:srgbClr val="000000"/>
                </a:solidFill>
                <a:latin typeface="Consolas" panose="020B0609020204030204" pitchFamily="49" charset="0"/>
              </a:rPr>
              <a:t>}</a:t>
            </a:r>
          </a:p>
        </p:txBody>
      </p:sp>
      <p:sp>
        <p:nvSpPr>
          <p:cNvPr id="4" name="TextBox 3">
            <a:extLst>
              <a:ext uri="{FF2B5EF4-FFF2-40B4-BE49-F238E27FC236}">
                <a16:creationId xmlns:a16="http://schemas.microsoft.com/office/drawing/2014/main" id="{0CFF7914-4125-42C0-901C-3E51594AAFBF}"/>
              </a:ext>
            </a:extLst>
          </p:cNvPr>
          <p:cNvSpPr txBox="1"/>
          <p:nvPr/>
        </p:nvSpPr>
        <p:spPr>
          <a:xfrm>
            <a:off x="5944925" y="1131072"/>
            <a:ext cx="4431528"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a:t>Here we call our function 4 times with different &lt;type T, type U&gt; specified each time.</a:t>
            </a:r>
          </a:p>
        </p:txBody>
      </p:sp>
      <p:cxnSp>
        <p:nvCxnSpPr>
          <p:cNvPr id="5" name="Straight Arrow Connector 4">
            <a:extLst>
              <a:ext uri="{FF2B5EF4-FFF2-40B4-BE49-F238E27FC236}">
                <a16:creationId xmlns:a16="http://schemas.microsoft.com/office/drawing/2014/main" id="{A7DEF18E-2784-4166-BB5F-BCBF7383305E}"/>
              </a:ext>
            </a:extLst>
          </p:cNvPr>
          <p:cNvCxnSpPr>
            <a:cxnSpLocks/>
            <a:stCxn id="4" idx="2"/>
          </p:cNvCxnSpPr>
          <p:nvPr/>
        </p:nvCxnSpPr>
        <p:spPr>
          <a:xfrm flipH="1">
            <a:off x="7585544" y="2331401"/>
            <a:ext cx="575145" cy="109759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20E1E19F-624E-4BE0-9422-01206CD69B80}"/>
              </a:ext>
            </a:extLst>
          </p:cNvPr>
          <p:cNvSpPr txBox="1"/>
          <p:nvPr/>
        </p:nvSpPr>
        <p:spPr>
          <a:xfrm>
            <a:off x="5064980" y="5726928"/>
            <a:ext cx="4431528"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400" dirty="0"/>
              <a:t>Note the output for the last 2 calls changes – why?</a:t>
            </a:r>
          </a:p>
        </p:txBody>
      </p:sp>
      <p:cxnSp>
        <p:nvCxnSpPr>
          <p:cNvPr id="9" name="Straight Arrow Connector 8">
            <a:extLst>
              <a:ext uri="{FF2B5EF4-FFF2-40B4-BE49-F238E27FC236}">
                <a16:creationId xmlns:a16="http://schemas.microsoft.com/office/drawing/2014/main" id="{5407F478-02C4-466D-A119-BD48B499AF40}"/>
              </a:ext>
            </a:extLst>
          </p:cNvPr>
          <p:cNvCxnSpPr>
            <a:stCxn id="7" idx="0"/>
          </p:cNvCxnSpPr>
          <p:nvPr/>
        </p:nvCxnSpPr>
        <p:spPr>
          <a:xfrm flipV="1">
            <a:off x="7280744" y="5125651"/>
            <a:ext cx="400216" cy="60127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34266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40E92-760D-48C5-B9C9-F8018853D997}"/>
              </a:ext>
            </a:extLst>
          </p:cNvPr>
          <p:cNvSpPr>
            <a:spLocks noGrp="1"/>
          </p:cNvSpPr>
          <p:nvPr>
            <p:ph type="title"/>
          </p:nvPr>
        </p:nvSpPr>
        <p:spPr/>
        <p:txBody>
          <a:bodyPr>
            <a:normAutofit/>
          </a:bodyPr>
          <a:lstStyle/>
          <a:p>
            <a:r>
              <a:rPr lang="en-GB" sz="4000" dirty="0"/>
              <a:t>Activity 2 – Function Template for ‘createPair’</a:t>
            </a:r>
          </a:p>
        </p:txBody>
      </p:sp>
      <p:sp>
        <p:nvSpPr>
          <p:cNvPr id="3" name="Content Placeholder 2">
            <a:extLst>
              <a:ext uri="{FF2B5EF4-FFF2-40B4-BE49-F238E27FC236}">
                <a16:creationId xmlns:a16="http://schemas.microsoft.com/office/drawing/2014/main" id="{94002E06-BB23-4E11-A7EC-0C93EE23EA34}"/>
              </a:ext>
            </a:extLst>
          </p:cNvPr>
          <p:cNvSpPr>
            <a:spLocks noGrp="1"/>
          </p:cNvSpPr>
          <p:nvPr>
            <p:ph idx="1"/>
          </p:nvPr>
        </p:nvSpPr>
        <p:spPr/>
        <p:txBody>
          <a:bodyPr>
            <a:normAutofit/>
          </a:bodyPr>
          <a:lstStyle/>
          <a:p>
            <a:r>
              <a:rPr lang="en-GB" dirty="0"/>
              <a:t>Create a function template called ‘createPair’, which has 2x generic types ‘T’ and ‘U’ and returns a std::pair&lt;T, U&gt; based on those input parameters.</a:t>
            </a:r>
          </a:p>
          <a:p>
            <a:endParaRPr lang="en-GB" dirty="0"/>
          </a:p>
          <a:p>
            <a:r>
              <a:rPr lang="en-GB" dirty="0"/>
              <a:t>Check your answer with:</a:t>
            </a:r>
          </a:p>
          <a:p>
            <a:pPr marL="0" indent="0">
              <a:buNone/>
            </a:pP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a = 1;</a:t>
            </a:r>
          </a:p>
          <a:p>
            <a:pPr marL="0" indent="0">
              <a:buNone/>
            </a:pPr>
            <a:r>
              <a:rPr lang="en-GB" sz="1800" dirty="0">
                <a:solidFill>
                  <a:srgbClr val="0000FF"/>
                </a:solidFill>
                <a:latin typeface="Consolas" panose="020B0609020204030204" pitchFamily="49" charset="0"/>
              </a:rPr>
              <a:t>double</a:t>
            </a:r>
            <a:r>
              <a:rPr lang="en-GB" sz="1800" dirty="0">
                <a:solidFill>
                  <a:srgbClr val="000000"/>
                </a:solidFill>
                <a:latin typeface="Consolas" panose="020B0609020204030204" pitchFamily="49" charset="0"/>
              </a:rPr>
              <a:t> b = 2.2;</a:t>
            </a:r>
          </a:p>
          <a:p>
            <a:pPr marL="0" indent="0">
              <a:buNone/>
            </a:pPr>
            <a:r>
              <a:rPr lang="en-GB" sz="1800" dirty="0">
                <a:solidFill>
                  <a:srgbClr val="000000"/>
                </a:solidFill>
                <a:latin typeface="Consolas" panose="020B0609020204030204" pitchFamily="49" charset="0"/>
              </a:rPr>
              <a:t>std::</a:t>
            </a:r>
            <a:r>
              <a:rPr lang="en-GB" sz="1800" dirty="0">
                <a:solidFill>
                  <a:srgbClr val="2B91AF"/>
                </a:solidFill>
                <a:latin typeface="Consolas" panose="020B0609020204030204" pitchFamily="49" charset="0"/>
              </a:rPr>
              <a:t>pair</a:t>
            </a:r>
            <a:r>
              <a:rPr lang="en-GB" sz="1800" dirty="0">
                <a:solidFill>
                  <a:srgbClr val="000000"/>
                </a:solidFill>
                <a:latin typeface="Consolas" panose="020B0609020204030204" pitchFamily="49" charset="0"/>
              </a:rPr>
              <a:t>&lt;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double</a:t>
            </a:r>
            <a:r>
              <a:rPr lang="en-GB" sz="1800" dirty="0">
                <a:solidFill>
                  <a:srgbClr val="000000"/>
                </a:solidFill>
                <a:latin typeface="Consolas" panose="020B0609020204030204" pitchFamily="49" charset="0"/>
              </a:rPr>
              <a:t>&gt; anotherPair(a, b); </a:t>
            </a:r>
            <a:r>
              <a:rPr lang="en-GB" sz="1800" dirty="0">
                <a:solidFill>
                  <a:srgbClr val="008000"/>
                </a:solidFill>
                <a:latin typeface="Consolas" panose="020B0609020204030204" pitchFamily="49" charset="0"/>
              </a:rPr>
              <a:t>// using a constructor to create a pair</a:t>
            </a: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auto</a:t>
            </a:r>
            <a:r>
              <a:rPr lang="en-GB" sz="1800" dirty="0">
                <a:solidFill>
                  <a:srgbClr val="000000"/>
                </a:solidFill>
                <a:latin typeface="Consolas" panose="020B0609020204030204" pitchFamily="49" charset="0"/>
              </a:rPr>
              <a:t> myPair = createPair(a, b); </a:t>
            </a:r>
            <a:r>
              <a:rPr lang="en-GB" sz="1800" dirty="0">
                <a:solidFill>
                  <a:srgbClr val="008000"/>
                </a:solidFill>
                <a:latin typeface="Consolas" panose="020B0609020204030204" pitchFamily="49" charset="0"/>
              </a:rPr>
              <a:t>// using our function template to create a pair</a:t>
            </a:r>
            <a:endParaRPr lang="en-GB" sz="1800" dirty="0">
              <a:solidFill>
                <a:srgbClr val="000000"/>
              </a:solidFill>
              <a:latin typeface="Consolas" panose="020B0609020204030204" pitchFamily="49" charset="0"/>
            </a:endParaRPr>
          </a:p>
          <a:p>
            <a:pPr marL="0" indent="0">
              <a:buNone/>
            </a:pPr>
            <a:r>
              <a:rPr lang="en-GB" sz="1800" dirty="0">
                <a:solidFill>
                  <a:srgbClr val="000000"/>
                </a:solidFill>
                <a:latin typeface="Consolas" panose="020B0609020204030204" pitchFamily="49" charset="0"/>
              </a:rPr>
              <a:t>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myPair.first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myPair.second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endParaRPr lang="en-GB" dirty="0"/>
          </a:p>
        </p:txBody>
      </p:sp>
      <p:pic>
        <p:nvPicPr>
          <p:cNvPr id="4" name="Picture 2" descr="D:\Users\aa6164\AppData\Local\Microsoft\Windows\Temporary Internet Files\Content.IE5\046BKBZ5\MP900437312[1].jpg">
            <a:extLst>
              <a:ext uri="{FF2B5EF4-FFF2-40B4-BE49-F238E27FC236}">
                <a16:creationId xmlns:a16="http://schemas.microsoft.com/office/drawing/2014/main" id="{84AA5B8F-5B82-4E61-9289-A1B524105867}"/>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Tree>
    <p:extLst>
      <p:ext uri="{BB962C8B-B14F-4D97-AF65-F5344CB8AC3E}">
        <p14:creationId xmlns:p14="http://schemas.microsoft.com/office/powerpoint/2010/main" val="2173264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D8B56-733C-4574-B2A2-BBCA60F1F711}"/>
              </a:ext>
            </a:extLst>
          </p:cNvPr>
          <p:cNvSpPr>
            <a:spLocks noGrp="1"/>
          </p:cNvSpPr>
          <p:nvPr>
            <p:ph type="title"/>
          </p:nvPr>
        </p:nvSpPr>
        <p:spPr/>
        <p:txBody>
          <a:bodyPr/>
          <a:lstStyle/>
          <a:p>
            <a:r>
              <a:rPr lang="en-GB" dirty="0"/>
              <a:t>Activity 3 – Checkout std::make_pair()</a:t>
            </a:r>
          </a:p>
        </p:txBody>
      </p:sp>
      <p:sp>
        <p:nvSpPr>
          <p:cNvPr id="3" name="Content Placeholder 2">
            <a:extLst>
              <a:ext uri="{FF2B5EF4-FFF2-40B4-BE49-F238E27FC236}">
                <a16:creationId xmlns:a16="http://schemas.microsoft.com/office/drawing/2014/main" id="{48F27DDA-916A-4EEF-9230-65671EC82E2E}"/>
              </a:ext>
            </a:extLst>
          </p:cNvPr>
          <p:cNvSpPr>
            <a:spLocks noGrp="1"/>
          </p:cNvSpPr>
          <p:nvPr>
            <p:ph idx="1"/>
          </p:nvPr>
        </p:nvSpPr>
        <p:spPr/>
        <p:txBody>
          <a:bodyPr/>
          <a:lstStyle/>
          <a:p>
            <a:r>
              <a:rPr lang="en-GB" dirty="0"/>
              <a:t>Investigate the std::make_pair() function template documentation.</a:t>
            </a:r>
          </a:p>
          <a:p>
            <a:endParaRPr lang="en-GB" dirty="0"/>
          </a:p>
        </p:txBody>
      </p:sp>
      <p:pic>
        <p:nvPicPr>
          <p:cNvPr id="4" name="Picture 2" descr="D:\Users\aa6164\AppData\Local\Microsoft\Windows\Temporary Internet Files\Content.IE5\046BKBZ5\MP900437312[1].jpg">
            <a:extLst>
              <a:ext uri="{FF2B5EF4-FFF2-40B4-BE49-F238E27FC236}">
                <a16:creationId xmlns:a16="http://schemas.microsoft.com/office/drawing/2014/main" id="{F6DC8287-57C4-474B-963C-E848F975655F}"/>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Tree>
    <p:extLst>
      <p:ext uri="{BB962C8B-B14F-4D97-AF65-F5344CB8AC3E}">
        <p14:creationId xmlns:p14="http://schemas.microsoft.com/office/powerpoint/2010/main" val="58091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D5FC8-6FEB-4123-9FDA-413C28828555}"/>
              </a:ext>
            </a:extLst>
          </p:cNvPr>
          <p:cNvSpPr>
            <a:spLocks noGrp="1"/>
          </p:cNvSpPr>
          <p:nvPr>
            <p:ph type="title"/>
          </p:nvPr>
        </p:nvSpPr>
        <p:spPr/>
        <p:txBody>
          <a:bodyPr>
            <a:normAutofit/>
          </a:bodyPr>
          <a:lstStyle/>
          <a:p>
            <a:r>
              <a:rPr lang="en-GB" sz="4000" dirty="0"/>
              <a:t>Activity 4 - Function Template for ‘copyius’</a:t>
            </a:r>
          </a:p>
        </p:txBody>
      </p:sp>
      <p:sp>
        <p:nvSpPr>
          <p:cNvPr id="3" name="Content Placeholder 2">
            <a:extLst>
              <a:ext uri="{FF2B5EF4-FFF2-40B4-BE49-F238E27FC236}">
                <a16:creationId xmlns:a16="http://schemas.microsoft.com/office/drawing/2014/main" id="{9C73F1D0-AD37-4B35-B1EE-273FEA856481}"/>
              </a:ext>
            </a:extLst>
          </p:cNvPr>
          <p:cNvSpPr>
            <a:spLocks noGrp="1"/>
          </p:cNvSpPr>
          <p:nvPr>
            <p:ph idx="1"/>
          </p:nvPr>
        </p:nvSpPr>
        <p:spPr/>
        <p:txBody>
          <a:bodyPr>
            <a:normAutofit/>
          </a:bodyPr>
          <a:lstStyle/>
          <a:p>
            <a:r>
              <a:rPr lang="en-GB" dirty="0"/>
              <a:t>Create a function template called ‘copyius’ which copies elements from one data-structure type to another using Iterators.</a:t>
            </a:r>
          </a:p>
          <a:p>
            <a:r>
              <a:rPr lang="en-GB" dirty="0"/>
              <a:t>Use the ‘InputIterator’ and ‘OutputIterator’ as your 2x generic types.</a:t>
            </a:r>
          </a:p>
          <a:p>
            <a:r>
              <a:rPr lang="en-GB" dirty="0"/>
              <a:t>Use ‘first’, ‘last’ and ‘result’ as your 3x function template parameters.</a:t>
            </a:r>
          </a:p>
          <a:p>
            <a:pPr lvl="1"/>
            <a:r>
              <a:rPr lang="en-GB" dirty="0"/>
              <a:t>i.e. those are iterator types, which can be treated as pointer types so you can use pointer arithmetic to move through the underlying data structures.</a:t>
            </a:r>
          </a:p>
          <a:p>
            <a:r>
              <a:rPr lang="en-GB" dirty="0"/>
              <a:t>After copying the data to ‘result’, return result for convenience of use.</a:t>
            </a:r>
          </a:p>
          <a:p>
            <a:endParaRPr lang="en-GB" dirty="0"/>
          </a:p>
          <a:p>
            <a:r>
              <a:rPr lang="en-GB" dirty="0"/>
              <a:t>Use the code on the following slide to check it works:</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00CB11FA-4E96-4BB4-9A02-DC08B4B1FCFB}"/>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Tree>
    <p:extLst>
      <p:ext uri="{BB962C8B-B14F-4D97-AF65-F5344CB8AC3E}">
        <p14:creationId xmlns:p14="http://schemas.microsoft.com/office/powerpoint/2010/main" val="1702416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2A649-90DD-42BF-A32C-693AE15461F0}"/>
              </a:ext>
            </a:extLst>
          </p:cNvPr>
          <p:cNvSpPr>
            <a:spLocks noGrp="1"/>
          </p:cNvSpPr>
          <p:nvPr>
            <p:ph type="title"/>
          </p:nvPr>
        </p:nvSpPr>
        <p:spPr/>
        <p:txBody>
          <a:bodyPr/>
          <a:lstStyle/>
          <a:p>
            <a:r>
              <a:rPr lang="en-GB" dirty="0"/>
              <a:t>Activity 4 - </a:t>
            </a:r>
            <a:r>
              <a:rPr lang="en-GB" sz="4400" dirty="0"/>
              <a:t>‘copyius’ </a:t>
            </a:r>
            <a:r>
              <a:rPr lang="en-GB" dirty="0"/>
              <a:t>check:</a:t>
            </a:r>
          </a:p>
        </p:txBody>
      </p:sp>
      <p:sp>
        <p:nvSpPr>
          <p:cNvPr id="3" name="Content Placeholder 2">
            <a:extLst>
              <a:ext uri="{FF2B5EF4-FFF2-40B4-BE49-F238E27FC236}">
                <a16:creationId xmlns:a16="http://schemas.microsoft.com/office/drawing/2014/main" id="{FE82D3AA-2EAA-4D17-9E4E-D23280D9CE92}"/>
              </a:ext>
            </a:extLst>
          </p:cNvPr>
          <p:cNvSpPr>
            <a:spLocks noGrp="1"/>
          </p:cNvSpPr>
          <p:nvPr>
            <p:ph idx="1"/>
          </p:nvPr>
        </p:nvSpPr>
        <p:spPr>
          <a:xfrm>
            <a:off x="487680" y="1825625"/>
            <a:ext cx="11216640" cy="4351338"/>
          </a:xfrm>
        </p:spPr>
        <p:txBody>
          <a:bodyPr>
            <a:normAutofit/>
          </a:bodyPr>
          <a:lstStyle/>
          <a:p>
            <a:pPr marL="0" indent="0">
              <a:buNone/>
            </a:pP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myArray[] = { 10, 20, 30, 40, 50, 60, 70 };</a:t>
            </a:r>
          </a:p>
          <a:p>
            <a:pPr marL="0" indent="0">
              <a:buNone/>
            </a:pPr>
            <a:r>
              <a:rPr lang="en-GB" sz="1800" dirty="0">
                <a:solidFill>
                  <a:srgbClr val="000000"/>
                </a:solidFill>
                <a:latin typeface="Consolas" panose="020B0609020204030204" pitchFamily="49" charset="0"/>
              </a:rPr>
              <a:t>std::</a:t>
            </a:r>
            <a:r>
              <a:rPr lang="en-GB" sz="1800" dirty="0">
                <a:solidFill>
                  <a:srgbClr val="2B91AF"/>
                </a:solidFill>
                <a:latin typeface="Consolas" panose="020B0609020204030204" pitchFamily="49" charset="0"/>
              </a:rPr>
              <a:t>vector</a:t>
            </a:r>
            <a:r>
              <a:rPr lang="en-GB" sz="1800" dirty="0">
                <a:solidFill>
                  <a:srgbClr val="000000"/>
                </a:solidFill>
                <a:latin typeface="Consolas" panose="020B0609020204030204" pitchFamily="49" charset="0"/>
              </a:rPr>
              <a:t>&lt;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&gt; myVector(7);</a:t>
            </a: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00"/>
                </a:solidFill>
                <a:latin typeface="Consolas" panose="020B0609020204030204" pitchFamily="49" charset="0"/>
              </a:rPr>
              <a:t>copyius(myArray, myArray + 7, myVector.begin());</a:t>
            </a: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00"/>
                </a:solidFill>
                <a:latin typeface="Consolas" panose="020B0609020204030204" pitchFamily="49" charset="0"/>
              </a:rPr>
              <a:t>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"myVector contains:"</a:t>
            </a:r>
            <a:r>
              <a:rPr lang="en-GB" sz="1800" dirty="0">
                <a:solidFill>
                  <a:srgbClr val="000000"/>
                </a:solidFill>
                <a:latin typeface="Consolas" panose="020B0609020204030204" pitchFamily="49" charset="0"/>
              </a:rPr>
              <a:t>;</a:t>
            </a:r>
          </a:p>
          <a:p>
            <a:pPr marL="0" indent="0">
              <a:buNone/>
            </a:pPr>
            <a:r>
              <a:rPr lang="en-GB" sz="1800" dirty="0">
                <a:solidFill>
                  <a:srgbClr val="0000FF"/>
                </a:solidFill>
                <a:latin typeface="Consolas" panose="020B0609020204030204" pitchFamily="49" charset="0"/>
              </a:rPr>
              <a:t>for</a:t>
            </a:r>
            <a:r>
              <a:rPr lang="en-GB" sz="1800" dirty="0">
                <a:solidFill>
                  <a:srgbClr val="000000"/>
                </a:solidFill>
                <a:latin typeface="Consolas" panose="020B0609020204030204" pitchFamily="49" charset="0"/>
              </a:rPr>
              <a:t> (std::</a:t>
            </a:r>
            <a:r>
              <a:rPr lang="en-GB" sz="1800" dirty="0">
                <a:solidFill>
                  <a:srgbClr val="2B91AF"/>
                </a:solidFill>
                <a:latin typeface="Consolas" panose="020B0609020204030204" pitchFamily="49" charset="0"/>
              </a:rPr>
              <a:t>vector</a:t>
            </a:r>
            <a:r>
              <a:rPr lang="en-GB" sz="1800" dirty="0">
                <a:solidFill>
                  <a:srgbClr val="000000"/>
                </a:solidFill>
                <a:latin typeface="Consolas" panose="020B0609020204030204" pitchFamily="49" charset="0"/>
              </a:rPr>
              <a:t>&lt;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&gt;::</a:t>
            </a:r>
            <a:r>
              <a:rPr lang="en-GB" sz="1800" dirty="0">
                <a:solidFill>
                  <a:srgbClr val="2B91AF"/>
                </a:solidFill>
                <a:latin typeface="Consolas" panose="020B0609020204030204" pitchFamily="49" charset="0"/>
              </a:rPr>
              <a:t>iterator</a:t>
            </a:r>
            <a:r>
              <a:rPr lang="en-GB" sz="1800" dirty="0">
                <a:solidFill>
                  <a:srgbClr val="000000"/>
                </a:solidFill>
                <a:latin typeface="Consolas" panose="020B0609020204030204" pitchFamily="49" charset="0"/>
              </a:rPr>
              <a:t> it = myVector.begin(); it </a:t>
            </a:r>
            <a:r>
              <a:rPr lang="en-GB" sz="1800" dirty="0">
                <a:solidFill>
                  <a:srgbClr val="008080"/>
                </a:solidFill>
                <a:latin typeface="Consolas" panose="020B0609020204030204" pitchFamily="49" charset="0"/>
              </a:rPr>
              <a:t>!=</a:t>
            </a:r>
            <a:r>
              <a:rPr lang="en-GB" sz="1800" dirty="0">
                <a:solidFill>
                  <a:srgbClr val="000000"/>
                </a:solidFill>
                <a:latin typeface="Consolas" panose="020B0609020204030204" pitchFamily="49" charset="0"/>
              </a:rPr>
              <a:t> myVector.end(); </a:t>
            </a:r>
            <a:r>
              <a:rPr lang="en-GB" sz="1800" dirty="0">
                <a:solidFill>
                  <a:srgbClr val="008080"/>
                </a:solidFill>
                <a:latin typeface="Consolas" panose="020B0609020204030204" pitchFamily="49" charset="0"/>
              </a:rPr>
              <a:t>++</a:t>
            </a:r>
            <a:r>
              <a:rPr lang="en-GB" sz="1800" dirty="0">
                <a:solidFill>
                  <a:srgbClr val="000000"/>
                </a:solidFill>
                <a:latin typeface="Consolas" panose="020B0609020204030204" pitchFamily="49" charset="0"/>
              </a:rPr>
              <a:t>it) {</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 "</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008080"/>
                </a:solidFill>
                <a:latin typeface="Consolas" panose="020B0609020204030204" pitchFamily="49" charset="0"/>
              </a:rPr>
              <a:t>*</a:t>
            </a:r>
            <a:r>
              <a:rPr lang="en-GB" sz="1800" dirty="0">
                <a:solidFill>
                  <a:srgbClr val="000000"/>
                </a:solidFill>
                <a:latin typeface="Consolas" panose="020B0609020204030204" pitchFamily="49" charset="0"/>
              </a:rPr>
              <a:t>it;</a:t>
            </a:r>
          </a:p>
          <a:p>
            <a:pPr marL="0" indent="0">
              <a:buNone/>
            </a:pP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endParaRPr lang="en-GB" sz="1800" dirty="0"/>
          </a:p>
        </p:txBody>
      </p:sp>
    </p:spTree>
    <p:extLst>
      <p:ext uri="{BB962C8B-B14F-4D97-AF65-F5344CB8AC3E}">
        <p14:creationId xmlns:p14="http://schemas.microsoft.com/office/powerpoint/2010/main" val="2936024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B9E70-27C3-477B-B3CD-F26672CC2E56}"/>
              </a:ext>
            </a:extLst>
          </p:cNvPr>
          <p:cNvSpPr>
            <a:spLocks noGrp="1"/>
          </p:cNvSpPr>
          <p:nvPr>
            <p:ph type="title"/>
          </p:nvPr>
        </p:nvSpPr>
        <p:spPr/>
        <p:txBody>
          <a:bodyPr>
            <a:normAutofit/>
          </a:bodyPr>
          <a:lstStyle/>
          <a:p>
            <a:r>
              <a:rPr lang="en-GB" sz="3600" dirty="0"/>
              <a:t>Activity 5 – Use ‘copius’ with different data types</a:t>
            </a:r>
          </a:p>
        </p:txBody>
      </p:sp>
      <p:sp>
        <p:nvSpPr>
          <p:cNvPr id="3" name="Content Placeholder 2">
            <a:extLst>
              <a:ext uri="{FF2B5EF4-FFF2-40B4-BE49-F238E27FC236}">
                <a16:creationId xmlns:a16="http://schemas.microsoft.com/office/drawing/2014/main" id="{E7D01304-CCCA-4860-AF19-B917406160D7}"/>
              </a:ext>
            </a:extLst>
          </p:cNvPr>
          <p:cNvSpPr>
            <a:spLocks noGrp="1"/>
          </p:cNvSpPr>
          <p:nvPr>
            <p:ph idx="1"/>
          </p:nvPr>
        </p:nvSpPr>
        <p:spPr/>
        <p:txBody>
          <a:bodyPr/>
          <a:lstStyle/>
          <a:p>
            <a:r>
              <a:rPr lang="en-GB" dirty="0"/>
              <a:t>Try using your ‘copius’ function to copy a different data structure type, e.g. try copying from a std::list to a std::vector.</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405D3241-9282-4866-AEC5-4C6C934298E1}"/>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Tree>
    <p:extLst>
      <p:ext uri="{BB962C8B-B14F-4D97-AF65-F5344CB8AC3E}">
        <p14:creationId xmlns:p14="http://schemas.microsoft.com/office/powerpoint/2010/main" val="3879097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B9E70-27C3-477B-B3CD-F26672CC2E56}"/>
              </a:ext>
            </a:extLst>
          </p:cNvPr>
          <p:cNvSpPr>
            <a:spLocks noGrp="1"/>
          </p:cNvSpPr>
          <p:nvPr>
            <p:ph type="title"/>
          </p:nvPr>
        </p:nvSpPr>
        <p:spPr/>
        <p:txBody>
          <a:bodyPr/>
          <a:lstStyle/>
          <a:p>
            <a:r>
              <a:rPr lang="en-GB" dirty="0"/>
              <a:t>Activity 6 – Checkout std::copy()</a:t>
            </a:r>
          </a:p>
        </p:txBody>
      </p:sp>
      <p:sp>
        <p:nvSpPr>
          <p:cNvPr id="3" name="Content Placeholder 2">
            <a:extLst>
              <a:ext uri="{FF2B5EF4-FFF2-40B4-BE49-F238E27FC236}">
                <a16:creationId xmlns:a16="http://schemas.microsoft.com/office/drawing/2014/main" id="{E7D01304-CCCA-4860-AF19-B917406160D7}"/>
              </a:ext>
            </a:extLst>
          </p:cNvPr>
          <p:cNvSpPr>
            <a:spLocks noGrp="1"/>
          </p:cNvSpPr>
          <p:nvPr>
            <p:ph idx="1"/>
          </p:nvPr>
        </p:nvSpPr>
        <p:spPr/>
        <p:txBody>
          <a:bodyPr/>
          <a:lstStyle/>
          <a:p>
            <a:r>
              <a:rPr lang="en-GB" dirty="0"/>
              <a:t>Investigate the std::copy() function template documentation.</a:t>
            </a:r>
          </a:p>
          <a:p>
            <a:endParaRPr lang="en-GB" dirty="0"/>
          </a:p>
        </p:txBody>
      </p:sp>
      <p:pic>
        <p:nvPicPr>
          <p:cNvPr id="4" name="Picture 2" descr="D:\Users\aa6164\AppData\Local\Microsoft\Windows\Temporary Internet Files\Content.IE5\046BKBZ5\MP900437312[1].jpg">
            <a:extLst>
              <a:ext uri="{FF2B5EF4-FFF2-40B4-BE49-F238E27FC236}">
                <a16:creationId xmlns:a16="http://schemas.microsoft.com/office/drawing/2014/main" id="{405D3241-9282-4866-AEC5-4C6C934298E1}"/>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Tree>
    <p:extLst>
      <p:ext uri="{BB962C8B-B14F-4D97-AF65-F5344CB8AC3E}">
        <p14:creationId xmlns:p14="http://schemas.microsoft.com/office/powerpoint/2010/main" val="216280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97AF-3606-4878-9118-C3D823893F5A}"/>
              </a:ext>
            </a:extLst>
          </p:cNvPr>
          <p:cNvSpPr>
            <a:spLocks noGrp="1"/>
          </p:cNvSpPr>
          <p:nvPr>
            <p:ph type="title"/>
          </p:nvPr>
        </p:nvSpPr>
        <p:spPr/>
        <p:txBody>
          <a:bodyPr/>
          <a:lstStyle/>
          <a:p>
            <a:r>
              <a:rPr lang="en-GB" dirty="0"/>
              <a:t>Class Templates</a:t>
            </a:r>
          </a:p>
        </p:txBody>
      </p:sp>
      <p:sp>
        <p:nvSpPr>
          <p:cNvPr id="3" name="Content Placeholder 2">
            <a:extLst>
              <a:ext uri="{FF2B5EF4-FFF2-40B4-BE49-F238E27FC236}">
                <a16:creationId xmlns:a16="http://schemas.microsoft.com/office/drawing/2014/main" id="{19D9F976-8E6D-4BB8-BC87-FBF21C2266FA}"/>
              </a:ext>
            </a:extLst>
          </p:cNvPr>
          <p:cNvSpPr>
            <a:spLocks noGrp="1"/>
          </p:cNvSpPr>
          <p:nvPr>
            <p:ph idx="1"/>
          </p:nvPr>
        </p:nvSpPr>
        <p:spPr/>
        <p:txBody>
          <a:bodyPr/>
          <a:lstStyle/>
          <a:p>
            <a:r>
              <a:rPr lang="en-GB" b="1" i="1" dirty="0"/>
              <a:t>Generic types</a:t>
            </a:r>
            <a:r>
              <a:rPr lang="en-GB" dirty="0"/>
              <a:t> can also be very useful when defining classes.  For this we can use class templates with our class definitions, so that a class can have members that use template parameters as types.</a:t>
            </a:r>
          </a:p>
          <a:p>
            <a:r>
              <a:rPr lang="en-GB" dirty="0"/>
              <a:t>Class templates are useful when a class defines something that is independent of the data type.</a:t>
            </a:r>
          </a:p>
          <a:p>
            <a:r>
              <a:rPr lang="en-GB" dirty="0"/>
              <a:t>For example, this can be useful for the data structures / container classes like we have already seen with the:  std::vector, std::list, std::pair, std::stack, std::queue, std::deque, std::set, std::map, etc.</a:t>
            </a:r>
          </a:p>
          <a:p>
            <a:r>
              <a:rPr lang="en-GB" dirty="0"/>
              <a:t>See the next slide for an example of a Class Template for an ‘Array’:</a:t>
            </a:r>
          </a:p>
        </p:txBody>
      </p:sp>
    </p:spTree>
    <p:extLst>
      <p:ext uri="{BB962C8B-B14F-4D97-AF65-F5344CB8AC3E}">
        <p14:creationId xmlns:p14="http://schemas.microsoft.com/office/powerpoint/2010/main" val="1485528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3923E5-A301-474B-81C6-BE09F91EC0CD}"/>
              </a:ext>
            </a:extLst>
          </p:cNvPr>
          <p:cNvSpPr>
            <a:spLocks noGrp="1"/>
          </p:cNvSpPr>
          <p:nvPr>
            <p:ph idx="1"/>
          </p:nvPr>
        </p:nvSpPr>
        <p:spPr>
          <a:xfrm>
            <a:off x="838200" y="79513"/>
            <a:ext cx="10515600" cy="6698974"/>
          </a:xfrm>
        </p:spPr>
        <p:txBody>
          <a:bodyPr numCol="2">
            <a:normAutofit/>
          </a:bodyPr>
          <a:lstStyle/>
          <a:p>
            <a:pPr marL="0" indent="0">
              <a:buNone/>
            </a:pPr>
            <a:r>
              <a:rPr lang="en-GB" sz="1800" dirty="0">
                <a:solidFill>
                  <a:srgbClr val="808080"/>
                </a:solidFill>
                <a:latin typeface="Consolas" panose="020B0609020204030204" pitchFamily="49" charset="0"/>
              </a:rPr>
              <a:t>#pragma</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once</a:t>
            </a:r>
            <a:endParaRPr lang="en-GB" sz="1800" dirty="0">
              <a:solidFill>
                <a:srgbClr val="000000"/>
              </a:solidFill>
              <a:latin typeface="Consolas" panose="020B0609020204030204" pitchFamily="49" charset="0"/>
            </a:endParaRPr>
          </a:p>
          <a:p>
            <a:pPr marL="0" indent="0">
              <a:buNone/>
            </a:pPr>
            <a:r>
              <a:rPr lang="en-GB" sz="1800" dirty="0">
                <a:solidFill>
                  <a:srgbClr val="808080"/>
                </a:solidFill>
                <a:latin typeface="Consolas" panose="020B0609020204030204" pitchFamily="49" charset="0"/>
              </a:rPr>
              <a:t>#include</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&lt;iostream&gt;</a:t>
            </a:r>
            <a:endParaRPr lang="en-GB" sz="1800" dirty="0">
              <a:solidFill>
                <a:srgbClr val="000000"/>
              </a:solidFill>
              <a:latin typeface="Consolas" panose="020B0609020204030204" pitchFamily="49" charset="0"/>
            </a:endParaRP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template</a:t>
            </a:r>
            <a:r>
              <a:rPr lang="en-GB" sz="1800" dirty="0">
                <a:solidFill>
                  <a:srgbClr val="000000"/>
                </a:solidFill>
                <a:latin typeface="Consolas" panose="020B0609020204030204" pitchFamily="49" charset="0"/>
              </a:rPr>
              <a:t> &lt;</a:t>
            </a:r>
            <a:r>
              <a:rPr lang="en-GB" sz="1800" dirty="0">
                <a:solidFill>
                  <a:srgbClr val="0000FF"/>
                </a:solidFill>
                <a:latin typeface="Consolas" panose="020B0609020204030204" pitchFamily="49" charset="0"/>
              </a:rPr>
              <a:t>typename</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&gt;</a:t>
            </a:r>
          </a:p>
          <a:p>
            <a:pPr marL="0" indent="0">
              <a:buNone/>
            </a:pPr>
            <a:r>
              <a:rPr lang="en-GB" sz="1800" dirty="0">
                <a:solidFill>
                  <a:srgbClr val="0000FF"/>
                </a:solidFill>
                <a:latin typeface="Consolas" panose="020B0609020204030204" pitchFamily="49" charset="0"/>
              </a:rPr>
              <a:t>class</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Array</a:t>
            </a:r>
            <a:r>
              <a:rPr lang="en-GB" sz="1800" dirty="0">
                <a:solidFill>
                  <a:srgbClr val="000000"/>
                </a:solidFill>
                <a:latin typeface="Consolas" panose="020B0609020204030204" pitchFamily="49" charset="0"/>
              </a:rPr>
              <a:t> {</a:t>
            </a:r>
          </a:p>
          <a:p>
            <a:pPr marL="0" indent="0">
              <a:buNone/>
            </a:pPr>
            <a:r>
              <a:rPr lang="en-GB" sz="1800" dirty="0">
                <a:solidFill>
                  <a:srgbClr val="0000FF"/>
                </a:solidFill>
                <a:latin typeface="Consolas" panose="020B0609020204030204" pitchFamily="49" charset="0"/>
              </a:rPr>
              <a:t>private</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 ptr;</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size;</a:t>
            </a:r>
          </a:p>
          <a:p>
            <a:pPr marL="0" indent="0">
              <a:buNone/>
            </a:pPr>
            <a:r>
              <a:rPr lang="en-GB" sz="1800" dirty="0">
                <a:solidFill>
                  <a:srgbClr val="0000FF"/>
                </a:solidFill>
                <a:latin typeface="Consolas" panose="020B0609020204030204" pitchFamily="49" charset="0"/>
              </a:rPr>
              <a:t>public</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Array(</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arr</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s</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void</a:t>
            </a:r>
            <a:r>
              <a:rPr lang="en-GB" sz="1800" dirty="0">
                <a:solidFill>
                  <a:srgbClr val="000000"/>
                </a:solidFill>
                <a:latin typeface="Consolas" panose="020B0609020204030204" pitchFamily="49" charset="0"/>
              </a:rPr>
              <a:t> print();</a:t>
            </a:r>
          </a:p>
          <a:p>
            <a:pPr marL="0" indent="0">
              <a:buNone/>
            </a:pPr>
            <a:r>
              <a:rPr lang="en-GB" sz="1800" dirty="0">
                <a:solidFill>
                  <a:srgbClr val="000000"/>
                </a:solidFill>
                <a:latin typeface="Consolas" panose="020B0609020204030204" pitchFamily="49" charset="0"/>
              </a:rPr>
              <a:t>};</a:t>
            </a: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template</a:t>
            </a:r>
            <a:r>
              <a:rPr lang="en-GB" sz="1800" dirty="0">
                <a:solidFill>
                  <a:srgbClr val="000000"/>
                </a:solidFill>
                <a:latin typeface="Consolas" panose="020B0609020204030204" pitchFamily="49" charset="0"/>
              </a:rPr>
              <a:t> &lt;</a:t>
            </a:r>
            <a:r>
              <a:rPr lang="en-GB" sz="1800" dirty="0">
                <a:solidFill>
                  <a:srgbClr val="0000FF"/>
                </a:solidFill>
                <a:latin typeface="Consolas" panose="020B0609020204030204" pitchFamily="49" charset="0"/>
              </a:rPr>
              <a:t>typename</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&gt;</a:t>
            </a:r>
          </a:p>
          <a:p>
            <a:pPr marL="0" indent="0">
              <a:buNone/>
            </a:pPr>
            <a:r>
              <a:rPr lang="en-GB" sz="1800" dirty="0">
                <a:solidFill>
                  <a:srgbClr val="2B91AF"/>
                </a:solidFill>
                <a:latin typeface="Consolas" panose="020B0609020204030204" pitchFamily="49" charset="0"/>
              </a:rPr>
              <a:t>Array</a:t>
            </a:r>
            <a:r>
              <a:rPr lang="en-GB" sz="1800" dirty="0">
                <a:solidFill>
                  <a:srgbClr val="000000"/>
                </a:solidFill>
                <a:latin typeface="Consolas" panose="020B0609020204030204" pitchFamily="49" charset="0"/>
              </a:rPr>
              <a:t>&lt;</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&gt;::Array(</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arr</a:t>
            </a: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a:t>
            </a:r>
            <a:r>
              <a:rPr lang="en-GB" sz="1800" dirty="0">
                <a:solidFill>
                  <a:srgbClr val="808080"/>
                </a:solidFill>
                <a:latin typeface="Consolas" panose="020B0609020204030204" pitchFamily="49" charset="0"/>
              </a:rPr>
              <a:t>s</a:t>
            </a:r>
            <a:r>
              <a:rPr lang="en-GB" sz="1800" dirty="0">
                <a:solidFill>
                  <a:srgbClr val="000000"/>
                </a:solidFill>
                <a:latin typeface="Consolas" panose="020B0609020204030204" pitchFamily="49" charset="0"/>
              </a:rPr>
              <a:t>) {</a:t>
            </a:r>
          </a:p>
          <a:p>
            <a:pPr marL="0" indent="0">
              <a:buNone/>
            </a:pPr>
            <a:r>
              <a:rPr lang="en-GB" sz="1800" dirty="0">
                <a:solidFill>
                  <a:srgbClr val="000000"/>
                </a:solidFill>
                <a:latin typeface="Consolas" panose="020B0609020204030204" pitchFamily="49" charset="0"/>
              </a:rPr>
              <a:t>    ptr = </a:t>
            </a:r>
            <a:r>
              <a:rPr lang="en-GB" sz="1800" dirty="0">
                <a:solidFill>
                  <a:srgbClr val="0000FF"/>
                </a:solidFill>
                <a:latin typeface="Consolas" panose="020B0609020204030204" pitchFamily="49" charset="0"/>
              </a:rPr>
              <a:t>new</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a:t>
            </a:r>
            <a:r>
              <a:rPr lang="en-GB" sz="1800" dirty="0">
                <a:solidFill>
                  <a:srgbClr val="808080"/>
                </a:solidFill>
                <a:latin typeface="Consolas" panose="020B0609020204030204" pitchFamily="49" charset="0"/>
              </a:rPr>
              <a:t>s</a:t>
            </a:r>
            <a:r>
              <a:rPr lang="en-GB" sz="1800" dirty="0">
                <a:solidFill>
                  <a:srgbClr val="000000"/>
                </a:solidFill>
                <a:latin typeface="Consolas" panose="020B0609020204030204" pitchFamily="49" charset="0"/>
              </a:rPr>
              <a:t>];</a:t>
            </a:r>
          </a:p>
          <a:p>
            <a:pPr marL="0" indent="0">
              <a:buNone/>
            </a:pPr>
            <a:r>
              <a:rPr lang="en-GB" sz="1800" dirty="0">
                <a:solidFill>
                  <a:srgbClr val="000000"/>
                </a:solidFill>
                <a:latin typeface="Consolas" panose="020B0609020204030204" pitchFamily="49" charset="0"/>
              </a:rPr>
              <a:t>    size = </a:t>
            </a:r>
            <a:r>
              <a:rPr lang="en-GB" sz="1800" dirty="0">
                <a:solidFill>
                  <a:srgbClr val="808080"/>
                </a:solidFill>
                <a:latin typeface="Consolas" panose="020B0609020204030204" pitchFamily="49" charset="0"/>
              </a:rPr>
              <a:t>s</a:t>
            </a:r>
            <a:r>
              <a:rPr lang="en-GB" sz="1800" dirty="0">
                <a:solidFill>
                  <a:srgbClr val="000000"/>
                </a:solidFill>
                <a:latin typeface="Consolas" panose="020B0609020204030204" pitchFamily="49" charset="0"/>
              </a:rPr>
              <a:t>;</a:t>
            </a:r>
          </a:p>
          <a:p>
            <a:pPr marL="0" indent="0">
              <a:buNone/>
            </a:pPr>
            <a:r>
              <a:rPr lang="nn-NO" sz="1800" dirty="0">
                <a:solidFill>
                  <a:srgbClr val="000000"/>
                </a:solidFill>
                <a:latin typeface="Consolas" panose="020B0609020204030204" pitchFamily="49" charset="0"/>
              </a:rPr>
              <a:t>    </a:t>
            </a:r>
            <a:r>
              <a:rPr lang="nn-NO" sz="1800" dirty="0">
                <a:solidFill>
                  <a:srgbClr val="0000FF"/>
                </a:solidFill>
                <a:latin typeface="Consolas" panose="020B0609020204030204" pitchFamily="49" charset="0"/>
              </a:rPr>
              <a:t>for</a:t>
            </a:r>
            <a:r>
              <a:rPr lang="nn-NO" sz="1800" dirty="0">
                <a:solidFill>
                  <a:srgbClr val="000000"/>
                </a:solidFill>
                <a:latin typeface="Consolas" panose="020B0609020204030204" pitchFamily="49" charset="0"/>
              </a:rPr>
              <a:t> (</a:t>
            </a:r>
            <a:r>
              <a:rPr lang="nn-NO" sz="1800" dirty="0">
                <a:solidFill>
                  <a:srgbClr val="0000FF"/>
                </a:solidFill>
                <a:latin typeface="Consolas" panose="020B0609020204030204" pitchFamily="49" charset="0"/>
              </a:rPr>
              <a:t>int</a:t>
            </a:r>
            <a:r>
              <a:rPr lang="nn-NO" sz="1800" dirty="0">
                <a:solidFill>
                  <a:srgbClr val="000000"/>
                </a:solidFill>
                <a:latin typeface="Consolas" panose="020B0609020204030204" pitchFamily="49" charset="0"/>
              </a:rPr>
              <a:t> i = 0; i &lt; size; i++)</a:t>
            </a:r>
          </a:p>
          <a:p>
            <a:pPr marL="0" indent="0">
              <a:buNone/>
            </a:pPr>
            <a:r>
              <a:rPr lang="en-GB" sz="1800" dirty="0">
                <a:solidFill>
                  <a:srgbClr val="000000"/>
                </a:solidFill>
                <a:latin typeface="Consolas" panose="020B0609020204030204" pitchFamily="49" charset="0"/>
              </a:rPr>
              <a:t>        ptr[i] = </a:t>
            </a:r>
            <a:r>
              <a:rPr lang="en-GB" sz="1800" dirty="0">
                <a:solidFill>
                  <a:srgbClr val="808080"/>
                </a:solidFill>
                <a:latin typeface="Consolas" panose="020B0609020204030204" pitchFamily="49" charset="0"/>
              </a:rPr>
              <a:t>arr</a:t>
            </a:r>
            <a:r>
              <a:rPr lang="en-GB" sz="1800" dirty="0">
                <a:solidFill>
                  <a:srgbClr val="000000"/>
                </a:solidFill>
                <a:latin typeface="Consolas" panose="020B0609020204030204" pitchFamily="49" charset="0"/>
              </a:rPr>
              <a:t>[i];</a:t>
            </a:r>
          </a:p>
          <a:p>
            <a:pPr marL="0" indent="0">
              <a:buNone/>
            </a:pPr>
            <a:r>
              <a:rPr lang="en-GB" sz="1800" dirty="0">
                <a:solidFill>
                  <a:srgbClr val="000000"/>
                </a:solidFill>
                <a:latin typeface="Consolas" panose="020B0609020204030204" pitchFamily="49" charset="0"/>
              </a:rPr>
              <a:t>}</a:t>
            </a:r>
          </a:p>
          <a:p>
            <a:pPr marL="0" indent="0">
              <a:buNone/>
            </a:pPr>
            <a:endParaRPr lang="en-GB" sz="1800" dirty="0">
              <a:solidFill>
                <a:srgbClr val="000000"/>
              </a:solidFill>
              <a:latin typeface="Consolas" panose="020B0609020204030204" pitchFamily="49" charset="0"/>
            </a:endParaRPr>
          </a:p>
          <a:p>
            <a:pPr marL="0" indent="0">
              <a:buNone/>
            </a:pPr>
            <a:r>
              <a:rPr lang="en-GB" sz="1800" dirty="0">
                <a:solidFill>
                  <a:srgbClr val="0000FF"/>
                </a:solidFill>
                <a:latin typeface="Consolas" panose="020B0609020204030204" pitchFamily="49" charset="0"/>
              </a:rPr>
              <a:t>template</a:t>
            </a:r>
            <a:r>
              <a:rPr lang="en-GB" sz="1800" dirty="0">
                <a:solidFill>
                  <a:srgbClr val="000000"/>
                </a:solidFill>
                <a:latin typeface="Consolas" panose="020B0609020204030204" pitchFamily="49" charset="0"/>
              </a:rPr>
              <a:t> &lt;</a:t>
            </a:r>
            <a:r>
              <a:rPr lang="en-GB" sz="1800" dirty="0">
                <a:solidFill>
                  <a:srgbClr val="0000FF"/>
                </a:solidFill>
                <a:latin typeface="Consolas" panose="020B0609020204030204" pitchFamily="49" charset="0"/>
              </a:rPr>
              <a:t>typename</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&gt;</a:t>
            </a:r>
          </a:p>
          <a:p>
            <a:pPr marL="0" indent="0">
              <a:buNone/>
            </a:pPr>
            <a:r>
              <a:rPr lang="en-GB" sz="1800" dirty="0">
                <a:solidFill>
                  <a:srgbClr val="0000FF"/>
                </a:solidFill>
                <a:latin typeface="Consolas" panose="020B0609020204030204" pitchFamily="49" charset="0"/>
              </a:rPr>
              <a:t>void</a:t>
            </a: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Array</a:t>
            </a:r>
            <a:r>
              <a:rPr lang="en-GB" sz="1800" dirty="0">
                <a:solidFill>
                  <a:srgbClr val="000000"/>
                </a:solidFill>
                <a:latin typeface="Consolas" panose="020B0609020204030204" pitchFamily="49" charset="0"/>
              </a:rPr>
              <a:t>&lt;</a:t>
            </a:r>
            <a:r>
              <a:rPr lang="en-GB" sz="1800" dirty="0">
                <a:solidFill>
                  <a:srgbClr val="2B91AF"/>
                </a:solidFill>
                <a:latin typeface="Consolas" panose="020B0609020204030204" pitchFamily="49" charset="0"/>
              </a:rPr>
              <a:t>T</a:t>
            </a:r>
            <a:r>
              <a:rPr lang="en-GB" sz="1800" dirty="0">
                <a:solidFill>
                  <a:srgbClr val="000000"/>
                </a:solidFill>
                <a:latin typeface="Consolas" panose="020B0609020204030204" pitchFamily="49" charset="0"/>
              </a:rPr>
              <a:t>&gt;::print() {</a:t>
            </a:r>
          </a:p>
          <a:p>
            <a:pPr marL="0" indent="0">
              <a:buNone/>
            </a:pPr>
            <a:r>
              <a:rPr lang="nn-NO" sz="1800" dirty="0">
                <a:solidFill>
                  <a:srgbClr val="000000"/>
                </a:solidFill>
                <a:latin typeface="Consolas" panose="020B0609020204030204" pitchFamily="49" charset="0"/>
              </a:rPr>
              <a:t>    </a:t>
            </a:r>
            <a:r>
              <a:rPr lang="nn-NO" sz="1800" dirty="0">
                <a:solidFill>
                  <a:srgbClr val="0000FF"/>
                </a:solidFill>
                <a:latin typeface="Consolas" panose="020B0609020204030204" pitchFamily="49" charset="0"/>
              </a:rPr>
              <a:t>for</a:t>
            </a:r>
            <a:r>
              <a:rPr lang="nn-NO" sz="1800" dirty="0">
                <a:solidFill>
                  <a:srgbClr val="000000"/>
                </a:solidFill>
                <a:latin typeface="Consolas" panose="020B0609020204030204" pitchFamily="49" charset="0"/>
              </a:rPr>
              <a:t> (</a:t>
            </a:r>
            <a:r>
              <a:rPr lang="nn-NO" sz="1800" dirty="0">
                <a:solidFill>
                  <a:srgbClr val="0000FF"/>
                </a:solidFill>
                <a:latin typeface="Consolas" panose="020B0609020204030204" pitchFamily="49" charset="0"/>
              </a:rPr>
              <a:t>int</a:t>
            </a:r>
            <a:r>
              <a:rPr lang="nn-NO" sz="1800" dirty="0">
                <a:solidFill>
                  <a:srgbClr val="000000"/>
                </a:solidFill>
                <a:latin typeface="Consolas" panose="020B0609020204030204" pitchFamily="49" charset="0"/>
              </a:rPr>
              <a:t> i = 0; i &lt; size; i++)</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a:t>
            </a:r>
            <a:r>
              <a:rPr lang="en-GB" sz="1800" dirty="0">
                <a:solidFill>
                  <a:srgbClr val="A31515"/>
                </a:solidFill>
                <a:latin typeface="Consolas" panose="020B0609020204030204" pitchFamily="49" charset="0"/>
              </a:rPr>
              <a:t>" "</a:t>
            </a:r>
            <a:r>
              <a:rPr lang="en-GB" sz="1800" dirty="0">
                <a:solidFill>
                  <a:srgbClr val="000000"/>
                </a:solidFill>
                <a:latin typeface="Consolas" panose="020B0609020204030204" pitchFamily="49" charset="0"/>
              </a:rPr>
              <a:t> &lt;&lt; *(ptr + i);</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a:t>
            </a:r>
          </a:p>
        </p:txBody>
      </p:sp>
      <p:sp>
        <p:nvSpPr>
          <p:cNvPr id="4" name="TextBox 3">
            <a:extLst>
              <a:ext uri="{FF2B5EF4-FFF2-40B4-BE49-F238E27FC236}">
                <a16:creationId xmlns:a16="http://schemas.microsoft.com/office/drawing/2014/main" id="{39E92104-AC12-4282-93F2-A910FE0C5C10}"/>
              </a:ext>
            </a:extLst>
          </p:cNvPr>
          <p:cNvSpPr txBox="1"/>
          <p:nvPr/>
        </p:nvSpPr>
        <p:spPr>
          <a:xfrm>
            <a:off x="5769334" y="3665553"/>
            <a:ext cx="5584466"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2000" dirty="0"/>
              <a:t>Note the generic type ‘T’, enabling us to use this class for multiple types.</a:t>
            </a:r>
          </a:p>
        </p:txBody>
      </p:sp>
      <p:cxnSp>
        <p:nvCxnSpPr>
          <p:cNvPr id="6" name="Straight Arrow Connector 5">
            <a:extLst>
              <a:ext uri="{FF2B5EF4-FFF2-40B4-BE49-F238E27FC236}">
                <a16:creationId xmlns:a16="http://schemas.microsoft.com/office/drawing/2014/main" id="{3D42683F-2AA4-448C-B8FB-ED3953DE6B6D}"/>
              </a:ext>
            </a:extLst>
          </p:cNvPr>
          <p:cNvCxnSpPr>
            <a:cxnSpLocks/>
            <a:stCxn id="4" idx="1"/>
          </p:cNvCxnSpPr>
          <p:nvPr/>
        </p:nvCxnSpPr>
        <p:spPr>
          <a:xfrm flipH="1" flipV="1">
            <a:off x="3411110" y="1568283"/>
            <a:ext cx="2358224" cy="245121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9FC3DFA0-283D-410B-8946-C642EC61298D}"/>
              </a:ext>
            </a:extLst>
          </p:cNvPr>
          <p:cNvCxnSpPr>
            <a:stCxn id="4" idx="1"/>
          </p:cNvCxnSpPr>
          <p:nvPr/>
        </p:nvCxnSpPr>
        <p:spPr>
          <a:xfrm flipH="1" flipV="1">
            <a:off x="2488758" y="2520563"/>
            <a:ext cx="3280576" cy="14989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053B07BC-F660-4B39-A587-1A20628DD49B}"/>
              </a:ext>
            </a:extLst>
          </p:cNvPr>
          <p:cNvSpPr txBox="1"/>
          <p:nvPr/>
        </p:nvSpPr>
        <p:spPr>
          <a:xfrm>
            <a:off x="6096001" y="5087542"/>
            <a:ext cx="5718976"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Due to the nature of C++ complication of Function Templates (acting a little bit like pre-processor macros), they are usually defined in .h files (rather than .cpp files) alongside the class definition, i.e. do not have separate .cpp file for Function Templates.  (See next slide for more).</a:t>
            </a:r>
          </a:p>
        </p:txBody>
      </p:sp>
      <p:cxnSp>
        <p:nvCxnSpPr>
          <p:cNvPr id="17" name="Straight Connector 16">
            <a:extLst>
              <a:ext uri="{FF2B5EF4-FFF2-40B4-BE49-F238E27FC236}">
                <a16:creationId xmlns:a16="http://schemas.microsoft.com/office/drawing/2014/main" id="{AEAB13A7-D32A-4121-A767-EE0B79C5AE94}"/>
              </a:ext>
            </a:extLst>
          </p:cNvPr>
          <p:cNvCxnSpPr>
            <a:cxnSpLocks/>
          </p:cNvCxnSpPr>
          <p:nvPr/>
        </p:nvCxnSpPr>
        <p:spPr>
          <a:xfrm>
            <a:off x="5526156" y="0"/>
            <a:ext cx="0"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3093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44EA-1C04-49B8-9866-B02811BA02D1}"/>
              </a:ext>
            </a:extLst>
          </p:cNvPr>
          <p:cNvSpPr>
            <a:spLocks noGrp="1"/>
          </p:cNvSpPr>
          <p:nvPr>
            <p:ph type="title"/>
          </p:nvPr>
        </p:nvSpPr>
        <p:spPr/>
        <p:txBody>
          <a:bodyPr/>
          <a:lstStyle/>
          <a:p>
            <a:r>
              <a:rPr lang="en-GB" dirty="0"/>
              <a:t>Templates and multiple-file projects</a:t>
            </a:r>
          </a:p>
        </p:txBody>
      </p:sp>
      <p:sp>
        <p:nvSpPr>
          <p:cNvPr id="3" name="Content Placeholder 2">
            <a:extLst>
              <a:ext uri="{FF2B5EF4-FFF2-40B4-BE49-F238E27FC236}">
                <a16:creationId xmlns:a16="http://schemas.microsoft.com/office/drawing/2014/main" id="{5A90E0FE-79F9-4B3F-A2CE-B9D5380B9B5B}"/>
              </a:ext>
            </a:extLst>
          </p:cNvPr>
          <p:cNvSpPr>
            <a:spLocks noGrp="1"/>
          </p:cNvSpPr>
          <p:nvPr>
            <p:ph idx="1"/>
          </p:nvPr>
        </p:nvSpPr>
        <p:spPr/>
        <p:txBody>
          <a:bodyPr>
            <a:normAutofit/>
          </a:bodyPr>
          <a:lstStyle/>
          <a:p>
            <a:r>
              <a:rPr lang="en-GB" dirty="0"/>
              <a:t>Because templates are compiled when required, this forces a restriction for multi-file projects:  the implementation (definition) of a template class or function must be in the same file as its declaration.</a:t>
            </a:r>
          </a:p>
          <a:p>
            <a:r>
              <a:rPr lang="en-GB" dirty="0"/>
              <a:t>That means that we cannot separate the interface in a separate header file, and that we must include both interface and implementation in any file that uses the templates.</a:t>
            </a:r>
          </a:p>
          <a:p>
            <a:r>
              <a:rPr lang="en-GB" dirty="0"/>
              <a:t>Since no code is generated until a template is instantiated when required, compilers are prepared to allow the inclusion more than once of the same template file with both declarations and definitions in a project without generating linkage errors.</a:t>
            </a:r>
          </a:p>
        </p:txBody>
      </p:sp>
    </p:spTree>
    <p:extLst>
      <p:ext uri="{BB962C8B-B14F-4D97-AF65-F5344CB8AC3E}">
        <p14:creationId xmlns:p14="http://schemas.microsoft.com/office/powerpoint/2010/main" val="3049680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EB9F-7E4D-4D01-8857-11DE6A1722AA}"/>
              </a:ext>
            </a:extLst>
          </p:cNvPr>
          <p:cNvSpPr>
            <a:spLocks noGrp="1"/>
          </p:cNvSpPr>
          <p:nvPr>
            <p:ph type="title"/>
          </p:nvPr>
        </p:nvSpPr>
        <p:spPr/>
        <p:txBody>
          <a:bodyPr/>
          <a:lstStyle/>
          <a:p>
            <a:r>
              <a:rPr lang="en-GB" dirty="0"/>
              <a:t>Activity 7 - Class Template for ‘Couple’</a:t>
            </a:r>
          </a:p>
        </p:txBody>
      </p:sp>
      <p:sp>
        <p:nvSpPr>
          <p:cNvPr id="3" name="Content Placeholder 2">
            <a:extLst>
              <a:ext uri="{FF2B5EF4-FFF2-40B4-BE49-F238E27FC236}">
                <a16:creationId xmlns:a16="http://schemas.microsoft.com/office/drawing/2014/main" id="{9C9F6F11-2298-43DD-94CA-8C2455D7E3A4}"/>
              </a:ext>
            </a:extLst>
          </p:cNvPr>
          <p:cNvSpPr>
            <a:spLocks noGrp="1"/>
          </p:cNvSpPr>
          <p:nvPr>
            <p:ph idx="1"/>
          </p:nvPr>
        </p:nvSpPr>
        <p:spPr/>
        <p:txBody>
          <a:bodyPr>
            <a:normAutofit lnSpcReduction="10000"/>
          </a:bodyPr>
          <a:lstStyle/>
          <a:p>
            <a:r>
              <a:rPr lang="en-GB" dirty="0"/>
              <a:t>Create a Class Template for ‘Couple’.</a:t>
            </a:r>
          </a:p>
          <a:p>
            <a:r>
              <a:rPr lang="en-GB" dirty="0"/>
              <a:t>The ‘Couple’ class should allow for multiple different Couple objects to be created such as a Couple&lt;int&gt;, and Couple&lt;double&gt;.</a:t>
            </a:r>
          </a:p>
          <a:p>
            <a:r>
              <a:rPr lang="en-GB" dirty="0"/>
              <a:t>The ‘Couple’ class should provide a method called ‘maximus’ for returning the largest of the two values back.</a:t>
            </a:r>
          </a:p>
          <a:p>
            <a:r>
              <a:rPr lang="en-GB" dirty="0"/>
              <a:t>Check your code works with:</a:t>
            </a:r>
          </a:p>
          <a:p>
            <a:pPr marL="0" indent="0">
              <a:buNone/>
            </a:pP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 main() {</a:t>
            </a:r>
          </a:p>
          <a:p>
            <a:pPr marL="0" indent="0">
              <a:buNone/>
            </a:pPr>
            <a:r>
              <a:rPr lang="en-GB" sz="1800" dirty="0">
                <a:solidFill>
                  <a:srgbClr val="000000"/>
                </a:solidFill>
                <a:latin typeface="Consolas" panose="020B0609020204030204" pitchFamily="49" charset="0"/>
              </a:rPr>
              <a:t>    </a:t>
            </a:r>
            <a:r>
              <a:rPr lang="en-GB" sz="1800" dirty="0">
                <a:solidFill>
                  <a:srgbClr val="2B91AF"/>
                </a:solidFill>
                <a:latin typeface="Consolas" panose="020B0609020204030204" pitchFamily="49" charset="0"/>
              </a:rPr>
              <a:t>Couple</a:t>
            </a:r>
            <a:r>
              <a:rPr lang="en-GB" sz="1800" dirty="0">
                <a:solidFill>
                  <a:srgbClr val="000000"/>
                </a:solidFill>
                <a:latin typeface="Consolas" panose="020B0609020204030204" pitchFamily="49" charset="0"/>
              </a:rPr>
              <a:t>&lt;</a:t>
            </a:r>
            <a:r>
              <a:rPr lang="en-GB" sz="1800" dirty="0">
                <a:solidFill>
                  <a:srgbClr val="0000FF"/>
                </a:solidFill>
                <a:latin typeface="Consolas" panose="020B0609020204030204" pitchFamily="49" charset="0"/>
              </a:rPr>
              <a:t>int</a:t>
            </a:r>
            <a:r>
              <a:rPr lang="en-GB" sz="1800" dirty="0">
                <a:solidFill>
                  <a:srgbClr val="000000"/>
                </a:solidFill>
                <a:latin typeface="Consolas" panose="020B0609020204030204" pitchFamily="49" charset="0"/>
              </a:rPr>
              <a:t>&gt; myCouple1(100, 75);</a:t>
            </a:r>
          </a:p>
          <a:p>
            <a:pPr marL="0" indent="0">
              <a:buNone/>
            </a:pPr>
            <a:r>
              <a:rPr lang="en-GB" sz="1800" dirty="0">
                <a:solidFill>
                  <a:srgbClr val="000000"/>
                </a:solidFill>
                <a:latin typeface="Consolas" panose="020B0609020204030204" pitchFamily="49" charset="0"/>
              </a:rPr>
              <a:t>    std::cout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myCouple1.maximus() </a:t>
            </a:r>
            <a:r>
              <a:rPr lang="en-GB" sz="1800" dirty="0">
                <a:solidFill>
                  <a:srgbClr val="008080"/>
                </a:solidFill>
                <a:latin typeface="Consolas" panose="020B0609020204030204" pitchFamily="49" charset="0"/>
              </a:rPr>
              <a:t>&lt;&lt;</a:t>
            </a:r>
            <a:r>
              <a:rPr lang="en-GB" sz="1800" dirty="0">
                <a:solidFill>
                  <a:srgbClr val="000000"/>
                </a:solidFill>
                <a:latin typeface="Consolas" panose="020B0609020204030204" pitchFamily="49" charset="0"/>
              </a:rPr>
              <a:t> std::endl;</a:t>
            </a:r>
          </a:p>
          <a:p>
            <a:pPr marL="0" indent="0">
              <a:buNone/>
            </a:pPr>
            <a:r>
              <a:rPr lang="en-GB" sz="1800" dirty="0">
                <a:solidFill>
                  <a:srgbClr val="000000"/>
                </a:solidFill>
                <a:latin typeface="Consolas" panose="020B0609020204030204" pitchFamily="49" charset="0"/>
              </a:rPr>
              <a:t>    </a:t>
            </a:r>
            <a:r>
              <a:rPr lang="en-GB" sz="1800" dirty="0">
                <a:solidFill>
                  <a:srgbClr val="0000FF"/>
                </a:solidFill>
                <a:latin typeface="Consolas" panose="020B0609020204030204" pitchFamily="49" charset="0"/>
              </a:rPr>
              <a:t>return</a:t>
            </a:r>
            <a:r>
              <a:rPr lang="en-GB" sz="1800" dirty="0">
                <a:solidFill>
                  <a:srgbClr val="000000"/>
                </a:solidFill>
                <a:latin typeface="Consolas" panose="020B0609020204030204" pitchFamily="49" charset="0"/>
              </a:rPr>
              <a:t> 0;</a:t>
            </a:r>
          </a:p>
          <a:p>
            <a:pPr marL="0" indent="0">
              <a:buNone/>
            </a:pPr>
            <a:r>
              <a:rPr lang="en-GB" sz="1800" dirty="0">
                <a:solidFill>
                  <a:srgbClr val="000000"/>
                </a:solidFill>
                <a:latin typeface="Consolas" panose="020B0609020204030204" pitchFamily="49" charset="0"/>
              </a:rPr>
              <a:t>}</a:t>
            </a:r>
            <a:endParaRPr lang="en-GB" dirty="0"/>
          </a:p>
        </p:txBody>
      </p:sp>
      <p:pic>
        <p:nvPicPr>
          <p:cNvPr id="4" name="Picture 2" descr="D:\Users\aa6164\AppData\Local\Microsoft\Windows\Temporary Internet Files\Content.IE5\046BKBZ5\MP900437312[1].jpg">
            <a:extLst>
              <a:ext uri="{FF2B5EF4-FFF2-40B4-BE49-F238E27FC236}">
                <a16:creationId xmlns:a16="http://schemas.microsoft.com/office/drawing/2014/main" id="{4316BD93-8C6B-4C0D-AE20-E47D4A1795B3}"/>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
        <p:nvSpPr>
          <p:cNvPr id="5" name="TextBox 4">
            <a:extLst>
              <a:ext uri="{FF2B5EF4-FFF2-40B4-BE49-F238E27FC236}">
                <a16:creationId xmlns:a16="http://schemas.microsoft.com/office/drawing/2014/main" id="{81B5301D-852F-4A5D-AD6F-068A45DDB099}"/>
              </a:ext>
            </a:extLst>
          </p:cNvPr>
          <p:cNvSpPr txBox="1"/>
          <p:nvPr/>
        </p:nvSpPr>
        <p:spPr>
          <a:xfrm>
            <a:off x="8237389" y="4134679"/>
            <a:ext cx="3053464" cy="65200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Try this with Couple&lt;double&gt;, etc. as well.</a:t>
            </a:r>
          </a:p>
        </p:txBody>
      </p:sp>
      <p:cxnSp>
        <p:nvCxnSpPr>
          <p:cNvPr id="7" name="Straight Arrow Connector 6">
            <a:extLst>
              <a:ext uri="{FF2B5EF4-FFF2-40B4-BE49-F238E27FC236}">
                <a16:creationId xmlns:a16="http://schemas.microsoft.com/office/drawing/2014/main" id="{E24952F2-14D1-4E79-84EE-ECC370B007B6}"/>
              </a:ext>
            </a:extLst>
          </p:cNvPr>
          <p:cNvCxnSpPr/>
          <p:nvPr/>
        </p:nvCxnSpPr>
        <p:spPr>
          <a:xfrm flipH="1">
            <a:off x="5534108" y="4319345"/>
            <a:ext cx="2703280" cy="46734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23539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AACCB-6777-4CAA-887F-F493D06791DD}"/>
              </a:ext>
            </a:extLst>
          </p:cNvPr>
          <p:cNvSpPr>
            <a:spLocks noGrp="1"/>
          </p:cNvSpPr>
          <p:nvPr>
            <p:ph type="title"/>
          </p:nvPr>
        </p:nvSpPr>
        <p:spPr/>
        <p:txBody>
          <a:bodyPr>
            <a:normAutofit/>
          </a:bodyPr>
          <a:lstStyle/>
          <a:p>
            <a:r>
              <a:rPr lang="en-GB" sz="4000" dirty="0"/>
              <a:t>Activity 8 – Class Template for ‘LookupTable’.</a:t>
            </a:r>
          </a:p>
        </p:txBody>
      </p:sp>
      <p:sp>
        <p:nvSpPr>
          <p:cNvPr id="3" name="Content Placeholder 2">
            <a:extLst>
              <a:ext uri="{FF2B5EF4-FFF2-40B4-BE49-F238E27FC236}">
                <a16:creationId xmlns:a16="http://schemas.microsoft.com/office/drawing/2014/main" id="{635D6EFC-1BEF-4658-9296-6C1BEF2BE9EF}"/>
              </a:ext>
            </a:extLst>
          </p:cNvPr>
          <p:cNvSpPr>
            <a:spLocks noGrp="1"/>
          </p:cNvSpPr>
          <p:nvPr>
            <p:ph idx="1"/>
          </p:nvPr>
        </p:nvSpPr>
        <p:spPr/>
        <p:txBody>
          <a:bodyPr>
            <a:normAutofit/>
          </a:bodyPr>
          <a:lstStyle/>
          <a:p>
            <a:r>
              <a:rPr lang="en-GB" dirty="0"/>
              <a:t>Create a Class Template for ‘LookupTable’.</a:t>
            </a:r>
          </a:p>
          <a:p>
            <a:r>
              <a:rPr lang="en-GB" dirty="0"/>
              <a:t>LookupTable should allow &lt;key, value&gt; pairs.</a:t>
            </a:r>
          </a:p>
          <a:p>
            <a:endParaRPr lang="en-GB" dirty="0"/>
          </a:p>
          <a:p>
            <a:r>
              <a:rPr lang="en-GB" dirty="0"/>
              <a:t>.get(key) should return the value associated with that key.</a:t>
            </a:r>
          </a:p>
          <a:p>
            <a:endParaRPr lang="en-GB" dirty="0"/>
          </a:p>
          <a:p>
            <a:r>
              <a:rPr lang="en-GB" dirty="0"/>
              <a:t>Key and value can be different types – use Class Templates for this.</a:t>
            </a:r>
          </a:p>
          <a:p>
            <a:endParaRPr lang="en-GB" dirty="0"/>
          </a:p>
          <a:p>
            <a:r>
              <a:rPr lang="en-GB" dirty="0"/>
              <a:t>Afterwards – look at the std::map data structure.</a:t>
            </a:r>
          </a:p>
        </p:txBody>
      </p:sp>
      <p:pic>
        <p:nvPicPr>
          <p:cNvPr id="4" name="Picture 2" descr="D:\Users\aa6164\AppData\Local\Microsoft\Windows\Temporary Internet Files\Content.IE5\046BKBZ5\MP900437312[1].jpg">
            <a:extLst>
              <a:ext uri="{FF2B5EF4-FFF2-40B4-BE49-F238E27FC236}">
                <a16:creationId xmlns:a16="http://schemas.microsoft.com/office/drawing/2014/main" id="{528937C8-3A39-403B-BAED-44D6943BD194}"/>
              </a:ext>
            </a:extLst>
          </p:cNvPr>
          <p:cNvPicPr>
            <a:picLocks noChangeAspect="1" noChangeArrowheads="1"/>
          </p:cNvPicPr>
          <p:nvPr/>
        </p:nvPicPr>
        <p:blipFill>
          <a:blip r:embed="rId2" cstate="print"/>
          <a:srcRect/>
          <a:stretch>
            <a:fillRect/>
          </a:stretch>
        </p:blipFill>
        <p:spPr bwMode="auto">
          <a:xfrm>
            <a:off x="10462943" y="494506"/>
            <a:ext cx="1065785" cy="1066800"/>
          </a:xfrm>
          <a:prstGeom prst="rect">
            <a:avLst/>
          </a:prstGeom>
          <a:noFill/>
        </p:spPr>
      </p:pic>
    </p:spTree>
    <p:extLst>
      <p:ext uri="{BB962C8B-B14F-4D97-AF65-F5344CB8AC3E}">
        <p14:creationId xmlns:p14="http://schemas.microsoft.com/office/powerpoint/2010/main" val="3333830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C612C-3B51-4F37-BB55-CCE06840820F}"/>
              </a:ext>
            </a:extLst>
          </p:cNvPr>
          <p:cNvSpPr>
            <a:spLocks noGrp="1"/>
          </p:cNvSpPr>
          <p:nvPr>
            <p:ph type="title"/>
          </p:nvPr>
        </p:nvSpPr>
        <p:spPr/>
        <p:txBody>
          <a:bodyPr/>
          <a:lstStyle/>
          <a:p>
            <a:r>
              <a:rPr lang="en-GB" dirty="0"/>
              <a:t>Class templates</a:t>
            </a:r>
          </a:p>
        </p:txBody>
      </p:sp>
      <p:sp>
        <p:nvSpPr>
          <p:cNvPr id="3" name="Content Placeholder 2">
            <a:extLst>
              <a:ext uri="{FF2B5EF4-FFF2-40B4-BE49-F238E27FC236}">
                <a16:creationId xmlns:a16="http://schemas.microsoft.com/office/drawing/2014/main" id="{A29CC08F-AE4B-4C7C-90D5-5756BDA49009}"/>
              </a:ext>
            </a:extLst>
          </p:cNvPr>
          <p:cNvSpPr>
            <a:spLocks noGrp="1"/>
          </p:cNvSpPr>
          <p:nvPr>
            <p:ph idx="1"/>
          </p:nvPr>
        </p:nvSpPr>
        <p:spPr/>
        <p:txBody>
          <a:bodyPr>
            <a:normAutofit fontScale="92500" lnSpcReduction="20000"/>
          </a:bodyPr>
          <a:lstStyle/>
          <a:p>
            <a:r>
              <a:rPr lang="en-GB" dirty="0" err="1"/>
              <a:t>Todo</a:t>
            </a:r>
            <a:r>
              <a:rPr lang="en-GB" dirty="0"/>
              <a:t> try the vec2 example with class template:</a:t>
            </a:r>
          </a:p>
          <a:p>
            <a:pPr marL="0" indent="0">
              <a:buNone/>
            </a:pPr>
            <a:r>
              <a:rPr lang="en-GB" dirty="0"/>
              <a:t>template &lt;class T&gt;</a:t>
            </a:r>
          </a:p>
          <a:p>
            <a:pPr marL="0" indent="0">
              <a:buNone/>
            </a:pPr>
            <a:r>
              <a:rPr lang="en-GB" dirty="0"/>
              <a:t>class vec2 {</a:t>
            </a:r>
          </a:p>
          <a:p>
            <a:pPr marL="0" indent="0">
              <a:buNone/>
            </a:pPr>
            <a:r>
              <a:rPr lang="en-GB" dirty="0"/>
              <a:t>public:</a:t>
            </a:r>
          </a:p>
          <a:p>
            <a:pPr marL="0" indent="0">
              <a:buNone/>
            </a:pPr>
            <a:r>
              <a:rPr lang="en-GB" dirty="0"/>
              <a:t>	T x, y;</a:t>
            </a:r>
          </a:p>
          <a:p>
            <a:pPr marL="0" indent="0">
              <a:buNone/>
            </a:pPr>
            <a:r>
              <a:rPr lang="en-GB" dirty="0"/>
              <a:t>};</a:t>
            </a:r>
          </a:p>
          <a:p>
            <a:pPr marL="0" indent="0">
              <a:buNone/>
            </a:pPr>
            <a:r>
              <a:rPr lang="en-GB" dirty="0"/>
              <a:t>typedef vec2&lt;float&gt; vec2f;</a:t>
            </a:r>
          </a:p>
          <a:p>
            <a:pPr marL="0" indent="0">
              <a:buNone/>
            </a:pPr>
            <a:r>
              <a:rPr lang="en-GB" dirty="0"/>
              <a:t>typedef vec2&lt;double&gt; vec2d;</a:t>
            </a:r>
          </a:p>
          <a:p>
            <a:pPr marL="0" indent="0">
              <a:buNone/>
            </a:pPr>
            <a:endParaRPr lang="en-GB" dirty="0"/>
          </a:p>
          <a:p>
            <a:r>
              <a:rPr lang="en-GB" dirty="0"/>
              <a:t>Example here:  </a:t>
            </a:r>
            <a:r>
              <a:rPr lang="en-GB" dirty="0">
                <a:hlinkClick r:id="rId2"/>
              </a:rPr>
              <a:t>https://gist.github.com/acidleaf/8957147</a:t>
            </a:r>
            <a:endParaRPr lang="en-GB" dirty="0"/>
          </a:p>
        </p:txBody>
      </p:sp>
      <p:sp>
        <p:nvSpPr>
          <p:cNvPr id="4" name="TextBox 3">
            <a:extLst>
              <a:ext uri="{FF2B5EF4-FFF2-40B4-BE49-F238E27FC236}">
                <a16:creationId xmlns:a16="http://schemas.microsoft.com/office/drawing/2014/main" id="{49AC77FF-BAAD-4004-8899-80954EB6417D}"/>
              </a:ext>
            </a:extLst>
          </p:cNvPr>
          <p:cNvSpPr txBox="1"/>
          <p:nvPr/>
        </p:nvSpPr>
        <p:spPr>
          <a:xfrm>
            <a:off x="7219785" y="4252364"/>
            <a:ext cx="395159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dirty="0"/>
              <a:t>Maybe useful for a CodinGame exercise.</a:t>
            </a:r>
          </a:p>
        </p:txBody>
      </p:sp>
    </p:spTree>
    <p:extLst>
      <p:ext uri="{BB962C8B-B14F-4D97-AF65-F5344CB8AC3E}">
        <p14:creationId xmlns:p14="http://schemas.microsoft.com/office/powerpoint/2010/main" val="751057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791A3-E138-48A6-8692-075FC93041DF}"/>
              </a:ext>
            </a:extLst>
          </p:cNvPr>
          <p:cNvSpPr>
            <a:spLocks noGrp="1"/>
          </p:cNvSpPr>
          <p:nvPr>
            <p:ph type="title"/>
          </p:nvPr>
        </p:nvSpPr>
        <p:spPr/>
        <p:txBody>
          <a:bodyPr/>
          <a:lstStyle/>
          <a:p>
            <a:r>
              <a:rPr lang="en-GB" dirty="0"/>
              <a:t>References etc.</a:t>
            </a:r>
          </a:p>
        </p:txBody>
      </p:sp>
      <p:sp>
        <p:nvSpPr>
          <p:cNvPr id="3" name="Content Placeholder 2">
            <a:extLst>
              <a:ext uri="{FF2B5EF4-FFF2-40B4-BE49-F238E27FC236}">
                <a16:creationId xmlns:a16="http://schemas.microsoft.com/office/drawing/2014/main" id="{344882BA-941F-468A-8247-96F171929CBF}"/>
              </a:ext>
            </a:extLst>
          </p:cNvPr>
          <p:cNvSpPr>
            <a:spLocks noGrp="1"/>
          </p:cNvSpPr>
          <p:nvPr>
            <p:ph idx="1"/>
          </p:nvPr>
        </p:nvSpPr>
        <p:spPr/>
        <p:txBody>
          <a:bodyPr>
            <a:normAutofit lnSpcReduction="10000"/>
          </a:bodyPr>
          <a:lstStyle/>
          <a:p>
            <a:r>
              <a:rPr lang="en-GB" dirty="0"/>
              <a:t>For even more on templates please see online tutorials here:</a:t>
            </a:r>
            <a:endParaRPr lang="en-GB" dirty="0">
              <a:hlinkClick r:id="rId2">
                <a:extLst>
                  <a:ext uri="{A12FA001-AC4F-418D-AE19-62706E023703}">
                    <ahyp:hlinkClr xmlns:ahyp="http://schemas.microsoft.com/office/drawing/2018/hyperlinkcolor" val="tx"/>
                  </a:ext>
                </a:extLst>
              </a:hlinkClick>
            </a:endParaRPr>
          </a:p>
          <a:p>
            <a:pPr lvl="1"/>
            <a:r>
              <a:rPr lang="en-GB" dirty="0">
                <a:hlinkClick r:id="rId2"/>
              </a:rPr>
              <a:t>https://www.cplusplus.com/doc/oldtutorial/templates/</a:t>
            </a:r>
            <a:endParaRPr lang="en-GB" dirty="0"/>
          </a:p>
          <a:p>
            <a:pPr lvl="1"/>
            <a:r>
              <a:rPr lang="en-GB" dirty="0">
                <a:hlinkClick r:id="rId3"/>
              </a:rPr>
              <a:t>https://www.geeksforgeeks.org/templates-cpp/</a:t>
            </a:r>
            <a:endParaRPr lang="en-GB" dirty="0"/>
          </a:p>
          <a:p>
            <a:r>
              <a:rPr lang="en-GB" dirty="0"/>
              <a:t>A note on how Templates in C++ are very different to Generics in Java:</a:t>
            </a:r>
          </a:p>
          <a:p>
            <a:pPr lvl="1"/>
            <a:r>
              <a:rPr lang="en-GB" dirty="0">
                <a:hlinkClick r:id="rId4"/>
              </a:rPr>
              <a:t>https://stackoverflow.com/questions/36347/what-are-the-differences-between-generic-types-in-c-and-java</a:t>
            </a:r>
            <a:endParaRPr lang="en-GB" dirty="0"/>
          </a:p>
          <a:p>
            <a:r>
              <a:rPr lang="en-GB" dirty="0"/>
              <a:t>A note on the purpose of std::make_pair vs the std::pair constructor:</a:t>
            </a:r>
          </a:p>
          <a:p>
            <a:pPr lvl="1"/>
            <a:r>
              <a:rPr lang="en-GB" dirty="0">
                <a:hlinkClick r:id="rId5"/>
              </a:rPr>
              <a:t>https://stackoverflow.com/questions/9270563/what-is-the-purpose-of-stdmake-pair-vs-the-constructor-of-stdpair</a:t>
            </a:r>
            <a:endParaRPr lang="en-GB" dirty="0"/>
          </a:p>
          <a:p>
            <a:r>
              <a:rPr lang="en-GB" dirty="0"/>
              <a:t>Boost - Generic Programming Techniques – std::copy, etc.:</a:t>
            </a:r>
          </a:p>
          <a:p>
            <a:pPr lvl="1"/>
            <a:r>
              <a:rPr lang="en-GB" dirty="0">
                <a:hlinkClick r:id="rId6"/>
              </a:rPr>
              <a:t>https://www.boost.org/community/generic_programming.html</a:t>
            </a:r>
            <a:endParaRPr lang="en-GB" dirty="0"/>
          </a:p>
          <a:p>
            <a:endParaRPr lang="en-GB" dirty="0"/>
          </a:p>
        </p:txBody>
      </p:sp>
    </p:spTree>
    <p:extLst>
      <p:ext uri="{BB962C8B-B14F-4D97-AF65-F5344CB8AC3E}">
        <p14:creationId xmlns:p14="http://schemas.microsoft.com/office/powerpoint/2010/main" val="2778073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0A447-51DB-4FF8-94F3-248999918439}"/>
              </a:ext>
            </a:extLst>
          </p:cNvPr>
          <p:cNvSpPr>
            <a:spLocks noGrp="1"/>
          </p:cNvSpPr>
          <p:nvPr>
            <p:ph type="title"/>
          </p:nvPr>
        </p:nvSpPr>
        <p:spPr/>
        <p:txBody>
          <a:bodyPr/>
          <a:lstStyle/>
          <a:p>
            <a:r>
              <a:rPr lang="en-GB" dirty="0"/>
              <a:t>References etc.</a:t>
            </a:r>
          </a:p>
        </p:txBody>
      </p:sp>
      <p:sp>
        <p:nvSpPr>
          <p:cNvPr id="3" name="Content Placeholder 2">
            <a:extLst>
              <a:ext uri="{FF2B5EF4-FFF2-40B4-BE49-F238E27FC236}">
                <a16:creationId xmlns:a16="http://schemas.microsoft.com/office/drawing/2014/main" id="{A8EDCB12-32FD-42F8-8732-4521B9C7E6AA}"/>
              </a:ext>
            </a:extLst>
          </p:cNvPr>
          <p:cNvSpPr>
            <a:spLocks noGrp="1"/>
          </p:cNvSpPr>
          <p:nvPr>
            <p:ph idx="1"/>
          </p:nvPr>
        </p:nvSpPr>
        <p:spPr/>
        <p:txBody>
          <a:bodyPr/>
          <a:lstStyle/>
          <a:p>
            <a:r>
              <a:rPr lang="en-GB" dirty="0"/>
              <a:t>C++17 fixes type deduction on template classes:</a:t>
            </a:r>
          </a:p>
          <a:p>
            <a:pPr lvl="1"/>
            <a:r>
              <a:rPr lang="en-GB" dirty="0">
                <a:hlinkClick r:id="rId2"/>
              </a:rPr>
              <a:t>https://www.codingame.com/playgrounds/2205/7-features-of-c17-that-will-simplify-your-code/template-argument-deduction-for-class-templates</a:t>
            </a:r>
            <a:endParaRPr lang="en-GB" dirty="0"/>
          </a:p>
          <a:p>
            <a:r>
              <a:rPr lang="en-GB" dirty="0"/>
              <a:t>…so, std::make_pair() is probably redundant from C++17 onwards.</a:t>
            </a:r>
          </a:p>
          <a:p>
            <a:endParaRPr lang="en-GB" dirty="0"/>
          </a:p>
        </p:txBody>
      </p:sp>
    </p:spTree>
    <p:extLst>
      <p:ext uri="{BB962C8B-B14F-4D97-AF65-F5344CB8AC3E}">
        <p14:creationId xmlns:p14="http://schemas.microsoft.com/office/powerpoint/2010/main" val="15042931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909</TotalTime>
  <Words>2080</Words>
  <Application>Microsoft Office PowerPoint</Application>
  <PresentationFormat>Widescreen</PresentationFormat>
  <Paragraphs>198</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Consolas</vt:lpstr>
      <vt:lpstr>Office Theme</vt:lpstr>
      <vt:lpstr>5050CEM Programming for Engineers</vt:lpstr>
      <vt:lpstr>Objectives for Today</vt:lpstr>
      <vt:lpstr>Function Templates</vt:lpstr>
      <vt:lpstr>Function Templates Format</vt:lpstr>
      <vt:lpstr>PowerPoint Presentation</vt:lpstr>
      <vt:lpstr>Activity 1 – Function Template for ‘adder’</vt:lpstr>
      <vt:lpstr>Function Templates with 2, 3+ Generic types</vt:lpstr>
      <vt:lpstr>PowerPoint Presentation</vt:lpstr>
      <vt:lpstr>Activity 2 – Function Template for ‘createPair’</vt:lpstr>
      <vt:lpstr>Activity 3 – Checkout std::make_pair()</vt:lpstr>
      <vt:lpstr>Activity 4 - Function Template for ‘copyius’</vt:lpstr>
      <vt:lpstr>Activity 4 - ‘copyius’ check:</vt:lpstr>
      <vt:lpstr>Activity 5 – Use ‘copius’ with different data types</vt:lpstr>
      <vt:lpstr>Activity 6 – Checkout std::copy()</vt:lpstr>
      <vt:lpstr>Class Templates</vt:lpstr>
      <vt:lpstr>PowerPoint Presentation</vt:lpstr>
      <vt:lpstr>Templates and multiple-file projects</vt:lpstr>
      <vt:lpstr>Activity 7 - Class Template for ‘Couple’</vt:lpstr>
      <vt:lpstr>Activity 8 – Class Template for ‘LookupTable’.</vt:lpstr>
      <vt:lpstr>Class templates</vt:lpstr>
      <vt:lpstr>References etc.</vt:lpstr>
      <vt:lpstr>References etc.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5050CEM Programming for Engineers</dc:title>
  <dc:creator>Chris Bass</dc:creator>
  <cp:lastModifiedBy>Chris Bass</cp:lastModifiedBy>
  <cp:revision>262</cp:revision>
  <dcterms:created xsi:type="dcterms:W3CDTF">2021-09-03T15:02:03Z</dcterms:created>
  <dcterms:modified xsi:type="dcterms:W3CDTF">2021-10-26T10:05:07Z</dcterms:modified>
</cp:coreProperties>
</file>