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6" r:id="rId6"/>
    <p:sldId id="268" r:id="rId7"/>
    <p:sldId id="265" r:id="rId8"/>
    <p:sldId id="269" r:id="rId9"/>
    <p:sldId id="267" r:id="rId10"/>
    <p:sldId id="270" r:id="rId11"/>
    <p:sldId id="264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119106-400F-43FB-9EF6-E271CC5DD19B}" v="14" dt="2022-09-02T12:41:33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8" autoAdjust="0"/>
    <p:restoredTop sz="94660"/>
  </p:normalViewPr>
  <p:slideViewPr>
    <p:cSldViewPr>
      <p:cViewPr varScale="1">
        <p:scale>
          <a:sx n="91" d="100"/>
          <a:sy n="91" d="100"/>
        </p:scale>
        <p:origin x="79" y="100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Bass" userId="76639ff7-4519-4960-996a-f3d044468889" providerId="ADAL" clId="{0630DB94-7CDA-4F5B-9A89-63C2808132C0}"/>
    <pc:docChg chg="custSel modSld">
      <pc:chgData name="Chris Bass" userId="76639ff7-4519-4960-996a-f3d044468889" providerId="ADAL" clId="{0630DB94-7CDA-4F5B-9A89-63C2808132C0}" dt="2021-09-10T19:42:16.345" v="25" actId="20577"/>
      <pc:docMkLst>
        <pc:docMk/>
      </pc:docMkLst>
      <pc:sldChg chg="modSp mod">
        <pc:chgData name="Chris Bass" userId="76639ff7-4519-4960-996a-f3d044468889" providerId="ADAL" clId="{0630DB94-7CDA-4F5B-9A89-63C2808132C0}" dt="2021-09-10T19:42:16.345" v="25" actId="20577"/>
        <pc:sldMkLst>
          <pc:docMk/>
          <pc:sldMk cId="0" sldId="256"/>
        </pc:sldMkLst>
        <pc:spChg chg="mod">
          <ac:chgData name="Chris Bass" userId="76639ff7-4519-4960-996a-f3d044468889" providerId="ADAL" clId="{0630DB94-7CDA-4F5B-9A89-63C2808132C0}" dt="2021-09-10T19:42:16.345" v="25" actId="20577"/>
          <ac:spMkLst>
            <pc:docMk/>
            <pc:sldMk cId="0" sldId="256"/>
            <ac:spMk id="4" creationId="{00000000-0000-0000-0000-000000000000}"/>
          </ac:spMkLst>
        </pc:spChg>
      </pc:sldChg>
    </pc:docChg>
  </pc:docChgLst>
  <pc:docChgLst>
    <pc:chgData name="Chris Bass" userId="76639ff7-4519-4960-996a-f3d044468889" providerId="ADAL" clId="{C9119106-400F-43FB-9EF6-E271CC5DD19B}"/>
    <pc:docChg chg="undo custSel addSld modSld">
      <pc:chgData name="Chris Bass" userId="76639ff7-4519-4960-996a-f3d044468889" providerId="ADAL" clId="{C9119106-400F-43FB-9EF6-E271CC5DD19B}" dt="2022-09-02T12:42:07.414" v="677" actId="20577"/>
      <pc:docMkLst>
        <pc:docMk/>
      </pc:docMkLst>
      <pc:sldChg chg="addSp delSp modSp new mod">
        <pc:chgData name="Chris Bass" userId="76639ff7-4519-4960-996a-f3d044468889" providerId="ADAL" clId="{C9119106-400F-43FB-9EF6-E271CC5DD19B}" dt="2022-09-02T12:42:07.414" v="677" actId="20577"/>
        <pc:sldMkLst>
          <pc:docMk/>
          <pc:sldMk cId="3131797527" sldId="272"/>
        </pc:sldMkLst>
        <pc:spChg chg="mod">
          <ac:chgData name="Chris Bass" userId="76639ff7-4519-4960-996a-f3d044468889" providerId="ADAL" clId="{C9119106-400F-43FB-9EF6-E271CC5DD19B}" dt="2022-09-02T10:30:26.623" v="35" actId="20577"/>
          <ac:spMkLst>
            <pc:docMk/>
            <pc:sldMk cId="3131797527" sldId="272"/>
            <ac:spMk id="2" creationId="{8F0AA653-611D-4440-9CFF-DB332C4368B9}"/>
          </ac:spMkLst>
        </pc:spChg>
        <pc:spChg chg="mod">
          <ac:chgData name="Chris Bass" userId="76639ff7-4519-4960-996a-f3d044468889" providerId="ADAL" clId="{C9119106-400F-43FB-9EF6-E271CC5DD19B}" dt="2022-09-02T12:42:07.414" v="677" actId="20577"/>
          <ac:spMkLst>
            <pc:docMk/>
            <pc:sldMk cId="3131797527" sldId="272"/>
            <ac:spMk id="3" creationId="{E850D7B8-6747-489B-8232-AD9E002FB10B}"/>
          </ac:spMkLst>
        </pc:spChg>
        <pc:spChg chg="add del">
          <ac:chgData name="Chris Bass" userId="76639ff7-4519-4960-996a-f3d044468889" providerId="ADAL" clId="{C9119106-400F-43FB-9EF6-E271CC5DD19B}" dt="2022-09-02T10:56:03.777" v="510"/>
          <ac:spMkLst>
            <pc:docMk/>
            <pc:sldMk cId="3131797527" sldId="272"/>
            <ac:spMk id="4" creationId="{9ACEE50D-9FAC-4C2F-94B7-29A65408D8C1}"/>
          </ac:spMkLst>
        </pc:spChg>
        <pc:spChg chg="add del">
          <ac:chgData name="Chris Bass" userId="76639ff7-4519-4960-996a-f3d044468889" providerId="ADAL" clId="{C9119106-400F-43FB-9EF6-E271CC5DD19B}" dt="2022-09-02T11:13:31.391" v="567"/>
          <ac:spMkLst>
            <pc:docMk/>
            <pc:sldMk cId="3131797527" sldId="272"/>
            <ac:spMk id="5" creationId="{56D1E818-5D77-4847-9F5B-7F4B2852F8E3}"/>
          </ac:spMkLst>
        </pc:spChg>
        <pc:spChg chg="add del">
          <ac:chgData name="Chris Bass" userId="76639ff7-4519-4960-996a-f3d044468889" providerId="ADAL" clId="{C9119106-400F-43FB-9EF6-E271CC5DD19B}" dt="2022-09-02T12:41:33.004" v="665"/>
          <ac:spMkLst>
            <pc:docMk/>
            <pc:sldMk cId="3131797527" sldId="272"/>
            <ac:spMk id="6" creationId="{8A5D972F-F210-4179-B11E-3F3A087D888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39E46-DF75-4051-8993-1B2FC6192B17}" type="datetimeFigureOut">
              <a:rPr lang="en-GB" smtClean="0"/>
              <a:pPr/>
              <a:t>02/09/2022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2B2C5-B6EF-43E8-B843-96E7B52FFB0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stackoverflow.com/questions/2351544/is-array-name-a-constant-pointer-in-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reinterpret_cast-in-c-type-casting-operators/" TargetMode="External"/><Relationship Id="rId2" Type="http://schemas.openxmlformats.org/officeDocument/2006/relationships/hyperlink" Target="https://cplusplus.com/doc/tutorial/pointer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formit.com/articles/article.aspx?p=1944072" TargetMode="External"/><Relationship Id="rId4" Type="http://schemas.openxmlformats.org/officeDocument/2006/relationships/hyperlink" Target="https://www.geeksforgeeks.org/smart-pointers-cp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1316038"/>
            <a:ext cx="7772400" cy="4489450"/>
          </a:xfrm>
        </p:spPr>
        <p:txBody>
          <a:bodyPr/>
          <a:lstStyle/>
          <a:p>
            <a:r>
              <a:rPr lang="en-GB" sz="3600" dirty="0"/>
              <a:t>5050CEM – Programming for Engineers</a:t>
            </a:r>
            <a:br>
              <a:rPr lang="en-GB" sz="3600" dirty="0"/>
            </a:br>
            <a:r>
              <a:rPr lang="en-GB" sz="3600" dirty="0"/>
              <a:t>Tutorial – Pointers 1</a:t>
            </a: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Pass-by-Reference</a:t>
            </a:r>
            <a:br>
              <a:rPr lang="en-GB" sz="3600" dirty="0"/>
            </a:br>
            <a:r>
              <a:rPr lang="en-GB" sz="3600" dirty="0"/>
              <a:t>Pass-by-Value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 for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Pointer Operators * and &amp;</a:t>
            </a:r>
          </a:p>
          <a:p>
            <a:r>
              <a:rPr lang="en-GB" dirty="0"/>
              <a:t>Using the const Keyword with Pointers</a:t>
            </a:r>
          </a:p>
          <a:p>
            <a:r>
              <a:rPr lang="en-GB" dirty="0"/>
              <a:t>Using Pointers with Functions</a:t>
            </a:r>
          </a:p>
          <a:p>
            <a:r>
              <a:rPr lang="en-GB" dirty="0"/>
              <a:t>Deitel Figures Chapter 8 from fig08_04 to fig08_14</a:t>
            </a:r>
          </a:p>
        </p:txBody>
      </p:sp>
      <p:pic>
        <p:nvPicPr>
          <p:cNvPr id="1026" name="Picture 2" descr="D:\Users\aa6164\AppData\Local\Microsoft\Windows\Temporary Internet Files\Content.IE5\B6X9JSVQ\MC90044040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260648"/>
            <a:ext cx="1803648" cy="1803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Pointer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&amp;</a:t>
            </a:r>
          </a:p>
          <a:p>
            <a:r>
              <a:rPr lang="en-GB" dirty="0"/>
              <a:t>The Address Operator</a:t>
            </a:r>
          </a:p>
          <a:p>
            <a:pPr lvl="1"/>
            <a:r>
              <a:rPr lang="en-GB" dirty="0"/>
              <a:t>Returns the memory address of its operand (which can be used as a reference to it)</a:t>
            </a:r>
          </a:p>
          <a:p>
            <a:r>
              <a:rPr lang="en-GB" dirty="0"/>
              <a:t>Let’s play:</a:t>
            </a:r>
          </a:p>
          <a:p>
            <a:endParaRPr lang="en-GB" dirty="0"/>
          </a:p>
          <a:p>
            <a:pPr>
              <a:buNone/>
            </a:pPr>
            <a:r>
              <a:rPr lang="en-GB" dirty="0">
                <a:latin typeface="Consolas" pitchFamily="49" charset="0"/>
                <a:cs typeface="Consolas" pitchFamily="49" charset="0"/>
              </a:rPr>
              <a:t>int </a:t>
            </a:r>
            <a:r>
              <a:rPr lang="en-GB" dirty="0" err="1">
                <a:latin typeface="Consolas" pitchFamily="49" charset="0"/>
                <a:cs typeface="Consolas" pitchFamily="49" charset="0"/>
              </a:rPr>
              <a:t>myVar</a:t>
            </a:r>
            <a:r>
              <a:rPr lang="en-GB" dirty="0">
                <a:latin typeface="Consolas" pitchFamily="49" charset="0"/>
                <a:cs typeface="Consolas" pitchFamily="49" charset="0"/>
              </a:rPr>
              <a:t> = 9;</a:t>
            </a:r>
          </a:p>
          <a:p>
            <a:pPr>
              <a:buNone/>
            </a:pPr>
            <a:r>
              <a:rPr lang="en-GB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GB" dirty="0">
                <a:latin typeface="Consolas" pitchFamily="49" charset="0"/>
                <a:cs typeface="Consolas" pitchFamily="49" charset="0"/>
              </a:rPr>
              <a:t> &lt;&lt; &amp;</a:t>
            </a:r>
            <a:r>
              <a:rPr lang="en-GB" dirty="0" err="1">
                <a:latin typeface="Consolas" pitchFamily="49" charset="0"/>
                <a:cs typeface="Consolas" pitchFamily="49" charset="0"/>
              </a:rPr>
              <a:t>myVar</a:t>
            </a:r>
            <a:r>
              <a:rPr lang="en-GB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GB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GB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None/>
            </a:pPr>
            <a:endParaRPr lang="en-GB" dirty="0">
              <a:cs typeface="Consolas" pitchFamily="49" charset="0"/>
            </a:endParaRPr>
          </a:p>
          <a:p>
            <a:r>
              <a:rPr lang="en-GB" dirty="0">
                <a:cs typeface="Consolas" pitchFamily="49" charset="0"/>
              </a:rPr>
              <a:t>Activity 1 – What does it print out?</a:t>
            </a:r>
          </a:p>
        </p:txBody>
      </p:sp>
      <p:pic>
        <p:nvPicPr>
          <p:cNvPr id="2054" name="Picture 6" descr="D:\Users\aa6164\AppData\Local\Microsoft\Windows\Temporary Internet Files\Content.IE5\6L1MISAI\MC9004419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269900"/>
            <a:ext cx="1841500" cy="1358900"/>
          </a:xfrm>
          <a:prstGeom prst="rect">
            <a:avLst/>
          </a:prstGeom>
          <a:noFill/>
        </p:spPr>
      </p:pic>
      <p:pic>
        <p:nvPicPr>
          <p:cNvPr id="2061" name="Picture 13" descr="C:\Program Files (x86)\Microsoft Office\MEDIA\CAGCAT10\j025130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0882" y="5301208"/>
            <a:ext cx="913486" cy="769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Pointer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Autofit/>
          </a:bodyPr>
          <a:lstStyle/>
          <a:p>
            <a:r>
              <a:rPr lang="en-GB" sz="2400" dirty="0"/>
              <a:t>*</a:t>
            </a:r>
          </a:p>
          <a:p>
            <a:r>
              <a:rPr lang="en-GB" sz="2400" dirty="0"/>
              <a:t>Indirection Operator (or Dereferencing Operator) – Dereferences the object that the memory address points to</a:t>
            </a:r>
          </a:p>
          <a:p>
            <a:r>
              <a:rPr lang="en-GB" sz="2400" dirty="0"/>
              <a:t>Let’s play:</a:t>
            </a:r>
          </a:p>
          <a:p>
            <a:pPr>
              <a:buNone/>
            </a:pPr>
            <a:endParaRPr lang="en-GB" sz="2400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GB" sz="2400" dirty="0">
                <a:latin typeface="Consolas" pitchFamily="49" charset="0"/>
                <a:cs typeface="Consolas" pitchFamily="49" charset="0"/>
              </a:rPr>
              <a:t>int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= 9;</a:t>
            </a:r>
          </a:p>
          <a:p>
            <a:pPr>
              <a:buNone/>
            </a:pPr>
            <a:r>
              <a:rPr lang="en-GB" sz="2400" dirty="0">
                <a:latin typeface="Consolas" pitchFamily="49" charset="0"/>
                <a:cs typeface="Consolas" pitchFamily="49" charset="0"/>
              </a:rPr>
              <a:t>int *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myVarPtr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= &amp;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None/>
            </a:pPr>
            <a:r>
              <a:rPr lang="en-GB" sz="24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myVarPtr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None/>
            </a:pPr>
            <a:r>
              <a:rPr lang="en-GB" sz="24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*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myVarPtr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None/>
            </a:pPr>
            <a:r>
              <a:rPr lang="en-GB" sz="24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&amp;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myVarPtr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None/>
            </a:pPr>
            <a:endParaRPr lang="en-GB" sz="2400" dirty="0">
              <a:latin typeface="Consolas" pitchFamily="49" charset="0"/>
              <a:cs typeface="Consolas" pitchFamily="49" charset="0"/>
            </a:endParaRPr>
          </a:p>
          <a:p>
            <a:r>
              <a:rPr lang="en-GB" sz="2400" dirty="0"/>
              <a:t>Activity 2 – What does it print out?</a:t>
            </a:r>
          </a:p>
        </p:txBody>
      </p:sp>
      <p:pic>
        <p:nvPicPr>
          <p:cNvPr id="7" name="Picture 5" descr="D:\Users\aa6164\AppData\Local\Microsoft\Windows\Temporary Internet Files\Content.IE5\96F900J5\MC90044189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437631"/>
            <a:ext cx="2193925" cy="1495425"/>
          </a:xfrm>
          <a:prstGeom prst="rect">
            <a:avLst/>
          </a:prstGeom>
          <a:noFill/>
        </p:spPr>
      </p:pic>
      <p:pic>
        <p:nvPicPr>
          <p:cNvPr id="8" name="Picture 13" descr="C:\Program Files (x86)\Microsoft Office\MEDIA\CAGCAT10\j025130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4778" y="5589240"/>
            <a:ext cx="913486" cy="769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Pointer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Autofit/>
          </a:bodyPr>
          <a:lstStyle/>
          <a:p>
            <a:r>
              <a:rPr lang="en-GB" sz="2400" dirty="0"/>
              <a:t>*</a:t>
            </a:r>
          </a:p>
          <a:p>
            <a:r>
              <a:rPr lang="en-GB" sz="2400" dirty="0"/>
              <a:t>Indirection Operator (or Dereferencing Operator) – Dereferences the object that the memory address points to</a:t>
            </a:r>
          </a:p>
          <a:p>
            <a:r>
              <a:rPr lang="en-GB" sz="2400" dirty="0"/>
              <a:t>Let’s play:</a:t>
            </a:r>
          </a:p>
          <a:p>
            <a:pPr>
              <a:buNone/>
            </a:pPr>
            <a:endParaRPr lang="en-GB" sz="2400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GB" sz="2400" dirty="0">
                <a:latin typeface="Consolas" pitchFamily="49" charset="0"/>
                <a:cs typeface="Consolas" pitchFamily="49" charset="0"/>
              </a:rPr>
              <a:t>int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= 9;</a:t>
            </a:r>
          </a:p>
          <a:p>
            <a:pPr>
              <a:buNone/>
            </a:pPr>
            <a:r>
              <a:rPr lang="en-GB" sz="2400" dirty="0">
                <a:latin typeface="Consolas" pitchFamily="49" charset="0"/>
                <a:cs typeface="Consolas" pitchFamily="49" charset="0"/>
              </a:rPr>
              <a:t>int *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myVarPtr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= &amp;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None/>
            </a:pPr>
            <a:r>
              <a:rPr lang="en-GB" sz="24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myVarPtr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; // address of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</a:t>
            </a:r>
            <a:endParaRPr lang="en-GB" sz="2400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GB" sz="24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*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myVarPtr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; // 9</a:t>
            </a:r>
          </a:p>
          <a:p>
            <a:pPr>
              <a:buNone/>
            </a:pPr>
            <a:r>
              <a:rPr lang="en-GB" sz="24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&amp;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myVarPtr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GB" sz="2400" dirty="0">
                <a:latin typeface="Consolas" pitchFamily="49" charset="0"/>
                <a:cs typeface="Consolas" pitchFamily="49" charset="0"/>
              </a:rPr>
              <a:t>; // address </a:t>
            </a:r>
            <a:r>
              <a:rPr lang="en-GB" sz="2400" dirty="0" err="1">
                <a:latin typeface="Consolas" pitchFamily="49" charset="0"/>
                <a:cs typeface="Consolas" pitchFamily="49" charset="0"/>
              </a:rPr>
              <a:t>myVarPtr</a:t>
            </a:r>
            <a:endParaRPr lang="en-GB" sz="2400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endParaRPr lang="en-GB" sz="2400" dirty="0">
              <a:latin typeface="Consolas" pitchFamily="49" charset="0"/>
              <a:cs typeface="Consolas" pitchFamily="49" charset="0"/>
            </a:endParaRPr>
          </a:p>
          <a:p>
            <a:r>
              <a:rPr lang="en-GB" sz="2400" dirty="0"/>
              <a:t>Activity 2 – What does it print out?</a:t>
            </a:r>
          </a:p>
        </p:txBody>
      </p:sp>
      <p:pic>
        <p:nvPicPr>
          <p:cNvPr id="7" name="Picture 5" descr="D:\Users\aa6164\AppData\Local\Microsoft\Windows\Temporary Internet Files\Content.IE5\96F900J5\MC90044189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437631"/>
            <a:ext cx="2193925" cy="1495425"/>
          </a:xfrm>
          <a:prstGeom prst="rect">
            <a:avLst/>
          </a:prstGeom>
          <a:noFill/>
        </p:spPr>
      </p:pic>
      <p:pic>
        <p:nvPicPr>
          <p:cNvPr id="8" name="Picture 13" descr="C:\Program Files (x86)\Microsoft Office\MEDIA\CAGCAT10\j025130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4778" y="5589240"/>
            <a:ext cx="913486" cy="769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const Keyword and Declaring Pointers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188844"/>
          </a:xfrm>
        </p:spPr>
        <p:txBody>
          <a:bodyPr>
            <a:noAutofit/>
          </a:bodyPr>
          <a:lstStyle/>
          <a:p>
            <a:r>
              <a:rPr lang="en-GB" sz="2000" dirty="0">
                <a:cs typeface="Consolas" pitchFamily="49" charset="0"/>
              </a:rPr>
              <a:t>Let’s Play:</a:t>
            </a:r>
          </a:p>
          <a:p>
            <a:endParaRPr lang="en-GB" sz="2000" dirty="0">
              <a:cs typeface="Consolas" pitchFamily="49" charset="0"/>
            </a:endParaRPr>
          </a:p>
          <a:p>
            <a:pPr>
              <a:buNone/>
            </a:pPr>
            <a:r>
              <a:rPr lang="en-GB" sz="2000" dirty="0">
                <a:latin typeface="Consolas" pitchFamily="49" charset="0"/>
                <a:cs typeface="Consolas" pitchFamily="49" charset="0"/>
              </a:rPr>
              <a:t>const int a = 1;</a:t>
            </a:r>
          </a:p>
          <a:p>
            <a:pPr>
              <a:buNone/>
            </a:pPr>
            <a:r>
              <a:rPr lang="en-GB" sz="2000" dirty="0">
                <a:latin typeface="Consolas" pitchFamily="49" charset="0"/>
                <a:cs typeface="Consolas" pitchFamily="49" charset="0"/>
              </a:rPr>
              <a:t>const int b = 2;</a:t>
            </a:r>
          </a:p>
          <a:p>
            <a:pPr>
              <a:buNone/>
            </a:pPr>
            <a:r>
              <a:rPr lang="en-GB" sz="2000" dirty="0">
                <a:latin typeface="Consolas" pitchFamily="49" charset="0"/>
                <a:cs typeface="Consolas" pitchFamily="49" charset="0"/>
              </a:rPr>
              <a:t>const int *</a:t>
            </a:r>
            <a:r>
              <a:rPr lang="en-GB" sz="2000" dirty="0" err="1">
                <a:latin typeface="Consolas" pitchFamily="49" charset="0"/>
                <a:cs typeface="Consolas" pitchFamily="49" charset="0"/>
              </a:rPr>
              <a:t>pointerToConstInt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 = &amp;a;</a:t>
            </a:r>
          </a:p>
          <a:p>
            <a:pPr>
              <a:buNone/>
            </a:pPr>
            <a:r>
              <a:rPr lang="en-GB" sz="2000" dirty="0" err="1">
                <a:latin typeface="Consolas" pitchFamily="49" charset="0"/>
                <a:cs typeface="Consolas" pitchFamily="49" charset="0"/>
              </a:rPr>
              <a:t>pointerToConstInt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 = &amp;b; // points to another variable</a:t>
            </a:r>
          </a:p>
          <a:p>
            <a:pPr>
              <a:buNone/>
            </a:pPr>
            <a:endParaRPr lang="en-GB" sz="2000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GB" sz="2000" dirty="0">
                <a:latin typeface="Consolas" pitchFamily="49" charset="0"/>
                <a:cs typeface="Consolas" pitchFamily="49" charset="0"/>
              </a:rPr>
              <a:t>int c = 3;</a:t>
            </a:r>
          </a:p>
          <a:p>
            <a:pPr>
              <a:buNone/>
            </a:pPr>
            <a:r>
              <a:rPr lang="en-GB" sz="2000" dirty="0">
                <a:latin typeface="Consolas" pitchFamily="49" charset="0"/>
                <a:cs typeface="Consolas" pitchFamily="49" charset="0"/>
              </a:rPr>
              <a:t>int d = 4;</a:t>
            </a:r>
          </a:p>
          <a:p>
            <a:pPr>
              <a:buNone/>
            </a:pPr>
            <a:r>
              <a:rPr lang="en-GB" sz="2000" dirty="0">
                <a:latin typeface="Consolas" pitchFamily="49" charset="0"/>
                <a:cs typeface="Consolas" pitchFamily="49" charset="0"/>
              </a:rPr>
              <a:t>int *const </a:t>
            </a:r>
            <a:r>
              <a:rPr lang="en-GB" sz="2000" dirty="0" err="1">
                <a:latin typeface="Consolas" pitchFamily="49" charset="0"/>
                <a:cs typeface="Consolas" pitchFamily="49" charset="0"/>
              </a:rPr>
              <a:t>constPointerToInt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 = &amp;c;</a:t>
            </a:r>
          </a:p>
          <a:p>
            <a:pPr>
              <a:buNone/>
            </a:pPr>
            <a:r>
              <a:rPr lang="en-GB" sz="2000" dirty="0" err="1">
                <a:latin typeface="Consolas" pitchFamily="49" charset="0"/>
                <a:cs typeface="Consolas" pitchFamily="49" charset="0"/>
              </a:rPr>
              <a:t>constPointerToInt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 = &amp;d; // error cannot change a const pointer</a:t>
            </a:r>
          </a:p>
          <a:p>
            <a:pPr>
              <a:buNone/>
            </a:pPr>
            <a:endParaRPr lang="en-GB" sz="2000" dirty="0">
              <a:cs typeface="Consolas" pitchFamily="49" charset="0"/>
            </a:endParaRPr>
          </a:p>
          <a:p>
            <a:pPr>
              <a:buNone/>
            </a:pPr>
            <a:endParaRPr lang="en-GB" sz="2000" dirty="0">
              <a:cs typeface="Consolas" pitchFamily="49" charset="0"/>
            </a:endParaRPr>
          </a:p>
          <a:p>
            <a:pPr>
              <a:buNone/>
            </a:pPr>
            <a:r>
              <a:rPr lang="en-GB" sz="2000" dirty="0">
                <a:cs typeface="Consolas" pitchFamily="49" charset="0"/>
              </a:rPr>
              <a:t>Activity 3 – How do we declare a const pointer to a const int?</a:t>
            </a:r>
          </a:p>
        </p:txBody>
      </p:sp>
      <p:pic>
        <p:nvPicPr>
          <p:cNvPr id="4" name="Picture 13" descr="C:\Program Files (x86)\Microsoft Office\MEDIA\CAGCAT10\j025130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2890" y="5827427"/>
            <a:ext cx="913486" cy="769925"/>
          </a:xfrm>
          <a:prstGeom prst="rect">
            <a:avLst/>
          </a:prstGeom>
          <a:noFill/>
        </p:spPr>
      </p:pic>
      <p:pic>
        <p:nvPicPr>
          <p:cNvPr id="1038" name="Picture 14" descr="D:\Users\aa6164\AppData\Local\Microsoft\Windows\Temporary Internet Files\Content.IE5\1AEPFPAC\MC90003456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406475"/>
            <a:ext cx="1418735" cy="15184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Pass-by-Value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r>
              <a:rPr lang="en-GB" dirty="0"/>
              <a:t>Write a function which will return the cube of an input variable</a:t>
            </a:r>
          </a:p>
          <a:p>
            <a:endParaRPr lang="en-GB" dirty="0"/>
          </a:p>
        </p:txBody>
      </p:sp>
      <p:pic>
        <p:nvPicPr>
          <p:cNvPr id="3076" name="Picture 4" descr="D:\Users\aa6164\AppData\Local\Microsoft\Windows\Temporary Internet Files\Content.IE5\96F900J5\MC90022971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383379"/>
            <a:ext cx="1786738" cy="1821485"/>
          </a:xfrm>
          <a:prstGeom prst="rect">
            <a:avLst/>
          </a:prstGeom>
          <a:noFill/>
        </p:spPr>
      </p:pic>
      <p:pic>
        <p:nvPicPr>
          <p:cNvPr id="5" name="Picture 13" descr="C:\Program Files (x86)\Microsoft Office\MEDIA\CAGCAT10\j025130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3212976"/>
            <a:ext cx="913486" cy="769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Pass-by-Value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r>
              <a:rPr lang="en-GB" dirty="0"/>
              <a:t>Write a function which will return the cube of an input variable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600" dirty="0">
                <a:latin typeface="Consolas" pitchFamily="49" charset="0"/>
                <a:cs typeface="Consolas" pitchFamily="49" charset="0"/>
              </a:rPr>
              <a:t>int </a:t>
            </a:r>
            <a:r>
              <a:rPr lang="en-GB" sz="2600" dirty="0" err="1">
                <a:latin typeface="Consolas" pitchFamily="49" charset="0"/>
                <a:cs typeface="Consolas" pitchFamily="49" charset="0"/>
              </a:rPr>
              <a:t>cubeByValue</a:t>
            </a:r>
            <a:r>
              <a:rPr lang="en-GB" sz="2600" dirty="0">
                <a:latin typeface="Consolas" pitchFamily="49" charset="0"/>
                <a:cs typeface="Consolas" pitchFamily="49" charset="0"/>
              </a:rPr>
              <a:t>( int n )</a:t>
            </a:r>
          </a:p>
          <a:p>
            <a:pPr>
              <a:buNone/>
            </a:pPr>
            <a:r>
              <a:rPr lang="en-GB" sz="26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buNone/>
            </a:pPr>
            <a:r>
              <a:rPr lang="en-GB" sz="2600" dirty="0">
                <a:latin typeface="Consolas" pitchFamily="49" charset="0"/>
                <a:cs typeface="Consolas" pitchFamily="49" charset="0"/>
              </a:rPr>
              <a:t>	return n * n * n;</a:t>
            </a:r>
          </a:p>
          <a:p>
            <a:pPr>
              <a:buNone/>
            </a:pPr>
            <a:r>
              <a:rPr lang="en-GB" sz="2600" dirty="0">
                <a:latin typeface="Consolas" pitchFamily="49" charset="0"/>
                <a:cs typeface="Consolas" pitchFamily="49" charset="0"/>
              </a:rPr>
              <a:t>} // end function </a:t>
            </a:r>
            <a:r>
              <a:rPr lang="en-GB" sz="2600" dirty="0" err="1">
                <a:latin typeface="Consolas" pitchFamily="49" charset="0"/>
                <a:cs typeface="Consolas" pitchFamily="49" charset="0"/>
              </a:rPr>
              <a:t>cubeByValue</a:t>
            </a:r>
            <a:r>
              <a:rPr lang="en-GB" sz="2600" dirty="0">
                <a:latin typeface="Consolas" pitchFamily="49" charset="0"/>
                <a:cs typeface="Consolas" pitchFamily="49" charset="0"/>
              </a:rPr>
              <a:t> </a:t>
            </a:r>
          </a:p>
        </p:txBody>
      </p:sp>
      <p:pic>
        <p:nvPicPr>
          <p:cNvPr id="3076" name="Picture 4" descr="D:\Users\aa6164\AppData\Local\Microsoft\Windows\Temporary Internet Files\Content.IE5\96F900J5\MC90022971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383379"/>
            <a:ext cx="1786738" cy="1821485"/>
          </a:xfrm>
          <a:prstGeom prst="rect">
            <a:avLst/>
          </a:prstGeom>
          <a:noFill/>
        </p:spPr>
      </p:pic>
      <p:pic>
        <p:nvPicPr>
          <p:cNvPr id="5" name="Picture 13" descr="C:\Program Files (x86)\Microsoft Office\MEDIA\CAGCAT10\j025130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3212976"/>
            <a:ext cx="913486" cy="769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1143000"/>
          </a:xfrm>
        </p:spPr>
        <p:txBody>
          <a:bodyPr/>
          <a:lstStyle/>
          <a:p>
            <a:r>
              <a:rPr lang="en-GB" dirty="0"/>
              <a:t>Pass-by-Reference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r>
              <a:rPr lang="en-GB" dirty="0"/>
              <a:t>Write a function which will cube an input variable – Hint: Pass-by-Reference</a:t>
            </a:r>
          </a:p>
        </p:txBody>
      </p:sp>
      <p:pic>
        <p:nvPicPr>
          <p:cNvPr id="5" name="Picture 13" descr="C:\Program Files (x86)\Microsoft Office\MEDIA\CAGCAT10\j025130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2780928"/>
            <a:ext cx="913486" cy="769925"/>
          </a:xfrm>
          <a:prstGeom prst="rect">
            <a:avLst/>
          </a:prstGeom>
          <a:noFill/>
        </p:spPr>
      </p:pic>
      <p:pic>
        <p:nvPicPr>
          <p:cNvPr id="7" name="Picture 4" descr="D:\Users\aa6164\AppData\Local\Microsoft\Windows\Temporary Internet Files\Content.IE5\B6X9JSVQ\MC90044189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57907"/>
            <a:ext cx="2247900" cy="1558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1143000"/>
          </a:xfrm>
        </p:spPr>
        <p:txBody>
          <a:bodyPr/>
          <a:lstStyle/>
          <a:p>
            <a:r>
              <a:rPr lang="en-GB" dirty="0"/>
              <a:t>Pass-by-Reference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r>
              <a:rPr lang="en-GB" dirty="0"/>
              <a:t>Write a function which will cube an input variable – Hint: Pass-by-Reference</a:t>
            </a:r>
          </a:p>
          <a:p>
            <a:endParaRPr lang="en-GB" dirty="0"/>
          </a:p>
          <a:p>
            <a:pPr>
              <a:buNone/>
            </a:pPr>
            <a:r>
              <a:rPr lang="en-GB" sz="2000" dirty="0">
                <a:latin typeface="Consolas" pitchFamily="49" charset="0"/>
                <a:cs typeface="Consolas" pitchFamily="49" charset="0"/>
              </a:rPr>
              <a:t>void </a:t>
            </a:r>
            <a:r>
              <a:rPr lang="en-GB" sz="2000" dirty="0" err="1">
                <a:latin typeface="Consolas" pitchFamily="49" charset="0"/>
                <a:cs typeface="Consolas" pitchFamily="49" charset="0"/>
              </a:rPr>
              <a:t>cubeByReference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( int *</a:t>
            </a:r>
            <a:r>
              <a:rPr lang="en-GB" sz="2000" dirty="0" err="1">
                <a:latin typeface="Consolas" pitchFamily="49" charset="0"/>
                <a:cs typeface="Consolas" pitchFamily="49" charset="0"/>
              </a:rPr>
              <a:t>nPtr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 )</a:t>
            </a:r>
          </a:p>
          <a:p>
            <a:pPr>
              <a:buNone/>
            </a:pPr>
            <a:r>
              <a:rPr lang="en-GB" sz="20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buNone/>
            </a:pPr>
            <a:r>
              <a:rPr lang="en-GB" sz="2000" dirty="0">
                <a:latin typeface="Consolas" pitchFamily="49" charset="0"/>
                <a:cs typeface="Consolas" pitchFamily="49" charset="0"/>
              </a:rPr>
              <a:t>	*</a:t>
            </a:r>
            <a:r>
              <a:rPr lang="en-GB" sz="2000" dirty="0" err="1">
                <a:latin typeface="Consolas" pitchFamily="49" charset="0"/>
                <a:cs typeface="Consolas" pitchFamily="49" charset="0"/>
              </a:rPr>
              <a:t>nPtr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 = *</a:t>
            </a:r>
            <a:r>
              <a:rPr lang="en-GB" sz="2000" dirty="0" err="1">
                <a:latin typeface="Consolas" pitchFamily="49" charset="0"/>
                <a:cs typeface="Consolas" pitchFamily="49" charset="0"/>
              </a:rPr>
              <a:t>nPtr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 * *</a:t>
            </a:r>
            <a:r>
              <a:rPr lang="en-GB" sz="2000" dirty="0" err="1">
                <a:latin typeface="Consolas" pitchFamily="49" charset="0"/>
                <a:cs typeface="Consolas" pitchFamily="49" charset="0"/>
              </a:rPr>
              <a:t>nPtr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 * *</a:t>
            </a:r>
            <a:r>
              <a:rPr lang="en-GB" sz="2000" dirty="0" err="1">
                <a:latin typeface="Consolas" pitchFamily="49" charset="0"/>
                <a:cs typeface="Consolas" pitchFamily="49" charset="0"/>
              </a:rPr>
              <a:t>nPtr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None/>
            </a:pPr>
            <a:r>
              <a:rPr lang="en-GB" sz="2000" dirty="0">
                <a:latin typeface="Consolas" pitchFamily="49" charset="0"/>
                <a:cs typeface="Consolas" pitchFamily="49" charset="0"/>
              </a:rPr>
              <a:t>} // end function </a:t>
            </a:r>
            <a:r>
              <a:rPr lang="en-GB" sz="2000" dirty="0" err="1">
                <a:latin typeface="Consolas" pitchFamily="49" charset="0"/>
                <a:cs typeface="Consolas" pitchFamily="49" charset="0"/>
              </a:rPr>
              <a:t>cubeByReference</a:t>
            </a:r>
            <a:r>
              <a:rPr lang="en-GB" sz="2000" dirty="0">
                <a:latin typeface="Consolas" pitchFamily="49" charset="0"/>
                <a:cs typeface="Consolas" pitchFamily="49" charset="0"/>
              </a:rPr>
              <a:t> </a:t>
            </a:r>
          </a:p>
        </p:txBody>
      </p:sp>
      <p:pic>
        <p:nvPicPr>
          <p:cNvPr id="6" name="Picture 4" descr="D:\Users\aa6164\AppData\Local\Microsoft\Windows\Temporary Internet Files\Content.IE5\B6X9JSVQ\MC90044189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57907"/>
            <a:ext cx="2247900" cy="1558925"/>
          </a:xfrm>
          <a:prstGeom prst="rect">
            <a:avLst/>
          </a:prstGeom>
          <a:noFill/>
        </p:spPr>
      </p:pic>
      <p:pic>
        <p:nvPicPr>
          <p:cNvPr id="7" name="Picture 13" descr="C:\Program Files (x86)\Microsoft Office\MEDIA\CAGCAT10\j025130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2780928"/>
            <a:ext cx="913486" cy="769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Pointer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Continue with </a:t>
            </a:r>
            <a:r>
              <a:rPr lang="en-GB" dirty="0" err="1"/>
              <a:t>Deitel</a:t>
            </a:r>
            <a:r>
              <a:rPr lang="en-GB" dirty="0"/>
              <a:t> Exercises</a:t>
            </a:r>
          </a:p>
          <a:p>
            <a:r>
              <a:rPr lang="en-GB" dirty="0" err="1"/>
              <a:t>Deitel</a:t>
            </a:r>
            <a:r>
              <a:rPr lang="en-GB" dirty="0"/>
              <a:t> Figures Chapter 8</a:t>
            </a:r>
          </a:p>
          <a:p>
            <a:pPr lvl="1"/>
            <a:r>
              <a:rPr lang="en-GB" dirty="0"/>
              <a:t>from fig08_04</a:t>
            </a:r>
          </a:p>
          <a:p>
            <a:pPr lvl="1"/>
            <a:r>
              <a:rPr lang="en-GB" dirty="0"/>
              <a:t>to fig08_14</a:t>
            </a:r>
          </a:p>
        </p:txBody>
      </p:sp>
      <p:pic>
        <p:nvPicPr>
          <p:cNvPr id="5" name="Picture 3" descr="D:\Users\aa6164\AppData\Local\Microsoft\Windows\Temporary Internet Files\Content.IE5\LZM69MLN\MC90044189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364257"/>
            <a:ext cx="1758950" cy="1552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Arrays and Pointers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Explore the use of arrays and pointers.</a:t>
            </a:r>
          </a:p>
          <a:p>
            <a:r>
              <a:rPr lang="en-GB" dirty="0"/>
              <a:t>In many cases an array name will decay to a const pointer.</a:t>
            </a:r>
          </a:p>
          <a:p>
            <a:r>
              <a:rPr lang="en-GB" dirty="0"/>
              <a:t>However not always, see the following stackoverflow question and answer:</a:t>
            </a:r>
          </a:p>
          <a:p>
            <a:pPr lvl="1"/>
            <a:r>
              <a:rPr lang="en-GB" dirty="0">
                <a:hlinkClick r:id="rId2"/>
              </a:rPr>
              <a:t>https://stackoverflow.com/questions/2351544/is-array-name-a-constant-pointer-in-c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903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A653-611D-4440-9CFF-DB332C436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Todo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0D7B8-6747-489B-8232-AD9E002FB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At this point, also consider covering:</a:t>
            </a:r>
          </a:p>
          <a:p>
            <a:pPr lvl="1"/>
            <a:r>
              <a:rPr lang="en-GB" dirty="0"/>
              <a:t>Pointer arithmetic, good examples here:</a:t>
            </a:r>
          </a:p>
          <a:p>
            <a:pPr lvl="2"/>
            <a:r>
              <a:rPr lang="en-GB" dirty="0">
                <a:hlinkClick r:id="rId2"/>
              </a:rPr>
              <a:t>https://cplusplus.com/doc/tutorial/pointers/</a:t>
            </a:r>
            <a:endParaRPr lang="en-GB" dirty="0"/>
          </a:p>
          <a:p>
            <a:pPr lvl="1"/>
            <a:r>
              <a:rPr lang="en-GB" dirty="0"/>
              <a:t>Void pointers – no type pointer – i.e. can point to any type, but cannot be directly dereferenced – probably do not need to cover this – there is likely better ways of doing this such as using function templates (covered in T16) or casting between different pointer types using reinterpret_cast&lt;&gt;()</a:t>
            </a:r>
          </a:p>
          <a:p>
            <a:pPr lvl="2"/>
            <a:r>
              <a:rPr lang="en-GB" dirty="0">
                <a:hlinkClick r:id="rId3"/>
              </a:rPr>
              <a:t>https://www.geeksforgeeks.org/reinterpret_cast-in-c-type-casting-operators/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Invalid pointers, uninitialized pointers and null pointers (</a:t>
            </a:r>
            <a:r>
              <a:rPr lang="en-GB" dirty="0" err="1"/>
              <a:t>nullptr</a:t>
            </a:r>
            <a:r>
              <a:rPr lang="en-GB" dirty="0"/>
              <a:t>).</a:t>
            </a:r>
          </a:p>
          <a:p>
            <a:pPr lvl="1"/>
            <a:r>
              <a:rPr lang="en-GB" dirty="0"/>
              <a:t>Smart pointers: </a:t>
            </a:r>
            <a:r>
              <a:rPr lang="en-GB" dirty="0" err="1"/>
              <a:t>shared_ptr</a:t>
            </a:r>
            <a:r>
              <a:rPr lang="en-GB" dirty="0"/>
              <a:t>&lt;&gt;, </a:t>
            </a:r>
            <a:r>
              <a:rPr lang="en-GB" dirty="0" err="1"/>
              <a:t>unique_ptr</a:t>
            </a:r>
            <a:r>
              <a:rPr lang="en-GB" dirty="0"/>
              <a:t>&lt;&gt;, </a:t>
            </a:r>
            <a:r>
              <a:rPr lang="en-GB" dirty="0" err="1"/>
              <a:t>weak_ptr</a:t>
            </a:r>
            <a:r>
              <a:rPr lang="en-GB" dirty="0"/>
              <a:t>&lt;&gt;, using </a:t>
            </a:r>
            <a:r>
              <a:rPr lang="en-GB" dirty="0" err="1"/>
              <a:t>make_shared</a:t>
            </a:r>
            <a:r>
              <a:rPr lang="en-GB" dirty="0"/>
              <a:t> rather than new.</a:t>
            </a:r>
          </a:p>
          <a:p>
            <a:pPr lvl="2"/>
            <a:r>
              <a:rPr lang="en-GB" dirty="0">
                <a:hlinkClick r:id="rId4"/>
              </a:rPr>
              <a:t>https://www.geeksforgeeks.org/smart-pointers-cpp/</a:t>
            </a:r>
            <a:endParaRPr lang="en-GB" dirty="0"/>
          </a:p>
          <a:p>
            <a:pPr lvl="1"/>
            <a:r>
              <a:rPr lang="en-GB" dirty="0"/>
              <a:t>Use of ‘new’ and ‘delete’ keywords with pointers as well as objects (new with objects is covered in next set of slides T12).</a:t>
            </a:r>
          </a:p>
          <a:p>
            <a:pPr lvl="1"/>
            <a:r>
              <a:rPr lang="en-GB" dirty="0"/>
              <a:t>new and new[], delete and delete[].</a:t>
            </a:r>
          </a:p>
          <a:p>
            <a:pPr lvl="2"/>
            <a:r>
              <a:rPr lang="en-GB" dirty="0">
                <a:hlinkClick r:id="rId5"/>
              </a:rPr>
              <a:t>https://www.informit.com/articles/article.aspx?p=1944072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1797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668</Words>
  <Application>Microsoft Office PowerPoint</Application>
  <PresentationFormat>On-screen Show (4:3)</PresentationFormat>
  <Paragraphs>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Consolas</vt:lpstr>
      <vt:lpstr>Office Theme</vt:lpstr>
      <vt:lpstr>5050CEM – Programming for Engineers Tutorial – Pointers 1  Pass-by-Reference Pass-by-Value</vt:lpstr>
      <vt:lpstr>Aims for Today</vt:lpstr>
      <vt:lpstr>Pointer Operators</vt:lpstr>
      <vt:lpstr>Pointer Operators</vt:lpstr>
      <vt:lpstr>Pointer Operators</vt:lpstr>
      <vt:lpstr>const Keyword and Declaring Pointers</vt:lpstr>
      <vt:lpstr>Pass-by-Value</vt:lpstr>
      <vt:lpstr>Pass-by-Value</vt:lpstr>
      <vt:lpstr>Pass-by-Reference</vt:lpstr>
      <vt:lpstr>Pass-by-Reference</vt:lpstr>
      <vt:lpstr>Pointer Operators</vt:lpstr>
      <vt:lpstr>Arrays and Pointers</vt:lpstr>
      <vt:lpstr>Todo</vt:lpstr>
    </vt:vector>
  </TitlesOfParts>
  <Company>Coventry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aa6164</dc:creator>
  <cp:lastModifiedBy>Chris Bass</cp:lastModifiedBy>
  <cp:revision>75</cp:revision>
  <dcterms:created xsi:type="dcterms:W3CDTF">2013-02-16T10:07:00Z</dcterms:created>
  <dcterms:modified xsi:type="dcterms:W3CDTF">2022-09-02T12:42:15Z</dcterms:modified>
</cp:coreProperties>
</file>