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73" r:id="rId6"/>
    <p:sldId id="262" r:id="rId7"/>
    <p:sldId id="264" r:id="rId8"/>
    <p:sldId id="263" r:id="rId9"/>
    <p:sldId id="267" r:id="rId10"/>
    <p:sldId id="265" r:id="rId11"/>
    <p:sldId id="269" r:id="rId12"/>
    <p:sldId id="266" r:id="rId13"/>
    <p:sldId id="275" r:id="rId14"/>
    <p:sldId id="274" r:id="rId15"/>
    <p:sldId id="276" r:id="rId16"/>
    <p:sldId id="272" r:id="rId17"/>
    <p:sldId id="268" r:id="rId18"/>
    <p:sldId id="270" r:id="rId19"/>
    <p:sldId id="271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F883DD-23FB-48AE-8E3C-20D5846D8F03}" v="1" dt="2021-09-10T19:38:23.2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26" autoAdjust="0"/>
    <p:restoredTop sz="94660"/>
  </p:normalViewPr>
  <p:slideViewPr>
    <p:cSldViewPr>
      <p:cViewPr varScale="1">
        <p:scale>
          <a:sx n="134" d="100"/>
          <a:sy n="134" d="100"/>
        </p:scale>
        <p:origin x="1690" y="6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Bass" userId="76639ff7-4519-4960-996a-f3d044468889" providerId="ADAL" clId="{5309E179-7179-4BB8-ABDF-35CDF5C60A18}"/>
    <pc:docChg chg="modSld">
      <pc:chgData name="Chris Bass" userId="76639ff7-4519-4960-996a-f3d044468889" providerId="ADAL" clId="{5309E179-7179-4BB8-ABDF-35CDF5C60A18}" dt="2019-10-09T18:43:18.779" v="1" actId="20577"/>
      <pc:docMkLst>
        <pc:docMk/>
      </pc:docMkLst>
      <pc:sldChg chg="modSp">
        <pc:chgData name="Chris Bass" userId="76639ff7-4519-4960-996a-f3d044468889" providerId="ADAL" clId="{5309E179-7179-4BB8-ABDF-35CDF5C60A18}" dt="2019-10-09T18:43:18.779" v="1" actId="20577"/>
        <pc:sldMkLst>
          <pc:docMk/>
          <pc:sldMk cId="2431074765" sldId="270"/>
        </pc:sldMkLst>
        <pc:spChg chg="mod">
          <ac:chgData name="Chris Bass" userId="76639ff7-4519-4960-996a-f3d044468889" providerId="ADAL" clId="{5309E179-7179-4BB8-ABDF-35CDF5C60A18}" dt="2019-10-09T18:43:18.779" v="1" actId="20577"/>
          <ac:spMkLst>
            <pc:docMk/>
            <pc:sldMk cId="2431074765" sldId="270"/>
            <ac:spMk id="3" creationId="{00000000-0000-0000-0000-000000000000}"/>
          </ac:spMkLst>
        </pc:spChg>
      </pc:sldChg>
    </pc:docChg>
  </pc:docChgLst>
  <pc:docChgLst>
    <pc:chgData name="Chris Bass" userId="76639ff7-4519-4960-996a-f3d044468889" providerId="ADAL" clId="{77BB94EB-8E58-41E6-8286-016BA69EF0DD}"/>
    <pc:docChg chg="undo custSel addSld modSld">
      <pc:chgData name="Chris Bass" userId="76639ff7-4519-4960-996a-f3d044468889" providerId="ADAL" clId="{77BB94EB-8E58-41E6-8286-016BA69EF0DD}" dt="2019-12-12T10:59:51.724" v="1789" actId="20577"/>
      <pc:docMkLst>
        <pc:docMk/>
      </pc:docMkLst>
      <pc:sldChg chg="modSp">
        <pc:chgData name="Chris Bass" userId="76639ff7-4519-4960-996a-f3d044468889" providerId="ADAL" clId="{77BB94EB-8E58-41E6-8286-016BA69EF0DD}" dt="2019-12-12T10:31:47.709" v="1245" actId="20577"/>
        <pc:sldMkLst>
          <pc:docMk/>
          <pc:sldMk cId="4180733825" sldId="266"/>
        </pc:sldMkLst>
        <pc:spChg chg="mod">
          <ac:chgData name="Chris Bass" userId="76639ff7-4519-4960-996a-f3d044468889" providerId="ADAL" clId="{77BB94EB-8E58-41E6-8286-016BA69EF0DD}" dt="2019-12-12T10:31:47.709" v="1245" actId="20577"/>
          <ac:spMkLst>
            <pc:docMk/>
            <pc:sldMk cId="4180733825" sldId="266"/>
            <ac:spMk id="7172" creationId="{00000000-0000-0000-0000-000000000000}"/>
          </ac:spMkLst>
        </pc:spChg>
      </pc:sldChg>
      <pc:sldChg chg="addSp modSp">
        <pc:chgData name="Chris Bass" userId="76639ff7-4519-4960-996a-f3d044468889" providerId="ADAL" clId="{77BB94EB-8E58-41E6-8286-016BA69EF0DD}" dt="2019-12-12T10:59:28.375" v="1777"/>
        <pc:sldMkLst>
          <pc:docMk/>
          <pc:sldMk cId="1187504294" sldId="272"/>
        </pc:sldMkLst>
        <pc:spChg chg="mod">
          <ac:chgData name="Chris Bass" userId="76639ff7-4519-4960-996a-f3d044468889" providerId="ADAL" clId="{77BB94EB-8E58-41E6-8286-016BA69EF0DD}" dt="2019-12-12T10:31:02.807" v="1222" actId="20577"/>
          <ac:spMkLst>
            <pc:docMk/>
            <pc:sldMk cId="1187504294" sldId="272"/>
            <ac:spMk id="4" creationId="{9718D3B5-FB14-4DEC-8857-E8454F2E5E1B}"/>
          </ac:spMkLst>
        </pc:spChg>
        <pc:picChg chg="add">
          <ac:chgData name="Chris Bass" userId="76639ff7-4519-4960-996a-f3d044468889" providerId="ADAL" clId="{77BB94EB-8E58-41E6-8286-016BA69EF0DD}" dt="2019-12-12T10:59:28.375" v="1777"/>
          <ac:picMkLst>
            <pc:docMk/>
            <pc:sldMk cId="1187504294" sldId="272"/>
            <ac:picMk id="7" creationId="{CD23843F-4C6C-4281-B5F3-14F12E42953A}"/>
          </ac:picMkLst>
        </pc:picChg>
      </pc:sldChg>
      <pc:sldChg chg="addSp modSp add">
        <pc:chgData name="Chris Bass" userId="76639ff7-4519-4960-996a-f3d044468889" providerId="ADAL" clId="{77BB94EB-8E58-41E6-8286-016BA69EF0DD}" dt="2019-12-12T10:57:32.048" v="1765" actId="27636"/>
        <pc:sldMkLst>
          <pc:docMk/>
          <pc:sldMk cId="3051374661" sldId="274"/>
        </pc:sldMkLst>
        <pc:spChg chg="add mod">
          <ac:chgData name="Chris Bass" userId="76639ff7-4519-4960-996a-f3d044468889" providerId="ADAL" clId="{77BB94EB-8E58-41E6-8286-016BA69EF0DD}" dt="2019-12-12T10:35:27.793" v="1318" actId="20577"/>
          <ac:spMkLst>
            <pc:docMk/>
            <pc:sldMk cId="3051374661" sldId="274"/>
            <ac:spMk id="4" creationId="{63B6BF93-4AE2-4C6E-88A1-AFDA2AE1C650}"/>
          </ac:spMkLst>
        </pc:spChg>
        <pc:spChg chg="add mod">
          <ac:chgData name="Chris Bass" userId="76639ff7-4519-4960-996a-f3d044468889" providerId="ADAL" clId="{77BB94EB-8E58-41E6-8286-016BA69EF0DD}" dt="2019-12-12T10:57:32.048" v="1765" actId="27636"/>
          <ac:spMkLst>
            <pc:docMk/>
            <pc:sldMk cId="3051374661" sldId="274"/>
            <ac:spMk id="5" creationId="{7D914E95-49EE-4D7A-AC70-72D310ADFFC8}"/>
          </ac:spMkLst>
        </pc:spChg>
        <pc:picChg chg="add mod">
          <ac:chgData name="Chris Bass" userId="76639ff7-4519-4960-996a-f3d044468889" providerId="ADAL" clId="{77BB94EB-8E58-41E6-8286-016BA69EF0DD}" dt="2019-12-12T10:35:15.420" v="1315" actId="1076"/>
          <ac:picMkLst>
            <pc:docMk/>
            <pc:sldMk cId="3051374661" sldId="274"/>
            <ac:picMk id="6" creationId="{0990676D-FD01-403C-B42F-472D3E1E1EF3}"/>
          </ac:picMkLst>
        </pc:picChg>
      </pc:sldChg>
      <pc:sldChg chg="addSp modSp add">
        <pc:chgData name="Chris Bass" userId="76639ff7-4519-4960-996a-f3d044468889" providerId="ADAL" clId="{77BB94EB-8E58-41E6-8286-016BA69EF0DD}" dt="2019-12-12T10:35:16.812" v="1316" actId="1076"/>
        <pc:sldMkLst>
          <pc:docMk/>
          <pc:sldMk cId="3778732861" sldId="275"/>
        </pc:sldMkLst>
        <pc:spChg chg="add mod">
          <ac:chgData name="Chris Bass" userId="76639ff7-4519-4960-996a-f3d044468889" providerId="ADAL" clId="{77BB94EB-8E58-41E6-8286-016BA69EF0DD}" dt="2019-12-12T10:30:55.179" v="1218" actId="20577"/>
          <ac:spMkLst>
            <pc:docMk/>
            <pc:sldMk cId="3778732861" sldId="275"/>
            <ac:spMk id="4" creationId="{1D25DBA4-4092-4822-800D-6D52EC01FA67}"/>
          </ac:spMkLst>
        </pc:spChg>
        <pc:spChg chg="add mod">
          <ac:chgData name="Chris Bass" userId="76639ff7-4519-4960-996a-f3d044468889" providerId="ADAL" clId="{77BB94EB-8E58-41E6-8286-016BA69EF0DD}" dt="2019-12-12T10:34:51.343" v="1312" actId="113"/>
          <ac:spMkLst>
            <pc:docMk/>
            <pc:sldMk cId="3778732861" sldId="275"/>
            <ac:spMk id="5" creationId="{40ADCC0F-BE24-4868-A76F-435EF670FD7F}"/>
          </ac:spMkLst>
        </pc:spChg>
        <pc:picChg chg="add mod">
          <ac:chgData name="Chris Bass" userId="76639ff7-4519-4960-996a-f3d044468889" providerId="ADAL" clId="{77BB94EB-8E58-41E6-8286-016BA69EF0DD}" dt="2019-12-12T10:35:16.812" v="1316" actId="1076"/>
          <ac:picMkLst>
            <pc:docMk/>
            <pc:sldMk cId="3778732861" sldId="275"/>
            <ac:picMk id="6" creationId="{20FF89E4-D3E7-49B4-9DA4-83646E0223DD}"/>
          </ac:picMkLst>
        </pc:picChg>
      </pc:sldChg>
      <pc:sldChg chg="modSp add">
        <pc:chgData name="Chris Bass" userId="76639ff7-4519-4960-996a-f3d044468889" providerId="ADAL" clId="{77BB94EB-8E58-41E6-8286-016BA69EF0DD}" dt="2019-12-12T10:59:51.724" v="1789" actId="20577"/>
        <pc:sldMkLst>
          <pc:docMk/>
          <pc:sldMk cId="4180332873" sldId="276"/>
        </pc:sldMkLst>
        <pc:spChg chg="mod">
          <ac:chgData name="Chris Bass" userId="76639ff7-4519-4960-996a-f3d044468889" providerId="ADAL" clId="{77BB94EB-8E58-41E6-8286-016BA69EF0DD}" dt="2019-12-12T10:59:51.724" v="1789" actId="20577"/>
          <ac:spMkLst>
            <pc:docMk/>
            <pc:sldMk cId="4180332873" sldId="276"/>
            <ac:spMk id="2" creationId="{8069D74B-0835-4E8B-A3BA-2FC8B498443D}"/>
          </ac:spMkLst>
        </pc:spChg>
        <pc:spChg chg="mod">
          <ac:chgData name="Chris Bass" userId="76639ff7-4519-4960-996a-f3d044468889" providerId="ADAL" clId="{77BB94EB-8E58-41E6-8286-016BA69EF0DD}" dt="2019-12-12T10:58:05.548" v="1775" actId="20577"/>
          <ac:spMkLst>
            <pc:docMk/>
            <pc:sldMk cId="4180332873" sldId="276"/>
            <ac:spMk id="3" creationId="{DE9DDA1F-EE05-423A-A04C-6214425B5414}"/>
          </ac:spMkLst>
        </pc:spChg>
      </pc:sldChg>
    </pc:docChg>
  </pc:docChgLst>
  <pc:docChgLst>
    <pc:chgData name="Chris Bass" userId="76639ff7-4519-4960-996a-f3d044468889" providerId="ADAL" clId="{C7F883DD-23FB-48AE-8E3C-20D5846D8F03}"/>
    <pc:docChg chg="custSel modSld">
      <pc:chgData name="Chris Bass" userId="76639ff7-4519-4960-996a-f3d044468889" providerId="ADAL" clId="{C7F883DD-23FB-48AE-8E3C-20D5846D8F03}" dt="2021-09-10T19:38:27.388" v="17" actId="27636"/>
      <pc:docMkLst>
        <pc:docMk/>
      </pc:docMkLst>
      <pc:sldChg chg="modSp mod">
        <pc:chgData name="Chris Bass" userId="76639ff7-4519-4960-996a-f3d044468889" providerId="ADAL" clId="{C7F883DD-23FB-48AE-8E3C-20D5846D8F03}" dt="2021-09-10T19:38:13.683" v="6" actId="20577"/>
        <pc:sldMkLst>
          <pc:docMk/>
          <pc:sldMk cId="816425913" sldId="256"/>
        </pc:sldMkLst>
        <pc:spChg chg="mod">
          <ac:chgData name="Chris Bass" userId="76639ff7-4519-4960-996a-f3d044468889" providerId="ADAL" clId="{C7F883DD-23FB-48AE-8E3C-20D5846D8F03}" dt="2021-09-10T19:38:13.683" v="6" actId="20577"/>
          <ac:spMkLst>
            <pc:docMk/>
            <pc:sldMk cId="816425913" sldId="256"/>
            <ac:spMk id="2" creationId="{00000000-0000-0000-0000-000000000000}"/>
          </ac:spMkLst>
        </pc:spChg>
      </pc:sldChg>
      <pc:sldChg chg="modSp mod">
        <pc:chgData name="Chris Bass" userId="76639ff7-4519-4960-996a-f3d044468889" providerId="ADAL" clId="{C7F883DD-23FB-48AE-8E3C-20D5846D8F03}" dt="2021-09-10T19:38:27.388" v="17" actId="27636"/>
        <pc:sldMkLst>
          <pc:docMk/>
          <pc:sldMk cId="4150169306" sldId="273"/>
        </pc:sldMkLst>
        <pc:spChg chg="mod">
          <ac:chgData name="Chris Bass" userId="76639ff7-4519-4960-996a-f3d044468889" providerId="ADAL" clId="{C7F883DD-23FB-48AE-8E3C-20D5846D8F03}" dt="2021-09-10T19:38:27.388" v="17" actId="27636"/>
          <ac:spMkLst>
            <pc:docMk/>
            <pc:sldMk cId="4150169306" sldId="273"/>
            <ac:spMk id="5" creationId="{1842C555-A7A8-421E-B82F-15C6429AA6B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4368B0-F25F-4C8B-BE3A-14C7252D6E09}" type="datetimeFigureOut">
              <a:rPr lang="en-GB" smtClean="0"/>
              <a:t>10/09/2021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ABBC08-8073-406A-9F70-8D05A3900C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480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ABBC08-8073-406A-9F70-8D05A3900C86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5105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73C5A-0031-45BB-AFEC-18C4524DF8B2}" type="datetime1">
              <a:rPr lang="en-US" smtClean="0"/>
              <a:t>9/10/2021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 Bass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FBB7B-A07C-4EB0-A104-E0D2C2A6ACB9}" type="datetime1">
              <a:rPr lang="en-US" smtClean="0"/>
              <a:t>9/10/2021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 Bass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513F5-D1CC-49C3-B593-421484C50A4C}" type="datetime1">
              <a:rPr lang="en-US" smtClean="0"/>
              <a:t>9/10/2021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 Bass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3DA22-D990-4FC7-9C6E-9B4FE468C339}" type="datetime1">
              <a:rPr lang="en-US" smtClean="0"/>
              <a:t>9/10/2021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 Bass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B4B40-5DED-46D1-8D8C-FF76BD3E74B1}" type="datetime1">
              <a:rPr lang="en-US" smtClean="0"/>
              <a:t>9/10/2021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 Bass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56168-A384-4EE2-B9A0-FDC86B65DB13}" type="datetime1">
              <a:rPr lang="en-US" smtClean="0"/>
              <a:t>9/10/2021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 Bass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ABC9-6FAE-4931-9F1D-CB598861B72F}" type="datetime1">
              <a:rPr lang="en-US" smtClean="0"/>
              <a:t>9/10/2021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 Bass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6539A-ECC5-4F42-A361-7B89350F4D6E}" type="datetime1">
              <a:rPr lang="en-US" smtClean="0"/>
              <a:t>9/10/2021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 Bass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95ACC-68F6-4F9B-A115-85D4B3658FCC}" type="datetime1">
              <a:rPr lang="en-US" smtClean="0"/>
              <a:t>9/10/2021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 Bass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FBA5A-B392-49B6-BC5E-DD09FF38CA3E}" type="datetime1">
              <a:rPr lang="en-US" smtClean="0"/>
              <a:t>9/10/2021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 Bass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D9F47-7B59-46B0-A8D3-7BF82A997177}" type="datetime1">
              <a:rPr lang="en-US" smtClean="0"/>
              <a:t>9/10/2021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 Bass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E5E30-D038-4603-9C8F-4417905B84DC}" type="datetime1">
              <a:rPr lang="en-US" smtClean="0"/>
              <a:t>9/10/2021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Chris Bass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github.coventry.ac.uk/5050CEM-5051CEM-2122SEPJAN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www.codingame.com/training/easy/the-descent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5050CEM</a:t>
            </a:r>
            <a:br>
              <a:rPr lang="en-GB" dirty="0"/>
            </a:br>
            <a:r>
              <a:rPr lang="en-GB" dirty="0"/>
              <a:t>Programming for Engineers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Tutorial 3</a:t>
            </a:r>
          </a:p>
          <a:p>
            <a:r>
              <a:rPr lang="en-GB" dirty="0"/>
              <a:t>Grains of Rice on a Chessboard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 Bass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6" name="Picture 6" descr="H:\GraduateTeachingAssistant\Images\cpp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38" y="5229225"/>
            <a:ext cx="3251200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6425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Last Week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Variable definition</a:t>
            </a:r>
          </a:p>
          <a:p>
            <a:pPr lvl="1"/>
            <a:r>
              <a:rPr lang="en-GB" u="sng" dirty="0"/>
              <a:t>does what 3 things?</a:t>
            </a:r>
          </a:p>
          <a:p>
            <a:r>
              <a:rPr lang="en-GB" dirty="0"/>
              <a:t>Using the cin object</a:t>
            </a:r>
            <a:endParaRPr lang="en-GB" u="sng" dirty="0"/>
          </a:p>
          <a:p>
            <a:r>
              <a:rPr lang="en-GB" dirty="0"/>
              <a:t>Variables and scope</a:t>
            </a:r>
          </a:p>
          <a:p>
            <a:pPr lvl="1"/>
            <a:r>
              <a:rPr lang="en-GB" u="sng" dirty="0"/>
              <a:t>why do we have different levels of scope?</a:t>
            </a:r>
          </a:p>
          <a:p>
            <a:r>
              <a:rPr lang="en-GB" dirty="0"/>
              <a:t>Global and local variables</a:t>
            </a:r>
          </a:p>
          <a:p>
            <a:pPr lvl="1"/>
            <a:r>
              <a:rPr lang="en-GB" u="sng" dirty="0"/>
              <a:t>why do we prefer local variables?</a:t>
            </a:r>
          </a:p>
          <a:p>
            <a:r>
              <a:rPr lang="en-GB" dirty="0"/>
              <a:t>if selection statement</a:t>
            </a:r>
          </a:p>
          <a:p>
            <a:r>
              <a:rPr lang="en-GB" dirty="0"/>
              <a:t>Boolean expressions</a:t>
            </a:r>
          </a:p>
          <a:p>
            <a:pPr lvl="1"/>
            <a:r>
              <a:rPr lang="en-GB" u="sng" dirty="0"/>
              <a:t>evaluates to?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 Bass</a:t>
            </a:r>
            <a:endParaRPr lang="en-US"/>
          </a:p>
        </p:txBody>
      </p:sp>
      <p:pic>
        <p:nvPicPr>
          <p:cNvPr id="5" name="Picture 1027" descr="C:\Program Files (x86)\Common Files\Microsoft Shared\Clipart\cagcat50\bs00554_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4437063"/>
            <a:ext cx="1584325" cy="138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39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Objectives for 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Repetition/loop statements</a:t>
            </a:r>
          </a:p>
          <a:p>
            <a:r>
              <a:rPr lang="en-GB" dirty="0"/>
              <a:t>while loop</a:t>
            </a:r>
          </a:p>
          <a:p>
            <a:r>
              <a:rPr lang="en-GB" dirty="0"/>
              <a:t>Grains of Rice on a Chessboard!</a:t>
            </a:r>
          </a:p>
          <a:p>
            <a:r>
              <a:rPr lang="en-GB" dirty="0"/>
              <a:t>int (limits of storage space)</a:t>
            </a:r>
          </a:p>
          <a:p>
            <a:r>
              <a:rPr lang="en-GB" dirty="0"/>
              <a:t>double</a:t>
            </a:r>
          </a:p>
          <a:p>
            <a:r>
              <a:rPr lang="en-GB" dirty="0"/>
              <a:t>Increment operator ++</a:t>
            </a:r>
          </a:p>
          <a:p>
            <a:r>
              <a:rPr lang="en-GB" dirty="0"/>
              <a:t>do… while loop</a:t>
            </a:r>
          </a:p>
          <a:p>
            <a:r>
              <a:rPr lang="en-GB" dirty="0"/>
              <a:t>char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 Bass</a:t>
            </a:r>
            <a:endParaRPr lang="en-US" dirty="0"/>
          </a:p>
        </p:txBody>
      </p:sp>
      <p:pic>
        <p:nvPicPr>
          <p:cNvPr id="5" name="Picture 2051" descr="D:\Users\aa6164\AppData\Local\Microsoft\Windows\Temporary Internet Files\Content.IE5\PHCKW372\MC900440405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112713"/>
            <a:ext cx="1803400" cy="180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752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897064"/>
            <a:ext cx="4720812" cy="4808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290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>
                <a:solidFill>
                  <a:srgbClr val="898989"/>
                </a:solidFill>
                <a:latin typeface="Calibri" pitchFamily="34" charset="0"/>
              </a:rPr>
              <a:t>Chris Bass</a:t>
            </a:r>
          </a:p>
        </p:txBody>
      </p:sp>
      <p:sp>
        <p:nvSpPr>
          <p:cNvPr id="12292" name="Title 1"/>
          <p:cNvSpPr>
            <a:spLocks noGrp="1"/>
          </p:cNvSpPr>
          <p:nvPr>
            <p:ph type="title" idx="4294967295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GB" dirty="0"/>
              <a:t>Repetition statement – while loop</a:t>
            </a:r>
            <a:endParaRPr lang="en-US" dirty="0"/>
          </a:p>
        </p:txBody>
      </p:sp>
      <p:sp>
        <p:nvSpPr>
          <p:cNvPr id="12293" name="Content Placeholder 2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 eaLnBrk="1" hangingPunct="1">
              <a:buFont typeface="Arial" charset="0"/>
              <a:buNone/>
            </a:pPr>
            <a:r>
              <a:rPr lang="en-GB" sz="2800" dirty="0">
                <a:latin typeface="Courier New" pitchFamily="49" charset="0"/>
                <a:cs typeface="Courier New" pitchFamily="49" charset="0"/>
              </a:rPr>
              <a:t>while(true)</a:t>
            </a:r>
          </a:p>
          <a:p>
            <a:pPr eaLnBrk="1" hangingPunct="1">
              <a:buFont typeface="Arial" charset="0"/>
              <a:buNone/>
            </a:pPr>
            <a:r>
              <a:rPr lang="en-GB" sz="2800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eaLnBrk="1" hangingPunct="1">
              <a:buFont typeface="Arial" charset="0"/>
              <a:buNone/>
            </a:pPr>
            <a:r>
              <a:rPr lang="en-GB" sz="2800" dirty="0">
                <a:latin typeface="Courier New" pitchFamily="49" charset="0"/>
                <a:cs typeface="Courier New" pitchFamily="49" charset="0"/>
              </a:rPr>
              <a:t>		// execute</a:t>
            </a:r>
          </a:p>
          <a:p>
            <a:pPr eaLnBrk="1" hangingPunct="1">
              <a:buFont typeface="Arial" charset="0"/>
              <a:buNone/>
            </a:pPr>
            <a:r>
              <a:rPr lang="en-GB" sz="2800" dirty="0">
                <a:latin typeface="Courier New" pitchFamily="49" charset="0"/>
                <a:cs typeface="Courier New" pitchFamily="49" charset="0"/>
              </a:rPr>
              <a:t>		// these</a:t>
            </a:r>
          </a:p>
          <a:p>
            <a:pPr eaLnBrk="1" hangingPunct="1">
              <a:buFont typeface="Arial" charset="0"/>
              <a:buNone/>
            </a:pPr>
            <a:r>
              <a:rPr lang="en-GB" sz="2800" dirty="0">
                <a:latin typeface="Courier New" pitchFamily="49" charset="0"/>
                <a:cs typeface="Courier New" pitchFamily="49" charset="0"/>
              </a:rPr>
              <a:t>		// statements</a:t>
            </a:r>
          </a:p>
          <a:p>
            <a:pPr eaLnBrk="1" hangingPunct="1">
              <a:buFont typeface="Arial" charset="0"/>
              <a:buNone/>
            </a:pPr>
            <a:r>
              <a:rPr lang="en-GB" sz="2800" dirty="0">
                <a:latin typeface="Courier New" pitchFamily="49" charset="0"/>
                <a:cs typeface="Courier New" pitchFamily="49" charset="0"/>
              </a:rPr>
              <a:t>		// and loop</a:t>
            </a:r>
          </a:p>
          <a:p>
            <a:pPr eaLnBrk="1" hangingPunct="1">
              <a:buFont typeface="Arial" charset="0"/>
              <a:buNone/>
            </a:pPr>
            <a:r>
              <a:rPr lang="en-GB" sz="2800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pic>
        <p:nvPicPr>
          <p:cNvPr id="12294" name="Picture 3" descr="D:\Users\aa6164\AppData\Local\Microsoft\Windows\Temporary Internet Files\Content.IE5\UAADBJFM\MC90033989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476375"/>
            <a:ext cx="2039938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421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468F945-EA07-4888-96CC-6B460EAEA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altLang="en-US" dirty="0"/>
              <a:t>Starting the Tutorial Work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842C555-A7A8-421E-B82F-15C6429AA6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If on a new PC, </a:t>
            </a:r>
            <a:r>
              <a:rPr lang="en-GB" b="1" dirty="0"/>
              <a:t>clone </a:t>
            </a:r>
            <a:r>
              <a:rPr lang="en-GB" dirty="0"/>
              <a:t>your remote source repository from last time:</a:t>
            </a:r>
          </a:p>
          <a:p>
            <a:pPr lvl="1"/>
            <a:r>
              <a:rPr lang="en-GB" dirty="0">
                <a:hlinkClick r:id="rId2"/>
              </a:rPr>
              <a:t>https://github.coventry.ac.uk/5050CEM-5051CEM-2122SEPJAN</a:t>
            </a:r>
            <a:r>
              <a:rPr lang="en-GB" altLang="en-US" dirty="0"/>
              <a:t>/&lt;your username&gt;-tutorialwork</a:t>
            </a:r>
          </a:p>
          <a:p>
            <a:r>
              <a:rPr lang="en-GB" dirty="0"/>
              <a:t>Open the cloned repo in Visual Studio</a:t>
            </a:r>
          </a:p>
          <a:p>
            <a:r>
              <a:rPr lang="en-GB" dirty="0"/>
              <a:t>Create a new solution ‘T3-GrainsOfRice’</a:t>
            </a:r>
          </a:p>
          <a:p>
            <a:r>
              <a:rPr lang="en-GB" dirty="0"/>
              <a:t>Commit changes</a:t>
            </a:r>
          </a:p>
          <a:p>
            <a:r>
              <a:rPr lang="en-GB" dirty="0"/>
              <a:t>Push commits to remote</a:t>
            </a:r>
          </a:p>
          <a:p>
            <a:r>
              <a:rPr lang="en-GB" dirty="0"/>
              <a:t>Begin working on Activity 1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69BBEF0-410A-476A-9EF2-5C561B6DA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/>
              <a:t>Chris Bass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AE0D664-9788-45D1-85C0-4FCBAE147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6" name="Picture 2" descr="Image result for github">
            <a:extLst>
              <a:ext uri="{FF2B5EF4-FFF2-40B4-BE49-F238E27FC236}">
                <a16:creationId xmlns:a16="http://schemas.microsoft.com/office/drawing/2014/main" id="{81EC27F8-38AC-4CF4-8EB9-AC07CF7432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5088" y="5143500"/>
            <a:ext cx="1001712" cy="98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0169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>
                <a:solidFill>
                  <a:srgbClr val="898989"/>
                </a:solidFill>
                <a:latin typeface="Calibri" pitchFamily="34" charset="0"/>
              </a:rPr>
              <a:t>Chris Bass</a:t>
            </a:r>
          </a:p>
        </p:txBody>
      </p:sp>
      <p:sp>
        <p:nvSpPr>
          <p:cNvPr id="13316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GB" dirty="0"/>
              <a:t>Activity 1 – while loop</a:t>
            </a:r>
            <a:endParaRPr lang="en-US" dirty="0"/>
          </a:p>
        </p:txBody>
      </p:sp>
      <p:sp>
        <p:nvSpPr>
          <p:cNvPr id="13317" name="Content Placeholder 2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r>
              <a:rPr lang="en-GB" dirty="0"/>
              <a:t>Write a program which calculates the </a:t>
            </a:r>
            <a:r>
              <a:rPr lang="en-GB" b="1" dirty="0"/>
              <a:t>sum of integers</a:t>
            </a:r>
            <a:r>
              <a:rPr lang="en-GB" dirty="0"/>
              <a:t> from </a:t>
            </a:r>
            <a:r>
              <a:rPr lang="en-GB" b="1" dirty="0"/>
              <a:t>1 to 10</a:t>
            </a:r>
            <a:r>
              <a:rPr lang="en-GB" dirty="0"/>
              <a:t> using a </a:t>
            </a:r>
            <a:r>
              <a:rPr lang="en-GB" b="1" dirty="0"/>
              <a:t>while loop</a:t>
            </a:r>
            <a:r>
              <a:rPr lang="en-GB" dirty="0"/>
              <a:t> and </a:t>
            </a:r>
            <a:r>
              <a:rPr lang="en-GB" b="1" dirty="0"/>
              <a:t>outputs the results at every iteration</a:t>
            </a:r>
          </a:p>
          <a:p>
            <a:pPr lvl="1"/>
            <a:r>
              <a:rPr lang="en-GB" sz="3200" dirty="0"/>
              <a:t>(Deitel Ch04 Ex05)</a:t>
            </a:r>
          </a:p>
          <a:p>
            <a:pPr eaLnBrk="1" hangingPunct="1"/>
            <a:endParaRPr lang="en-GB" dirty="0"/>
          </a:p>
          <a:p>
            <a:pPr eaLnBrk="1" hangingPunct="1"/>
            <a:r>
              <a:rPr lang="en-GB" dirty="0"/>
              <a:t>What variables do we need to store?</a:t>
            </a:r>
          </a:p>
          <a:p>
            <a:pPr marL="0" indent="0" eaLnBrk="1" hangingPunct="1">
              <a:buNone/>
            </a:pP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int sum;</a:t>
            </a:r>
          </a:p>
          <a:p>
            <a:pPr marL="0" indent="0" eaLnBrk="1" hangingPunct="1">
              <a:buNone/>
            </a:pP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int counter;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7" name="Picture 2052" descr="D:\Users\aa6164\AppData\Local\Microsoft\Windows\Temporary Internet Files\Content.IE5\PHCKW372\MP900437312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1019" y="507206"/>
            <a:ext cx="699294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343400" y="5181600"/>
            <a:ext cx="4343399" cy="9541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800" dirty="0"/>
              <a:t>We can use the </a:t>
            </a:r>
            <a:r>
              <a:rPr lang="en-GB" sz="2800" b="1" dirty="0"/>
              <a:t>++ operator </a:t>
            </a:r>
            <a:r>
              <a:rPr lang="en-GB" sz="2800" dirty="0"/>
              <a:t>to </a:t>
            </a:r>
            <a:r>
              <a:rPr lang="en-GB" sz="2800" b="1" dirty="0"/>
              <a:t>increment by 1</a:t>
            </a:r>
          </a:p>
        </p:txBody>
      </p:sp>
    </p:spTree>
    <p:extLst>
      <p:ext uri="{BB962C8B-B14F-4D97-AF65-F5344CB8AC3E}">
        <p14:creationId xmlns:p14="http://schemas.microsoft.com/office/powerpoint/2010/main" val="28734347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a6164\AppData\Local\Microsoft\Windows\Temporary Internet Files\Content.IE5\FWHCKYI2\MC900321036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2712" y="4448411"/>
            <a:ext cx="2513805" cy="1952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>
                <a:solidFill>
                  <a:srgbClr val="898989"/>
                </a:solidFill>
                <a:latin typeface="Calibri" pitchFamily="34" charset="0"/>
              </a:rPr>
              <a:t>Chris Bass</a:t>
            </a:r>
          </a:p>
        </p:txBody>
      </p:sp>
      <p:sp>
        <p:nvSpPr>
          <p:cNvPr id="13316" name="Title 1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GB" dirty="0"/>
              <a:t>Activity 2 –</a:t>
            </a:r>
            <a:br>
              <a:rPr lang="en-GB" dirty="0"/>
            </a:br>
            <a:r>
              <a:rPr lang="en-GB" dirty="0"/>
              <a:t>Grains of Rice on a Chessboard!</a:t>
            </a:r>
            <a:endParaRPr lang="en-US" dirty="0"/>
          </a:p>
        </p:txBody>
      </p:sp>
      <p:sp>
        <p:nvSpPr>
          <p:cNvPr id="13317" name="Content Placeholder 2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r>
              <a:rPr lang="en-GB" dirty="0"/>
              <a:t>The tale, as it goes… The king decides to reward the inventor of chess…</a:t>
            </a:r>
          </a:p>
          <a:p>
            <a:r>
              <a:rPr lang="en-GB" dirty="0"/>
              <a:t>For a reward, the creator of chess simply asks for 1 grain of rice for the first square on the chessboard, 2 for the following square, 4 for the following square… and so on every day for the full 64 squares on the board</a:t>
            </a:r>
          </a:p>
          <a:p>
            <a:r>
              <a:rPr lang="en-GB" dirty="0"/>
              <a:t>The king promises to pay the reward…</a:t>
            </a:r>
          </a:p>
        </p:txBody>
      </p:sp>
      <p:pic>
        <p:nvPicPr>
          <p:cNvPr id="13318" name="Picture 2052" descr="D:\Users\aa6164\AppData\Local\Microsoft\Windows\Temporary Internet Files\Content.IE5\PHCKW372\MP900437312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1019" y="507206"/>
            <a:ext cx="699294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0041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aa6164\AppData\Local\Microsoft\Windows\Temporary Internet Files\Content.IE5\FWHCKYI2\MC900321036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2712" y="4448411"/>
            <a:ext cx="2513805" cy="1952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>
                <a:solidFill>
                  <a:srgbClr val="898989"/>
                </a:solidFill>
                <a:latin typeface="Calibri" pitchFamily="34" charset="0"/>
              </a:rPr>
              <a:t>Chris Bass</a:t>
            </a:r>
            <a:endParaRPr lang="en-GB" dirty="0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13316" name="Title 1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GB" dirty="0"/>
              <a:t>Activity 2 –</a:t>
            </a:r>
            <a:br>
              <a:rPr lang="en-GB" dirty="0"/>
            </a:br>
            <a:r>
              <a:rPr lang="en-GB" dirty="0"/>
              <a:t>Grains of Rice on a Chessboard!</a:t>
            </a:r>
            <a:endParaRPr lang="en-US" dirty="0"/>
          </a:p>
        </p:txBody>
      </p:sp>
      <p:sp>
        <p:nvSpPr>
          <p:cNvPr id="13317" name="Content Placeholder 2"/>
          <p:cNvSpPr>
            <a:spLocks noGrp="1"/>
          </p:cNvSpPr>
          <p:nvPr>
            <p:ph idx="4294967295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The console output should look like this…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spc="-150" dirty="0">
                <a:latin typeface="Courier New" panose="02070309020205020404" pitchFamily="49" charset="0"/>
                <a:cs typeface="Courier New" panose="02070309020205020404" pitchFamily="49" charset="0"/>
              </a:rPr>
              <a:t>Day 1: 1 rice today, 1 total rice so far!</a:t>
            </a:r>
          </a:p>
          <a:p>
            <a:pPr marL="0" indent="0">
              <a:buNone/>
            </a:pPr>
            <a:r>
              <a:rPr lang="en-GB" spc="-150" dirty="0">
                <a:latin typeface="Courier New" panose="02070309020205020404" pitchFamily="49" charset="0"/>
                <a:cs typeface="Courier New" panose="02070309020205020404" pitchFamily="49" charset="0"/>
              </a:rPr>
              <a:t>Day 2: 2 rice today, 3 total rice so far!</a:t>
            </a:r>
          </a:p>
          <a:p>
            <a:pPr marL="0" indent="0">
              <a:buNone/>
            </a:pPr>
            <a:r>
              <a:rPr lang="en-GB" spc="-150" dirty="0">
                <a:latin typeface="Courier New" panose="02070309020205020404" pitchFamily="49" charset="0"/>
                <a:cs typeface="Courier New" panose="02070309020205020404" pitchFamily="49" charset="0"/>
              </a:rPr>
              <a:t>Day 3: 4 rice today, 7 total rice so far!</a:t>
            </a:r>
          </a:p>
          <a:p>
            <a:pPr marL="0" indent="0">
              <a:buNone/>
            </a:pPr>
            <a:r>
              <a:rPr lang="en-GB" spc="-150" dirty="0">
                <a:latin typeface="Courier New" panose="02070309020205020404" pitchFamily="49" charset="0"/>
                <a:cs typeface="Courier New" panose="02070309020205020404" pitchFamily="49" charset="0"/>
              </a:rPr>
              <a:t>Day 4: 8 rice today, 15 total rice so far!</a:t>
            </a:r>
          </a:p>
          <a:p>
            <a:pPr marL="0" indent="0" eaLnBrk="1" hangingPunct="1">
              <a:buNone/>
            </a:pPr>
            <a:r>
              <a:rPr lang="en-GB" spc="-150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  <a:p>
            <a:pPr eaLnBrk="1" hangingPunct="1"/>
            <a:endParaRPr lang="en-GB" dirty="0"/>
          </a:p>
          <a:p>
            <a:pPr eaLnBrk="1" hangingPunct="1"/>
            <a:r>
              <a:rPr lang="en-GB" sz="3300" dirty="0"/>
              <a:t>How many grains of rice does the king pay?</a:t>
            </a:r>
          </a:p>
          <a:p>
            <a:pPr eaLnBrk="1" hangingPunct="1"/>
            <a:r>
              <a:rPr lang="en-GB" sz="3300" dirty="0"/>
              <a:t>Let’s use a while loop to calculate it!</a:t>
            </a:r>
          </a:p>
        </p:txBody>
      </p:sp>
      <p:pic>
        <p:nvPicPr>
          <p:cNvPr id="13318" name="Picture 2052" descr="D:\Users\aa6164\AppData\Local\Microsoft\Windows\Temporary Internet Files\Content.IE5\PHCKW372\MP900437312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1019" y="507206"/>
            <a:ext cx="699294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4469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aa6164\AppData\Local\Microsoft\Windows\Temporary Internet Files\Content.IE5\FWHCKYI2\MC900321036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2712" y="4448411"/>
            <a:ext cx="2513805" cy="1952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>
                <a:solidFill>
                  <a:srgbClr val="898989"/>
                </a:solidFill>
                <a:latin typeface="Calibri" pitchFamily="34" charset="0"/>
              </a:rPr>
              <a:t>Chris Bass</a:t>
            </a:r>
          </a:p>
        </p:txBody>
      </p:sp>
      <p:sp>
        <p:nvSpPr>
          <p:cNvPr id="13316" name="Title 1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GB" dirty="0"/>
              <a:t>Activity 2 –</a:t>
            </a:r>
            <a:br>
              <a:rPr lang="en-GB" dirty="0"/>
            </a:br>
            <a:r>
              <a:rPr lang="en-GB" dirty="0"/>
              <a:t>Grains of Rice on a Chessboard!</a:t>
            </a:r>
            <a:endParaRPr lang="en-US" dirty="0"/>
          </a:p>
        </p:txBody>
      </p:sp>
      <p:sp>
        <p:nvSpPr>
          <p:cNvPr id="13317" name="Content Placeholder 2"/>
          <p:cNvSpPr>
            <a:spLocks noGrp="1"/>
          </p:cNvSpPr>
          <p:nvPr>
            <p:ph idx="4294967295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/>
              <a:t>What variables do we need to store?</a:t>
            </a:r>
          </a:p>
          <a:p>
            <a:pPr lvl="1"/>
            <a:r>
              <a:rPr lang="en-GB" dirty="0"/>
              <a:t>day</a:t>
            </a:r>
          </a:p>
          <a:p>
            <a:pPr lvl="1"/>
            <a:r>
              <a:rPr lang="en-GB" dirty="0"/>
              <a:t>riceToday</a:t>
            </a:r>
          </a:p>
          <a:p>
            <a:pPr lvl="1"/>
            <a:r>
              <a:rPr lang="en-GB" dirty="0"/>
              <a:t>totalRice</a:t>
            </a:r>
          </a:p>
          <a:p>
            <a:r>
              <a:rPr lang="en-GB" dirty="0"/>
              <a:t>What are the events that we need to do?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while the day is less than 64: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GB" dirty="0"/>
              <a:t>Increment the day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GB" dirty="0"/>
              <a:t>Double riceToday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GB" dirty="0"/>
              <a:t>Calculate totalRice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GB" dirty="0"/>
              <a:t>Output the day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GB" dirty="0"/>
              <a:t>Output the riceToday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GB" dirty="0"/>
              <a:t>Calculate and output the totalRice</a:t>
            </a:r>
          </a:p>
          <a:p>
            <a:r>
              <a:rPr lang="en-GB" dirty="0"/>
              <a:t>What order do the events happen in?</a:t>
            </a:r>
          </a:p>
          <a:p>
            <a:r>
              <a:rPr lang="en-GB" dirty="0"/>
              <a:t>What values should we initialise the variables to?</a:t>
            </a:r>
          </a:p>
        </p:txBody>
      </p:sp>
      <p:pic>
        <p:nvPicPr>
          <p:cNvPr id="13318" name="Picture 2052" descr="D:\Users\aa6164\AppData\Local\Microsoft\Windows\Temporary Internet Files\Content.IE5\PHCKW372\MP900437312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1019" y="507206"/>
            <a:ext cx="699294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9453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1" y="1295400"/>
            <a:ext cx="3276600" cy="5457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290" name="Footer Placeholder 4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GB"/>
              <a:t>Chris Bass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D9FD19-AF03-453F-8A1E-B5011429BA8E}" type="slidenum">
              <a:rPr lang="en-US"/>
              <a:pPr>
                <a:defRPr/>
              </a:pPr>
              <a:t>10</a:t>
            </a:fld>
            <a:endParaRPr lang="en-US"/>
          </a:p>
        </p:txBody>
      </p:sp>
      <p:sp>
        <p:nvSpPr>
          <p:cNvPr id="12292" name="Title 1"/>
          <p:cNvSpPr>
            <a:spLocks noGrp="1"/>
          </p:cNvSpPr>
          <p:nvPr>
            <p:ph type="title" idx="4294967295"/>
          </p:nvPr>
        </p:nvSpPr>
        <p:spPr/>
        <p:txBody>
          <a:bodyPr rtlCol="0">
            <a:normAutofit fontScale="90000"/>
          </a:bodyPr>
          <a:lstStyle/>
          <a:p>
            <a:pPr>
              <a:defRPr/>
            </a:pPr>
            <a:r>
              <a:rPr lang="en-GB" dirty="0"/>
              <a:t>Repetition statement – do… while loop</a:t>
            </a:r>
            <a:endParaRPr lang="en-US" dirty="0"/>
          </a:p>
        </p:txBody>
      </p:sp>
      <p:sp>
        <p:nvSpPr>
          <p:cNvPr id="6149" name="Content Placeholder 2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 eaLnBrk="1" hangingPunct="1">
              <a:buFont typeface="Arial" charset="0"/>
              <a:buNone/>
            </a:pPr>
            <a:r>
              <a:rPr lang="en-GB" sz="2800" dirty="0">
                <a:latin typeface="Courier New" pitchFamily="49" charset="0"/>
                <a:cs typeface="Courier New" pitchFamily="49" charset="0"/>
              </a:rPr>
              <a:t>do</a:t>
            </a:r>
          </a:p>
          <a:p>
            <a:pPr eaLnBrk="1" hangingPunct="1">
              <a:buFont typeface="Arial" charset="0"/>
              <a:buNone/>
            </a:pPr>
            <a:r>
              <a:rPr lang="en-GB" sz="2800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eaLnBrk="1" hangingPunct="1">
              <a:buFont typeface="Arial" charset="0"/>
              <a:buNone/>
            </a:pPr>
            <a:r>
              <a:rPr lang="en-GB" sz="2800" dirty="0">
                <a:latin typeface="Courier New" pitchFamily="49" charset="0"/>
                <a:cs typeface="Courier New" pitchFamily="49" charset="0"/>
              </a:rPr>
              <a:t>		// execute</a:t>
            </a:r>
          </a:p>
          <a:p>
            <a:pPr eaLnBrk="1" hangingPunct="1">
              <a:buFont typeface="Arial" charset="0"/>
              <a:buNone/>
            </a:pPr>
            <a:r>
              <a:rPr lang="en-GB" sz="2800" dirty="0">
                <a:latin typeface="Courier New" pitchFamily="49" charset="0"/>
                <a:cs typeface="Courier New" pitchFamily="49" charset="0"/>
              </a:rPr>
              <a:t>		// these</a:t>
            </a:r>
          </a:p>
          <a:p>
            <a:pPr eaLnBrk="1" hangingPunct="1">
              <a:buFont typeface="Arial" charset="0"/>
              <a:buNone/>
            </a:pPr>
            <a:r>
              <a:rPr lang="en-GB" sz="2800" dirty="0">
                <a:latin typeface="Courier New" pitchFamily="49" charset="0"/>
                <a:cs typeface="Courier New" pitchFamily="49" charset="0"/>
              </a:rPr>
              <a:t>		// statements</a:t>
            </a:r>
          </a:p>
          <a:p>
            <a:pPr eaLnBrk="1" hangingPunct="1">
              <a:buFont typeface="Arial" charset="0"/>
              <a:buNone/>
            </a:pPr>
            <a:r>
              <a:rPr lang="en-GB" sz="2800" dirty="0">
                <a:latin typeface="Courier New" pitchFamily="49" charset="0"/>
                <a:cs typeface="Courier New" pitchFamily="49" charset="0"/>
              </a:rPr>
              <a:t>		// at least once</a:t>
            </a:r>
          </a:p>
          <a:p>
            <a:pPr eaLnBrk="1" hangingPunct="1">
              <a:buFont typeface="Arial" charset="0"/>
              <a:buNone/>
            </a:pPr>
            <a:r>
              <a:rPr lang="en-GB" sz="2800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eaLnBrk="1" hangingPunct="1">
              <a:buFont typeface="Arial" charset="0"/>
              <a:buNone/>
            </a:pPr>
            <a:r>
              <a:rPr lang="en-GB" sz="2800" dirty="0">
                <a:latin typeface="Courier New" pitchFamily="49" charset="0"/>
                <a:cs typeface="Courier New" pitchFamily="49" charset="0"/>
              </a:rPr>
              <a:t>while(true);</a:t>
            </a:r>
          </a:p>
        </p:txBody>
      </p:sp>
      <p:pic>
        <p:nvPicPr>
          <p:cNvPr id="7" name="Picture 3" descr="D:\Users\aa6164\AppData\Local\Microsoft\Windows\Temporary Internet Files\Content.IE5\UAADBJFM\MC90033989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208462" y="1476375"/>
            <a:ext cx="2039938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17923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Comparing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325768" y="1371600"/>
            <a:ext cx="3920464" cy="639762"/>
          </a:xfrm>
        </p:spPr>
        <p:txBody>
          <a:bodyPr>
            <a:noAutofit/>
          </a:bodyPr>
          <a:lstStyle/>
          <a:p>
            <a:pPr algn="ctr"/>
            <a:r>
              <a:rPr lang="en-GB" sz="3600" b="0" dirty="0">
                <a:latin typeface="+mj-lt"/>
                <a:ea typeface="+mj-ea"/>
                <a:cs typeface="+mj-cs"/>
              </a:rPr>
              <a:t>while loop: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876800" y="1371600"/>
            <a:ext cx="3962400" cy="639762"/>
          </a:xfrm>
        </p:spPr>
        <p:txBody>
          <a:bodyPr>
            <a:noAutofit/>
          </a:bodyPr>
          <a:lstStyle/>
          <a:p>
            <a:pPr algn="ctr"/>
            <a:r>
              <a:rPr lang="en-GB" sz="3600" b="0" dirty="0">
                <a:latin typeface="+mj-lt"/>
                <a:ea typeface="+mj-ea"/>
                <a:cs typeface="+mj-cs"/>
              </a:rPr>
              <a:t>do… while loop: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 Bass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9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79647"/>
            <a:ext cx="3673159" cy="3741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174875"/>
            <a:ext cx="2372082" cy="3951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023652" y="5334000"/>
            <a:ext cx="1710148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b="1" dirty="0"/>
              <a:t>Condition first…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27683" y="5410200"/>
            <a:ext cx="2159117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dirty="0"/>
              <a:t>Execute at least once</a:t>
            </a:r>
          </a:p>
          <a:p>
            <a:r>
              <a:rPr lang="en-GB" b="1" dirty="0"/>
              <a:t>Condition after…</a:t>
            </a:r>
          </a:p>
        </p:txBody>
      </p:sp>
      <p:cxnSp>
        <p:nvCxnSpPr>
          <p:cNvPr id="14" name="Straight Connector 13"/>
          <p:cNvCxnSpPr>
            <a:stCxn id="4" idx="2"/>
            <a:endCxn id="2" idx="0"/>
          </p:cNvCxnSpPr>
          <p:nvPr/>
        </p:nvCxnSpPr>
        <p:spPr>
          <a:xfrm>
            <a:off x="4572000" y="1417638"/>
            <a:ext cx="0" cy="4938712"/>
          </a:xfrm>
          <a:prstGeom prst="line">
            <a:avLst/>
          </a:prstGeom>
          <a:ln>
            <a:prstDash val="dash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45786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ooter Placeholder 4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GB"/>
              <a:t>Chris Bass</a:t>
            </a:r>
            <a:endParaRPr lang="en-GB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DEE216-9437-495F-80F2-BAE77EDE329C}" type="slidenum">
              <a:rPr lang="en-US"/>
              <a:pPr>
                <a:defRPr/>
              </a:pPr>
              <a:t>12</a:t>
            </a:fld>
            <a:endParaRPr lang="en-US"/>
          </a:p>
        </p:txBody>
      </p:sp>
      <p:sp>
        <p:nvSpPr>
          <p:cNvPr id="717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GB" dirty="0"/>
              <a:t>Activity 3 – do… while loop</a:t>
            </a:r>
            <a:endParaRPr lang="en-US" dirty="0"/>
          </a:p>
        </p:txBody>
      </p:sp>
      <p:sp>
        <p:nvSpPr>
          <p:cNvPr id="7173" name="Content Placeholder 2"/>
          <p:cNvSpPr>
            <a:spLocks noGrp="1"/>
          </p:cNvSpPr>
          <p:nvPr>
            <p:ph idx="4294967295"/>
          </p:nvPr>
        </p:nvSpPr>
        <p:spPr/>
        <p:txBody>
          <a:bodyPr>
            <a:normAutofit lnSpcReduction="10000"/>
          </a:bodyPr>
          <a:lstStyle/>
          <a:p>
            <a:pPr marL="514350" indent="-514350" eaLnBrk="1" hangingPunct="1">
              <a:buFont typeface="+mj-lt"/>
              <a:buAutoNum type="alphaLcPeriod"/>
            </a:pPr>
            <a:r>
              <a:rPr lang="en-GB" dirty="0"/>
              <a:t>Use a </a:t>
            </a:r>
            <a:r>
              <a:rPr lang="en-GB" b="1" dirty="0"/>
              <a:t>do... while loop</a:t>
            </a:r>
            <a:r>
              <a:rPr lang="en-GB" dirty="0"/>
              <a:t> to </a:t>
            </a:r>
            <a:r>
              <a:rPr lang="en-GB" b="1" dirty="0"/>
              <a:t>ask the user</a:t>
            </a:r>
            <a:r>
              <a:rPr lang="en-GB" dirty="0"/>
              <a:t> to enter </a:t>
            </a:r>
            <a:r>
              <a:rPr lang="en-GB" b="1" dirty="0"/>
              <a:t>‘y’ </a:t>
            </a:r>
            <a:r>
              <a:rPr lang="en-GB" dirty="0"/>
              <a:t>then check the user’s input before continuing with your program.</a:t>
            </a:r>
          </a:p>
          <a:p>
            <a:pPr marL="514350" indent="-514350">
              <a:buFont typeface="+mj-lt"/>
              <a:buAutoNum type="alphaLcPeriod"/>
            </a:pPr>
            <a:r>
              <a:rPr lang="en-GB" dirty="0"/>
              <a:t>Check for either a ‘y’ or a ‘Y’</a:t>
            </a:r>
          </a:p>
          <a:p>
            <a:endParaRPr lang="en-GB" dirty="0"/>
          </a:p>
          <a:p>
            <a:r>
              <a:rPr lang="en-GB" dirty="0"/>
              <a:t>Hint: We must use the primitive data type of </a:t>
            </a:r>
            <a:r>
              <a:rPr lang="en-GB" b="1" dirty="0"/>
              <a:t>char</a:t>
            </a:r>
            <a:r>
              <a:rPr lang="en-GB" dirty="0"/>
              <a:t> to store the input from the user</a:t>
            </a:r>
          </a:p>
          <a:p>
            <a:r>
              <a:rPr lang="en-GB" dirty="0"/>
              <a:t>Single quotes can be used for specifying  a </a:t>
            </a:r>
            <a:r>
              <a:rPr lang="en-GB" b="1" dirty="0"/>
              <a:t>char literal</a:t>
            </a:r>
            <a:r>
              <a:rPr lang="en-GB" dirty="0"/>
              <a:t> e.g. ‘e’</a:t>
            </a:r>
          </a:p>
        </p:txBody>
      </p:sp>
      <p:pic>
        <p:nvPicPr>
          <p:cNvPr id="7" name="Picture 2052" descr="D:\Users\aa6164\AppData\Local\Microsoft\Windows\Temporary Internet Files\Content.IE5\PHCKW372\MP900437312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1019" y="507206"/>
            <a:ext cx="699294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07338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D25DBA4-4092-4822-800D-6D52EC01F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Activity 4 – Replacing do… while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0ADCC0F-BE24-4868-A76F-435EF670F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While loops can be used to replace all do…while loop structures.</a:t>
            </a:r>
          </a:p>
          <a:p>
            <a:r>
              <a:rPr lang="en-GB" dirty="0"/>
              <a:t>In production code, do…while loops are rarely used because the programmer will have to scroll all the way to the bottom of the do…while loop structure just to read the condition.</a:t>
            </a:r>
          </a:p>
          <a:p>
            <a:r>
              <a:rPr lang="en-GB" dirty="0"/>
              <a:t>So do…while loops are always converted to a while loop instead.</a:t>
            </a:r>
          </a:p>
          <a:p>
            <a:endParaRPr lang="en-GB" dirty="0"/>
          </a:p>
          <a:p>
            <a:r>
              <a:rPr lang="en-GB" dirty="0"/>
              <a:t>Convert your code from the previous Activity 3 to use a while loop instead of a do…while loop.</a:t>
            </a:r>
          </a:p>
          <a:p>
            <a:r>
              <a:rPr lang="en-GB" dirty="0"/>
              <a:t>It must have exactly the same logic.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2463B44-5FE2-4CB5-9DC7-0AB8902E8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 Bass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0659DB-2024-4548-BAD4-7B202C7FB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6" name="Picture 2052" descr="D:\Users\aa6164\AppData\Local\Microsoft\Windows\Temporary Internet Files\Content.IE5\PHCKW372\MP900437312[1].jpg">
            <a:extLst>
              <a:ext uri="{FF2B5EF4-FFF2-40B4-BE49-F238E27FC236}">
                <a16:creationId xmlns:a16="http://schemas.microsoft.com/office/drawing/2014/main" id="{20FF89E4-D3E7-49B4-9DA4-83646E0223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1019" y="507206"/>
            <a:ext cx="699294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87328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3B6BF93-4AE2-4C6E-88A1-AFDA2AE1C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Activity 5 – break and continue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D914E95-49EE-4D7A-AC70-72D310ADFF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The ‘break’ and ‘continue’ keywords can be used inside of looping structures.</a:t>
            </a:r>
          </a:p>
          <a:p>
            <a:r>
              <a:rPr lang="en-GB" b="1" dirty="0"/>
              <a:t>Break </a:t>
            </a:r>
            <a:r>
              <a:rPr lang="en-GB" dirty="0"/>
              <a:t>will finish the loop early and move out of it, no matter what the looping condition evaluates to.</a:t>
            </a:r>
          </a:p>
          <a:p>
            <a:r>
              <a:rPr lang="en-GB" b="1" dirty="0"/>
              <a:t>Continue </a:t>
            </a:r>
            <a:r>
              <a:rPr lang="en-GB" dirty="0"/>
              <a:t>will skip any statements after it, but then loop back to check the loop condition again.</a:t>
            </a:r>
          </a:p>
          <a:p>
            <a:endParaRPr lang="en-GB" dirty="0"/>
          </a:p>
          <a:p>
            <a:r>
              <a:rPr lang="en-GB" dirty="0"/>
              <a:t>Experiment with the break and continue keywords inside your looping structure to see how they work.</a:t>
            </a:r>
          </a:p>
          <a:p>
            <a:endParaRPr lang="en-GB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48B3D51-0B6F-440A-83F3-D6B5DC021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 Bass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9CB3686-383A-445C-9CB6-A717AE216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6" name="Picture 2052" descr="D:\Users\aa6164\AppData\Local\Microsoft\Windows\Temporary Internet Files\Content.IE5\PHCKW372\MP900437312[1].jpg">
            <a:extLst>
              <a:ext uri="{FF2B5EF4-FFF2-40B4-BE49-F238E27FC236}">
                <a16:creationId xmlns:a16="http://schemas.microsoft.com/office/drawing/2014/main" id="{0990676D-FD01-403C-B42F-472D3E1E1E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1019" y="507206"/>
            <a:ext cx="699294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13746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9D74B-0835-4E8B-A3BA-2FC8B4984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break and continue code to 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9DDA1F-EE05-423A-A04C-6214425B54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>
                <a:latin typeface="Consolas" panose="020B0609020204030204" pitchFamily="49" charset="0"/>
              </a:rPr>
              <a:t>while(true) {</a:t>
            </a:r>
          </a:p>
          <a:p>
            <a:pPr marL="0" indent="0">
              <a:buNone/>
            </a:pPr>
            <a:r>
              <a:rPr lang="en-GB" dirty="0">
                <a:latin typeface="Consolas" panose="020B0609020204030204" pitchFamily="49" charset="0"/>
              </a:rPr>
              <a:t>    cout &lt;&lt; "start of loop, input: " &lt;&lt; endl;</a:t>
            </a:r>
          </a:p>
          <a:p>
            <a:pPr marL="0" indent="0">
              <a:buNone/>
            </a:pPr>
            <a:r>
              <a:rPr lang="en-GB" dirty="0">
                <a:latin typeface="Consolas" panose="020B0609020204030204" pitchFamily="49" charset="0"/>
              </a:rPr>
              <a:t>    char input;</a:t>
            </a:r>
          </a:p>
          <a:p>
            <a:pPr marL="0" indent="0">
              <a:buNone/>
            </a:pPr>
            <a:r>
              <a:rPr lang="en-GB" dirty="0">
                <a:latin typeface="Consolas" panose="020B0609020204030204" pitchFamily="49" charset="0"/>
              </a:rPr>
              <a:t>    cin &gt;&gt; input;</a:t>
            </a:r>
          </a:p>
          <a:p>
            <a:pPr marL="0" indent="0">
              <a:buNone/>
            </a:pPr>
            <a:r>
              <a:rPr lang="en-GB" dirty="0">
                <a:latin typeface="Consolas" panose="020B0609020204030204" pitchFamily="49" charset="0"/>
              </a:rPr>
              <a:t>    if (input == 'b') {</a:t>
            </a:r>
          </a:p>
          <a:p>
            <a:pPr marL="0" indent="0">
              <a:buNone/>
            </a:pPr>
            <a:r>
              <a:rPr lang="en-GB" dirty="0">
                <a:latin typeface="Consolas" panose="020B0609020204030204" pitchFamily="49" charset="0"/>
              </a:rPr>
              <a:t>        break;</a:t>
            </a:r>
          </a:p>
          <a:p>
            <a:pPr marL="0" indent="0">
              <a:buNone/>
            </a:pPr>
            <a:r>
              <a:rPr lang="en-GB" dirty="0">
                <a:latin typeface="Consolas" panose="020B0609020204030204" pitchFamily="49" charset="0"/>
              </a:rPr>
              <a:t>    } else if (input == 'c') {</a:t>
            </a:r>
          </a:p>
          <a:p>
            <a:pPr marL="0" indent="0">
              <a:buNone/>
            </a:pPr>
            <a:r>
              <a:rPr lang="en-GB" dirty="0">
                <a:latin typeface="Consolas" panose="020B0609020204030204" pitchFamily="49" charset="0"/>
              </a:rPr>
              <a:t>        continue;</a:t>
            </a:r>
          </a:p>
          <a:p>
            <a:pPr marL="0" indent="0">
              <a:buNone/>
            </a:pPr>
            <a:r>
              <a:rPr lang="en-GB" dirty="0">
                <a:latin typeface="Consolas" panose="020B0609020204030204" pitchFamily="49" charset="0"/>
              </a:rPr>
              <a:t>    }</a:t>
            </a:r>
          </a:p>
          <a:p>
            <a:pPr marL="0" indent="0">
              <a:buNone/>
            </a:pPr>
            <a:r>
              <a:rPr lang="en-GB" dirty="0">
                <a:latin typeface="Consolas" panose="020B0609020204030204" pitchFamily="49" charset="0"/>
              </a:rPr>
              <a:t>    cout &lt;&lt; "end of loop" &lt;&lt; endl;</a:t>
            </a:r>
          </a:p>
          <a:p>
            <a:pPr marL="0" indent="0">
              <a:buNone/>
            </a:pPr>
            <a:r>
              <a:rPr lang="en-GB" dirty="0"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GB" dirty="0">
              <a:latin typeface="Consolas" panose="020B0609020204030204" pitchFamily="49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E14CA1-A462-4671-BFD3-67B83C6CE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 Bass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1D5D47-B3BF-4ECC-B79C-36BC123A8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3328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718D3B5-FB14-4DEC-8857-E8454F2E5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CodinGame Activity 6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030FE8D-9089-43B7-BF74-968DE06256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altLang="en-US" sz="2400" dirty="0"/>
              <a:t>Break into mini competition groups (desk of 6?)</a:t>
            </a:r>
          </a:p>
          <a:p>
            <a:r>
              <a:rPr lang="en-GB" altLang="en-US" sz="2400" dirty="0"/>
              <a:t>With everyone on your desk/group starting at the same time, (wait/help the rest of the group to complete the previous task first), see who can solve the following CodinGame puzzle first:</a:t>
            </a:r>
          </a:p>
          <a:p>
            <a:endParaRPr lang="en-GB" altLang="en-US" sz="2400" dirty="0"/>
          </a:p>
          <a:p>
            <a:r>
              <a:rPr lang="en-GB" altLang="en-US" sz="2400" dirty="0"/>
              <a:t>The Descent:</a:t>
            </a:r>
          </a:p>
          <a:p>
            <a:pPr lvl="1"/>
            <a:r>
              <a:rPr lang="en-GB" sz="2000" dirty="0">
                <a:hlinkClick r:id="rId2"/>
              </a:rPr>
              <a:t>https://www.codingame.com/training/easy/the-descent</a:t>
            </a:r>
            <a:endParaRPr lang="en-GB" altLang="en-US" sz="2000" dirty="0"/>
          </a:p>
          <a:p>
            <a:endParaRPr lang="en-GB" altLang="en-US" sz="2400" dirty="0"/>
          </a:p>
          <a:p>
            <a:r>
              <a:rPr lang="en-GB" altLang="en-US" sz="2400" dirty="0"/>
              <a:t>(You will need to sign up for an account with them or use your google account etc.)</a:t>
            </a:r>
          </a:p>
          <a:p>
            <a:r>
              <a:rPr lang="en-GB" altLang="en-US" sz="2400" dirty="0"/>
              <a:t>It has its own web browser based IDE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10E4FA8-89C2-4B3B-B9F0-C074794A6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 Bass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309318D-5E6A-4FDA-BF89-D1543BD32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A8E6E84A-032C-4B98-AA26-DCB652BBE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84175"/>
            <a:ext cx="92551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052" descr="D:\Users\aa6164\AppData\Local\Microsoft\Windows\Temporary Internet Files\Content.IE5\PHCKW372\MP900437312[1].jpg">
            <a:extLst>
              <a:ext uri="{FF2B5EF4-FFF2-40B4-BE49-F238E27FC236}">
                <a16:creationId xmlns:a16="http://schemas.microsoft.com/office/drawing/2014/main" id="{CD23843F-4C6C-4281-B5F3-14F12E4295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1019" y="507206"/>
            <a:ext cx="699294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75042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More… with while loops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‘Deitel Exercises 4.05 to 4.22’ on Moodle</a:t>
            </a:r>
          </a:p>
          <a:p>
            <a:pPr lvl="1"/>
            <a:r>
              <a:rPr lang="en-GB" dirty="0"/>
              <a:t>while loops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 Bass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7588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Homework 1 – </a:t>
            </a:r>
            <a:r>
              <a:rPr lang="en-GB" sz="3600" b="1" dirty="0"/>
              <a:t>While user is gullible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/>
              <a:t>Write a program that continues to ask the user to enter any number other than 5, until the user enters the number 5.</a:t>
            </a:r>
          </a:p>
          <a:p>
            <a:r>
              <a:rPr lang="en-GB" dirty="0"/>
              <a:t>Then tell the user "Hey! you weren't supposed to enter 5!" and exit the program.</a:t>
            </a:r>
          </a:p>
          <a:p>
            <a:endParaRPr lang="en-GB" dirty="0"/>
          </a:p>
          <a:p>
            <a:r>
              <a:rPr lang="en-GB" dirty="0"/>
              <a:t>Easy ★ Modify the program so that after 10 iterations if the user still has not entered 5 output "Wow, you're more </a:t>
            </a:r>
            <a:r>
              <a:rPr lang="en-GB"/>
              <a:t>patient than </a:t>
            </a:r>
            <a:r>
              <a:rPr lang="en-GB" dirty="0"/>
              <a:t>I am, you win." and exit.</a:t>
            </a:r>
          </a:p>
          <a:p>
            <a:r>
              <a:rPr lang="en-GB" dirty="0"/>
              <a:t>Hard ★★ Modify the program so that it asks the user to enter any number other than the number equal to the number of times they have been asked to enter a number.  (i.e. on the first iteration: "Please enter any number other than 0“, and on the second iteration: "Please enter any number other than 1“, etc.  The program must behave accordingly exiting when the user enters the number they were asked not to.)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 Bass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6" name="Picture 2" descr="Image result for homework clip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938919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10747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Homework 2 – </a:t>
            </a:r>
            <a:r>
              <a:rPr lang="en-GB" sz="3600" b="1" dirty="0"/>
              <a:t>Cumulative savings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/>
              <a:t>Easy ★ Saver A has £1000 which they store in a savings account at 1.5% cumulative interest rate.  Saver B has £500 which they store in a savings account at 4.5% cumulative interest rate.</a:t>
            </a:r>
          </a:p>
          <a:p>
            <a:r>
              <a:rPr lang="en-GB" dirty="0"/>
              <a:t>Using a while loop, write a program which calculates and outputs the cumulative savings year-on-year of both savers until Saver B has more money than Saver A.</a:t>
            </a:r>
          </a:p>
          <a:p>
            <a:endParaRPr lang="en-GB" dirty="0"/>
          </a:p>
          <a:p>
            <a:r>
              <a:rPr lang="en-GB" dirty="0"/>
              <a:t>Hard ★★ Saver A has £25,000 which they purchase a new car with, the car loses 20% of its value each year.  Saver B has £25,000 which they invest in the property market and make a rental yield of 8% each year.</a:t>
            </a:r>
          </a:p>
          <a:p>
            <a:r>
              <a:rPr lang="en-GB" dirty="0"/>
              <a:t>Using a while loop, calculate and output which year does Saver B have 2, 3, 4, 5, 6, 7, 8, 9, 10 times as much money of Saver A.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 Bass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6" name="Picture 2" descr="Image result for homework clip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938919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55578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2419</TotalTime>
  <Words>1374</Words>
  <Application>Microsoft Office PowerPoint</Application>
  <PresentationFormat>On-screen Show (4:3)</PresentationFormat>
  <Paragraphs>186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Consolas</vt:lpstr>
      <vt:lpstr>Courier New</vt:lpstr>
      <vt:lpstr>Office Theme</vt:lpstr>
      <vt:lpstr>5050CEM Programming for Engineers</vt:lpstr>
      <vt:lpstr>Last Week</vt:lpstr>
      <vt:lpstr>Objectives for Today</vt:lpstr>
      <vt:lpstr>Repetition statement – while loop</vt:lpstr>
      <vt:lpstr>Starting the Tutorial Work</vt:lpstr>
      <vt:lpstr>Activity 1 – while loop</vt:lpstr>
      <vt:lpstr>Activity 2 – Grains of Rice on a Chessboard!</vt:lpstr>
      <vt:lpstr>Activity 2 – Grains of Rice on a Chessboard!</vt:lpstr>
      <vt:lpstr>Activity 2 – Grains of Rice on a Chessboard!</vt:lpstr>
      <vt:lpstr>Repetition statement – do… while loop</vt:lpstr>
      <vt:lpstr>Comparing</vt:lpstr>
      <vt:lpstr>Activity 3 – do… while loop</vt:lpstr>
      <vt:lpstr>Activity 4 – Replacing do… while</vt:lpstr>
      <vt:lpstr>Activity 5 – break and continue</vt:lpstr>
      <vt:lpstr>break and continue code to try</vt:lpstr>
      <vt:lpstr>CodinGame Activity 6</vt:lpstr>
      <vt:lpstr>More… with while loops</vt:lpstr>
      <vt:lpstr>Homework 1 – While user is gullible</vt:lpstr>
      <vt:lpstr>Homework 2 – Cumulative savings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205SE Programming for Engineers</dc:title>
  <dc:creator>Chris Bass</dc:creator>
  <cp:lastModifiedBy>Chris Bass</cp:lastModifiedBy>
  <cp:revision>141</cp:revision>
  <dcterms:created xsi:type="dcterms:W3CDTF">2006-08-16T00:00:00Z</dcterms:created>
  <dcterms:modified xsi:type="dcterms:W3CDTF">2021-09-10T19:38:28Z</dcterms:modified>
</cp:coreProperties>
</file>